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70" r:id="rId3"/>
  </p:sldIdLst>
  <p:sldSz cx="17068800" cy="96012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Year 8 Food" id="{AC89392B-CBA5-450A-9673-115BEE27CFC0}">
          <p14:sldIdLst>
            <p14:sldId id="262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2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571308"/>
            <a:ext cx="128016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042853"/>
            <a:ext cx="128016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270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99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0" y="511175"/>
            <a:ext cx="3680460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0" y="511175"/>
            <a:ext cx="10828020" cy="813657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0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059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0" y="2393634"/>
            <a:ext cx="1472184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0" y="6425249"/>
            <a:ext cx="1472184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450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2555875"/>
            <a:ext cx="7254240" cy="60918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2555875"/>
            <a:ext cx="7254240" cy="60918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634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511176"/>
            <a:ext cx="1472184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4" y="2353628"/>
            <a:ext cx="722090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4" y="3507105"/>
            <a:ext cx="7220902" cy="51584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0" y="2353628"/>
            <a:ext cx="725646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0" y="3507105"/>
            <a:ext cx="7256463" cy="51584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66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113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975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382396"/>
            <a:ext cx="864108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81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382396"/>
            <a:ext cx="864108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516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511176"/>
            <a:ext cx="1472184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2555875"/>
            <a:ext cx="1472184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9A44B-B2F7-4CEA-AE56-063023722FD3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8898891"/>
            <a:ext cx="57607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2BC38-7B4B-4A59-890C-0BB35CED0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237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>
          <a:xfrm>
            <a:off x="0" y="52487"/>
            <a:ext cx="2200546" cy="35304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u="sng" dirty="0">
                <a:latin typeface="Trebuchet MS" panose="020B0603020202020204" pitchFamily="34" charset="0"/>
              </a:rPr>
              <a:t>Bacteria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23620" y="547971"/>
            <a:ext cx="3948714" cy="3604811"/>
          </a:xfrm>
          <a:prstGeom prst="roundRect">
            <a:avLst>
              <a:gd name="adj" fmla="val 6369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u="sng" dirty="0">
                <a:solidFill>
                  <a:schemeClr val="tx1"/>
                </a:solidFill>
                <a:latin typeface="Trebuchet MS" panose="020B0603020202020204" pitchFamily="34" charset="0"/>
              </a:rPr>
              <a:t>What are bacteria?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A micro organism that multiply in certain conditions.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GB" sz="1200" b="1" u="sng" dirty="0">
                <a:solidFill>
                  <a:schemeClr val="tx1"/>
                </a:solidFill>
                <a:latin typeface="Trebuchet MS" panose="020B0603020202020204" pitchFamily="34" charset="0"/>
              </a:rPr>
              <a:t>Where can bacteria be found?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Everywhere!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GB" sz="1200" b="1" u="sng" dirty="0">
                <a:solidFill>
                  <a:schemeClr val="tx1"/>
                </a:solidFill>
                <a:latin typeface="Trebuchet MS" panose="020B0603020202020204" pitchFamily="34" charset="0"/>
              </a:rPr>
              <a:t>Are all bacteria bad?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No- some are good and essential for normal bodily function.</a:t>
            </a:r>
            <a:endParaRPr lang="en-GB" sz="12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GB" sz="1200" b="1" u="sng" dirty="0">
                <a:solidFill>
                  <a:schemeClr val="tx1"/>
                </a:solidFill>
                <a:latin typeface="Trebuchet MS" panose="020B0603020202020204" pitchFamily="34" charset="0"/>
              </a:rPr>
              <a:t>How can you reduce the risk of bacteria?</a:t>
            </a:r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Storing food separately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Storing and cooking foods at the correct temperatures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GB" sz="1200" b="1" u="sng" dirty="0">
                <a:solidFill>
                  <a:schemeClr val="tx1"/>
                </a:solidFill>
                <a:latin typeface="Trebuchet MS" panose="020B0603020202020204" pitchFamily="34" charset="0"/>
              </a:rPr>
              <a:t>Can we kill bacteria by putting them in the fridge?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No- but keeping food chilled at the correct temperatures will slow bacterial growth.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1197787" y="903980"/>
            <a:ext cx="8641080" cy="4752261"/>
          </a:xfrm>
          <a:prstGeom prst="rect">
            <a:avLst/>
          </a:prstGeom>
        </p:spPr>
        <p:txBody>
          <a:bodyPr vert="horz" lIns="96012" tIns="48006" rIns="96012" bIns="48006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en-GB" sz="1200" dirty="0">
              <a:solidFill>
                <a:sysClr val="windowText" lastClr="00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58" y="6913539"/>
            <a:ext cx="1528153" cy="1534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435" y="6913539"/>
            <a:ext cx="1546200" cy="154620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321501" y="8619659"/>
            <a:ext cx="1965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Trebuchet MS" panose="020B0603020202020204" pitchFamily="34" charset="0"/>
              </a:rPr>
              <a:t>Food: provides the energy for bacteria to grow, multiply and produce toxins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461866" y="8619659"/>
            <a:ext cx="1965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Trebuchet MS" panose="020B0603020202020204" pitchFamily="34" charset="0"/>
              </a:rPr>
              <a:t>Time: if food is exposed to these things for a long time they will quickly multiply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83343" y="5013122"/>
            <a:ext cx="3993515" cy="1779154"/>
            <a:chOff x="211892" y="4885106"/>
            <a:chExt cx="3993515" cy="1779154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734" y="4891886"/>
              <a:ext cx="1842135" cy="1225857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629" y="4885106"/>
              <a:ext cx="459456" cy="1632931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211892" y="6202595"/>
              <a:ext cx="196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Trebuchet MS" panose="020B0603020202020204" pitchFamily="34" charset="0"/>
                </a:rPr>
                <a:t>Water: bacteria need moisture to grow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879085" y="5413034"/>
              <a:ext cx="13263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Trebuchet MS" panose="020B0603020202020204" pitchFamily="34" charset="0"/>
                </a:rPr>
                <a:t>Temperature: </a:t>
              </a:r>
            </a:p>
            <a:p>
              <a:pPr algn="ctr"/>
              <a:r>
                <a:rPr lang="en-GB" sz="1200" dirty="0">
                  <a:latin typeface="Trebuchet MS" panose="020B0603020202020204" pitchFamily="34" charset="0"/>
                </a:rPr>
                <a:t>bacteria grows when warm</a:t>
              </a:r>
            </a:p>
          </p:txBody>
        </p:sp>
      </p:grpSp>
      <p:sp>
        <p:nvSpPr>
          <p:cNvPr id="48" name="Rectangle 47"/>
          <p:cNvSpPr/>
          <p:nvPr/>
        </p:nvSpPr>
        <p:spPr>
          <a:xfrm>
            <a:off x="445185" y="4462000"/>
            <a:ext cx="3931673" cy="42230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What do bacteria need to multiply?</a:t>
            </a: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9596433" y="530432"/>
            <a:ext cx="3474910" cy="4404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u="sng" dirty="0">
                <a:latin typeface="Trebuchet MS" panose="020B0603020202020204" pitchFamily="34" charset="0"/>
              </a:rPr>
              <a:t>Cross Contamination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0225627" y="1021656"/>
            <a:ext cx="2187405" cy="400967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u="sng" dirty="0">
                <a:solidFill>
                  <a:schemeClr val="tx1"/>
                </a:solidFill>
                <a:latin typeface="Trebuchet MS" panose="020B0603020202020204" pitchFamily="34" charset="0"/>
              </a:rPr>
              <a:t>What is cross contamination?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Cross contamination is spreading bacteria from one place to another.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GB" sz="1200" b="1" u="sng" dirty="0">
                <a:solidFill>
                  <a:schemeClr val="tx1"/>
                </a:solidFill>
                <a:latin typeface="Trebuchet MS" panose="020B0603020202020204" pitchFamily="34" charset="0"/>
              </a:rPr>
              <a:t>What are the four C’s to help prevent spreading bacteria?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Clean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Cook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Chilling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Cross contamination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GB" sz="1200" b="1" u="sng" dirty="0">
                <a:solidFill>
                  <a:schemeClr val="tx1"/>
                </a:solidFill>
                <a:latin typeface="Trebuchet MS" panose="020B0603020202020204" pitchFamily="34" charset="0"/>
              </a:rPr>
              <a:t>Why do we use different coloured chopping boards when preparing food?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Trebuchet MS" panose="020B0603020202020204" pitchFamily="34" charset="0"/>
              </a:rPr>
              <a:t>To prevent the spreading of bacteria (to avoid cross contamination).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0" r="15440"/>
          <a:stretch/>
        </p:blipFill>
        <p:spPr>
          <a:xfrm>
            <a:off x="10255158" y="5149797"/>
            <a:ext cx="2120004" cy="3067136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877" y="8216934"/>
            <a:ext cx="1292481" cy="1292481"/>
          </a:xfrm>
          <a:prstGeom prst="rect">
            <a:avLst/>
          </a:prstGeom>
        </p:spPr>
      </p:pic>
      <p:sp>
        <p:nvSpPr>
          <p:cNvPr id="31" name="Title 1"/>
          <p:cNvSpPr txBox="1">
            <a:spLocks/>
          </p:cNvSpPr>
          <p:nvPr/>
        </p:nvSpPr>
        <p:spPr>
          <a:xfrm>
            <a:off x="10025531" y="54433"/>
            <a:ext cx="7271870" cy="458243"/>
          </a:xfrm>
          <a:prstGeom prst="rect">
            <a:avLst/>
          </a:prstGeom>
        </p:spPr>
        <p:txBody>
          <a:bodyPr>
            <a:noAutofit/>
          </a:bodyPr>
          <a:lstStyle>
            <a:lvl1pPr algn="l" defTabSz="12801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1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7030A0"/>
                </a:solidFill>
                <a:latin typeface="Trebuchet MS" panose="020B0603020202020204" pitchFamily="34" charset="0"/>
              </a:rPr>
              <a:t>Year 8 Food Knowledge </a:t>
            </a:r>
            <a:r>
              <a:rPr lang="en-GB" sz="2000" b="1" dirty="0" smtClean="0">
                <a:solidFill>
                  <a:srgbClr val="7030A0"/>
                </a:solidFill>
                <a:latin typeface="Trebuchet MS" panose="020B0603020202020204" pitchFamily="34" charset="0"/>
              </a:rPr>
              <a:t>Organiser: The Science of Food</a:t>
            </a:r>
            <a:endParaRPr lang="en-GB" sz="2000" b="1" dirty="0">
              <a:solidFill>
                <a:srgbClr val="7030A0"/>
              </a:solidFill>
              <a:latin typeface="Trebuchet MS" panose="020B0603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071343" y="870704"/>
            <a:ext cx="3902294" cy="763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Temperature is really important to keep food safe. The following temperatures should be used: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05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858735"/>
              </p:ext>
            </p:extLst>
          </p:nvPr>
        </p:nvGraphicFramePr>
        <p:xfrm>
          <a:off x="13126207" y="1436446"/>
          <a:ext cx="3490727" cy="270123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5945">
                  <a:extLst>
                    <a:ext uri="{9D8B030D-6E8A-4147-A177-3AD203B41FA5}">
                      <a16:colId xmlns:a16="http://schemas.microsoft.com/office/drawing/2014/main" val="1816338608"/>
                    </a:ext>
                  </a:extLst>
                </a:gridCol>
                <a:gridCol w="2504782">
                  <a:extLst>
                    <a:ext uri="{9D8B030D-6E8A-4147-A177-3AD203B41FA5}">
                      <a16:colId xmlns:a16="http://schemas.microsoft.com/office/drawing/2014/main" val="4234119947"/>
                    </a:ext>
                  </a:extLst>
                </a:gridCol>
              </a:tblGrid>
              <a:tr h="6294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effectLst/>
                        </a:rPr>
                        <a:t>Refrigeration</a:t>
                      </a:r>
                      <a:endParaRPr lang="en-GB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effectLst/>
                        </a:rPr>
                        <a:t>Fridges should run at </a:t>
                      </a:r>
                      <a:r>
                        <a:rPr lang="en-GB" sz="1200" b="0" kern="1200" dirty="0" smtClean="0">
                          <a:effectLst/>
                        </a:rPr>
                        <a:t>4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°C</a:t>
                      </a:r>
                      <a:r>
                        <a:rPr lang="en-GB" sz="1200" b="0" kern="1200" dirty="0" smtClean="0">
                          <a:effectLst/>
                        </a:rPr>
                        <a:t> </a:t>
                      </a:r>
                      <a:r>
                        <a:rPr lang="en-GB" sz="1200" b="0" kern="1200" dirty="0">
                          <a:effectLst/>
                        </a:rPr>
                        <a:t>or below.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3438454"/>
                  </a:ext>
                </a:extLst>
              </a:tr>
              <a:tr h="6244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effectLst/>
                        </a:rPr>
                        <a:t>Freezing</a:t>
                      </a:r>
                      <a:endParaRPr lang="en-GB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effectLst/>
                        </a:rPr>
                        <a:t>Freezing of food at </a:t>
                      </a:r>
                      <a:r>
                        <a:rPr lang="en-GB" sz="1200" b="0" kern="1200" dirty="0" smtClean="0">
                          <a:effectLst/>
                        </a:rPr>
                        <a:t> -18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°C </a:t>
                      </a:r>
                      <a:r>
                        <a:rPr lang="en-GB" sz="1200" b="0" kern="1200" dirty="0" smtClean="0">
                          <a:effectLst/>
                        </a:rPr>
                        <a:t>or </a:t>
                      </a:r>
                      <a:r>
                        <a:rPr lang="en-GB" sz="1200" b="0" kern="1200" dirty="0">
                          <a:effectLst/>
                        </a:rPr>
                        <a:t>below will stop bacteria multiplying.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6252106"/>
                  </a:ext>
                </a:extLst>
              </a:tr>
              <a:tr h="6244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effectLst/>
                        </a:rPr>
                        <a:t>Cooking 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effectLst/>
                        </a:rPr>
                        <a:t>Temperatures of </a:t>
                      </a:r>
                      <a:r>
                        <a:rPr lang="en-GB" sz="1200" b="0" kern="1200" dirty="0" smtClean="0">
                          <a:effectLst/>
                        </a:rPr>
                        <a:t>72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°C</a:t>
                      </a:r>
                      <a:r>
                        <a:rPr lang="en-GB" sz="1200" b="0" kern="1200" dirty="0" smtClean="0">
                          <a:effectLst/>
                        </a:rPr>
                        <a:t> </a:t>
                      </a:r>
                      <a:r>
                        <a:rPr lang="en-GB" sz="1200" b="0" kern="1200" dirty="0">
                          <a:effectLst/>
                        </a:rPr>
                        <a:t>or above kills almost all types of bacteria. 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2208412"/>
                  </a:ext>
                </a:extLst>
              </a:tr>
              <a:tr h="6244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Danger Zone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temperature range</a:t>
                      </a:r>
                      <a:r>
                        <a:rPr lang="en-GB" sz="12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where bacteria is most likely to reproduce:  8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°C</a:t>
                      </a:r>
                      <a:r>
                        <a:rPr lang="en-GB" sz="12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-63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°C.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06672"/>
                  </a:ext>
                </a:extLst>
              </a:tr>
            </a:tbl>
          </a:graphicData>
        </a:graphic>
      </p:graphicFrame>
      <p:sp>
        <p:nvSpPr>
          <p:cNvPr id="23" name="Title 1"/>
          <p:cNvSpPr txBox="1">
            <a:spLocks/>
          </p:cNvSpPr>
          <p:nvPr/>
        </p:nvSpPr>
        <p:spPr>
          <a:xfrm>
            <a:off x="12773804" y="512676"/>
            <a:ext cx="2200546" cy="35304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u="sng" dirty="0">
                <a:latin typeface="Trebuchet MS" panose="020B0603020202020204" pitchFamily="34" charset="0"/>
              </a:rPr>
              <a:t>Storing Food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3108168" y="4276570"/>
            <a:ext cx="3764799" cy="5115128"/>
            <a:chOff x="13108168" y="4276570"/>
            <a:chExt cx="3764799" cy="5115128"/>
          </a:xfrm>
        </p:grpSpPr>
        <p:pic>
          <p:nvPicPr>
            <p:cNvPr id="25" name="Picture 24"/>
            <p:cNvPicPr/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61"/>
            <a:stretch/>
          </p:blipFill>
          <p:spPr bwMode="auto">
            <a:xfrm>
              <a:off x="13126207" y="5031329"/>
              <a:ext cx="3267270" cy="4360369"/>
            </a:xfrm>
            <a:prstGeom prst="rect">
              <a:avLst/>
            </a:prstGeom>
            <a:noFill/>
          </p:spPr>
        </p:pic>
        <p:sp>
          <p:nvSpPr>
            <p:cNvPr id="26" name="Rectangle 25"/>
            <p:cNvSpPr/>
            <p:nvPr/>
          </p:nvSpPr>
          <p:spPr>
            <a:xfrm>
              <a:off x="13108168" y="4276570"/>
              <a:ext cx="3764799" cy="9606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dirty="0">
                  <a:latin typeface="Trebuchet MS" panose="020B0603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prevent cross contamination (the spreading of bacteria), foods must be stored separately. Follow the rules of food storage within a fridge: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n-GB" sz="105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846646" y="5953317"/>
              <a:ext cx="1323975" cy="55245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751919" y="8200400"/>
              <a:ext cx="1485900" cy="52387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3699532" y="6715403"/>
              <a:ext cx="1590675" cy="561975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788554" y="7495620"/>
              <a:ext cx="1476375" cy="523875"/>
            </a:xfrm>
            <a:prstGeom prst="rect">
              <a:avLst/>
            </a:prstGeom>
          </p:spPr>
        </p:pic>
      </p:grpSp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8"/>
          <a:stretch/>
        </p:blipFill>
        <p:spPr bwMode="auto">
          <a:xfrm>
            <a:off x="4763492" y="2772901"/>
            <a:ext cx="4876800" cy="6611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</a:extLst>
        </p:spPr>
      </p:pic>
      <p:sp>
        <p:nvSpPr>
          <p:cNvPr id="37" name="Rounded Rectangle 36"/>
          <p:cNvSpPr/>
          <p:nvPr/>
        </p:nvSpPr>
        <p:spPr>
          <a:xfrm>
            <a:off x="7074047" y="72721"/>
            <a:ext cx="2698044" cy="254279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The 4 C’s</a:t>
            </a:r>
          </a:p>
          <a:p>
            <a:pPr algn="ctr"/>
            <a:endParaRPr lang="en-GB" sz="1200" b="1" u="sng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Cleaning</a:t>
            </a:r>
            <a:r>
              <a:rPr lang="en-GB" sz="1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– wash your hands properly</a:t>
            </a:r>
          </a:p>
          <a:p>
            <a:endParaRPr lang="en-GB" sz="12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Cooking</a:t>
            </a:r>
            <a:r>
              <a:rPr lang="en-GB" sz="1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– make sure you cook food properly or you could make someone very ill</a:t>
            </a:r>
          </a:p>
          <a:p>
            <a:endParaRPr lang="en-GB" sz="1200" b="1" u="sng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Chilling</a:t>
            </a:r>
            <a:r>
              <a:rPr lang="en-GB" sz="1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– keep it chilly silly</a:t>
            </a:r>
          </a:p>
          <a:p>
            <a:endParaRPr lang="en-GB" sz="1200" b="1" u="sng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Cross contamination </a:t>
            </a:r>
            <a:r>
              <a:rPr lang="en-GB" sz="1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– keep raw meat and cooked food apart</a:t>
            </a:r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9893731" y="499027"/>
            <a:ext cx="2919023" cy="9010387"/>
          </a:xfrm>
          <a:prstGeom prst="roundRect">
            <a:avLst>
              <a:gd name="adj" fmla="val 720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/>
          <p:cNvSpPr/>
          <p:nvPr/>
        </p:nvSpPr>
        <p:spPr>
          <a:xfrm>
            <a:off x="100461" y="4276570"/>
            <a:ext cx="4528737" cy="5232844"/>
          </a:xfrm>
          <a:prstGeom prst="roundRect">
            <a:avLst>
              <a:gd name="adj" fmla="val 677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4239483" y="72721"/>
            <a:ext cx="2652535" cy="254279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Why we cook food</a:t>
            </a:r>
          </a:p>
          <a:p>
            <a:pPr algn="ctr"/>
            <a:endParaRPr lang="en-GB" sz="1200" b="1" u="sng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Appearance</a:t>
            </a:r>
            <a:r>
              <a:rPr lang="en-GB" sz="1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– heat changes the colour and size of food</a:t>
            </a:r>
          </a:p>
          <a:p>
            <a:endParaRPr lang="en-GB" sz="12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Taste</a:t>
            </a:r>
            <a:r>
              <a:rPr lang="en-GB" sz="1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– makes it taste nicer</a:t>
            </a:r>
          </a:p>
          <a:p>
            <a:endParaRPr lang="en-GB" sz="1200" b="1" u="sng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Texture</a:t>
            </a:r>
            <a:r>
              <a:rPr lang="en-GB" sz="1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– heat changes the texture</a:t>
            </a:r>
          </a:p>
          <a:p>
            <a:endParaRPr lang="en-GB" sz="1200" b="1" u="sng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en-GB" sz="1200" b="1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Safety</a:t>
            </a:r>
            <a:r>
              <a:rPr lang="en-GB" sz="1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– heat kills bacteria so we don’t get food poisoning</a:t>
            </a:r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26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42816" y="841248"/>
            <a:ext cx="8247887" cy="652486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960" b="1" dirty="0"/>
              <a:t>Macronutrients</a:t>
            </a:r>
          </a:p>
          <a:p>
            <a:pPr algn="ctr"/>
            <a:r>
              <a:rPr lang="en-GB" sz="1680" dirty="0"/>
              <a:t>Needed in </a:t>
            </a:r>
            <a:r>
              <a:rPr lang="en-GB" sz="1680" dirty="0">
                <a:solidFill>
                  <a:srgbClr val="ED13B4"/>
                </a:solidFill>
              </a:rPr>
              <a:t>large amounts </a:t>
            </a:r>
            <a:r>
              <a:rPr lang="en-GB" sz="1680" dirty="0"/>
              <a:t>to help the body to function properly</a:t>
            </a:r>
            <a:endParaRPr lang="en-GB" sz="1540" dirty="0"/>
          </a:p>
        </p:txBody>
      </p:sp>
      <p:sp>
        <p:nvSpPr>
          <p:cNvPr id="6" name="TextBox 5"/>
          <p:cNvSpPr txBox="1"/>
          <p:nvPr/>
        </p:nvSpPr>
        <p:spPr>
          <a:xfrm>
            <a:off x="3589005" y="1728295"/>
            <a:ext cx="3446357" cy="417345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Fat</a:t>
            </a:r>
          </a:p>
          <a:p>
            <a:pPr algn="ctr"/>
            <a:endParaRPr lang="en-GB" sz="1400" dirty="0"/>
          </a:p>
          <a:p>
            <a:pPr algn="ctr"/>
            <a:r>
              <a:rPr lang="en-GB" sz="1400" b="1" dirty="0">
                <a:solidFill>
                  <a:schemeClr val="accent5"/>
                </a:solidFill>
              </a:rPr>
              <a:t>Function:</a:t>
            </a:r>
          </a:p>
          <a:p>
            <a:pPr algn="ctr"/>
            <a:r>
              <a:rPr lang="en-GB" sz="1400" dirty="0">
                <a:solidFill>
                  <a:schemeClr val="accent5"/>
                </a:solidFill>
              </a:rPr>
              <a:t>Energy</a:t>
            </a:r>
          </a:p>
          <a:p>
            <a:pPr algn="ctr"/>
            <a:r>
              <a:rPr lang="en-GB" sz="1400" dirty="0">
                <a:solidFill>
                  <a:schemeClr val="accent5"/>
                </a:solidFill>
              </a:rPr>
              <a:t>Warmth</a:t>
            </a:r>
          </a:p>
          <a:p>
            <a:pPr algn="ctr"/>
            <a:r>
              <a:rPr lang="en-GB" sz="1400" dirty="0">
                <a:solidFill>
                  <a:schemeClr val="accent5"/>
                </a:solidFill>
              </a:rPr>
              <a:t>Protection of organs</a:t>
            </a:r>
          </a:p>
          <a:p>
            <a:r>
              <a:rPr lang="en-GB" sz="1400" b="1" dirty="0"/>
              <a:t>     Sources: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  Saturated Fat                        </a:t>
            </a:r>
            <a:r>
              <a:rPr lang="en-GB" sz="1400" b="1" dirty="0">
                <a:solidFill>
                  <a:srgbClr val="00B050"/>
                </a:solidFill>
              </a:rPr>
              <a:t>Unsaturated Fat</a:t>
            </a:r>
          </a:p>
          <a:p>
            <a:r>
              <a:rPr lang="en-GB" sz="1400" b="1" dirty="0"/>
              <a:t>         </a:t>
            </a:r>
            <a:r>
              <a:rPr lang="en-GB" sz="1400" i="1" dirty="0">
                <a:solidFill>
                  <a:srgbClr val="FF0000"/>
                </a:solidFill>
              </a:rPr>
              <a:t>(Bad Fats</a:t>
            </a:r>
            <a:r>
              <a:rPr lang="en-GB" sz="1400" i="1" dirty="0" smtClean="0">
                <a:solidFill>
                  <a:srgbClr val="FF0000"/>
                </a:solidFill>
              </a:rPr>
              <a:t>)			</a:t>
            </a:r>
            <a:r>
              <a:rPr lang="en-GB" sz="1400" b="1" dirty="0" smtClean="0">
                <a:solidFill>
                  <a:srgbClr val="00B050"/>
                </a:solidFill>
              </a:rPr>
              <a:t>(</a:t>
            </a:r>
            <a:r>
              <a:rPr lang="en-GB" sz="1400" i="1" dirty="0">
                <a:solidFill>
                  <a:srgbClr val="00B050"/>
                </a:solidFill>
              </a:rPr>
              <a:t>Good </a:t>
            </a:r>
            <a:r>
              <a:rPr lang="en-GB" sz="1400" i="1" dirty="0" smtClean="0">
                <a:solidFill>
                  <a:srgbClr val="00B050"/>
                </a:solidFill>
              </a:rPr>
              <a:t>Fats)</a:t>
            </a:r>
            <a:r>
              <a:rPr lang="en-GB" sz="1400" i="1" dirty="0">
                <a:solidFill>
                  <a:srgbClr val="00B050"/>
                </a:solidFill>
              </a:rPr>
              <a:t> </a:t>
            </a:r>
          </a:p>
          <a:p>
            <a:r>
              <a:rPr lang="en-GB" sz="1400" i="1" dirty="0" smtClean="0">
                <a:solidFill>
                  <a:srgbClr val="00B050"/>
                </a:solidFill>
              </a:rPr>
              <a:t>	</a:t>
            </a:r>
            <a:r>
              <a:rPr lang="en-GB" sz="1400" dirty="0" smtClean="0">
                <a:solidFill>
                  <a:srgbClr val="FF0000"/>
                </a:solidFill>
              </a:rPr>
              <a:t>Meat</a:t>
            </a:r>
            <a:r>
              <a:rPr lang="en-GB" sz="1400" dirty="0"/>
              <a:t>		 </a:t>
            </a:r>
            <a:r>
              <a:rPr lang="en-GB" sz="1400" dirty="0" smtClean="0"/>
              <a:t>		</a:t>
            </a:r>
            <a:r>
              <a:rPr lang="en-GB" sz="1400" dirty="0" smtClean="0">
                <a:solidFill>
                  <a:srgbClr val="00B050"/>
                </a:solidFill>
              </a:rPr>
              <a:t>Avocado</a:t>
            </a:r>
            <a:endParaRPr lang="en-GB" sz="1400" dirty="0">
              <a:solidFill>
                <a:srgbClr val="00B050"/>
              </a:solidFill>
            </a:endParaRPr>
          </a:p>
          <a:p>
            <a:r>
              <a:rPr lang="en-GB" sz="1400" dirty="0">
                <a:solidFill>
                  <a:srgbClr val="FF0000"/>
                </a:solidFill>
              </a:rPr>
              <a:t>     </a:t>
            </a:r>
            <a:r>
              <a:rPr lang="en-GB" sz="1400" dirty="0" smtClean="0">
                <a:solidFill>
                  <a:srgbClr val="FF0000"/>
                </a:solidFill>
              </a:rPr>
              <a:t>	Processed </a:t>
            </a:r>
            <a:r>
              <a:rPr lang="en-GB" sz="1400" dirty="0">
                <a:solidFill>
                  <a:srgbClr val="FF0000"/>
                </a:solidFill>
              </a:rPr>
              <a:t>Foods                  </a:t>
            </a:r>
            <a:r>
              <a:rPr lang="en-GB" sz="1400" dirty="0" smtClean="0">
                <a:solidFill>
                  <a:srgbClr val="00B050"/>
                </a:solidFill>
              </a:rPr>
              <a:t>Nuts</a:t>
            </a:r>
            <a:endParaRPr lang="en-GB" sz="1400" dirty="0">
              <a:solidFill>
                <a:srgbClr val="00B050"/>
              </a:solidFill>
            </a:endParaRPr>
          </a:p>
          <a:p>
            <a:r>
              <a:rPr lang="en-GB" sz="1400" dirty="0">
                <a:solidFill>
                  <a:srgbClr val="FF0000"/>
                </a:solidFill>
              </a:rPr>
              <a:t>    </a:t>
            </a:r>
            <a:r>
              <a:rPr lang="en-GB" sz="1400" dirty="0" smtClean="0">
                <a:solidFill>
                  <a:srgbClr val="FF0000"/>
                </a:solidFill>
              </a:rPr>
              <a:t>	Lard </a:t>
            </a:r>
            <a:r>
              <a:rPr lang="en-GB" sz="1400" dirty="0" smtClean="0"/>
              <a:t>                                       </a:t>
            </a:r>
            <a:r>
              <a:rPr lang="en-GB" sz="1400" dirty="0" smtClean="0">
                <a:solidFill>
                  <a:srgbClr val="00B050"/>
                </a:solidFill>
              </a:rPr>
              <a:t>Olive oil</a:t>
            </a:r>
          </a:p>
          <a:p>
            <a:endParaRPr lang="en-GB" sz="1680" dirty="0" smtClean="0">
              <a:solidFill>
                <a:srgbClr val="00B050"/>
              </a:solidFill>
            </a:endParaRPr>
          </a:p>
          <a:p>
            <a:r>
              <a:rPr lang="en-GB" sz="1960" dirty="0"/>
              <a:t>	</a:t>
            </a:r>
          </a:p>
          <a:p>
            <a:endParaRPr lang="en-GB" sz="1960" dirty="0"/>
          </a:p>
          <a:p>
            <a:endParaRPr lang="en-GB" sz="1960" dirty="0"/>
          </a:p>
          <a:p>
            <a:endParaRPr lang="en-GB" sz="1960" dirty="0"/>
          </a:p>
        </p:txBody>
      </p:sp>
      <p:sp>
        <p:nvSpPr>
          <p:cNvPr id="7" name="TextBox 6"/>
          <p:cNvSpPr txBox="1"/>
          <p:nvPr/>
        </p:nvSpPr>
        <p:spPr>
          <a:xfrm>
            <a:off x="7165960" y="1663363"/>
            <a:ext cx="2967843" cy="424731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Protein</a:t>
            </a:r>
          </a:p>
          <a:p>
            <a:pPr algn="ctr"/>
            <a:endParaRPr lang="en-GB" sz="1400" dirty="0"/>
          </a:p>
          <a:p>
            <a:pPr algn="ctr"/>
            <a:r>
              <a:rPr lang="en-GB" sz="1400" b="1" dirty="0">
                <a:solidFill>
                  <a:schemeClr val="accent5"/>
                </a:solidFill>
              </a:rPr>
              <a:t>Function:</a:t>
            </a:r>
          </a:p>
          <a:p>
            <a:pPr algn="ctr"/>
            <a:r>
              <a:rPr lang="en-GB" sz="1400" dirty="0">
                <a:solidFill>
                  <a:schemeClr val="accent5"/>
                </a:solidFill>
              </a:rPr>
              <a:t>Growth and Repair</a:t>
            </a:r>
          </a:p>
          <a:p>
            <a:pPr algn="ctr"/>
            <a:r>
              <a:rPr lang="en-GB" sz="1400" dirty="0">
                <a:solidFill>
                  <a:schemeClr val="accent5"/>
                </a:solidFill>
              </a:rPr>
              <a:t>Energy</a:t>
            </a:r>
          </a:p>
          <a:p>
            <a:pPr algn="ctr"/>
            <a:endParaRPr lang="en-GB" sz="1400" dirty="0"/>
          </a:p>
          <a:p>
            <a:r>
              <a:rPr lang="en-GB" sz="1400" b="1" dirty="0"/>
              <a:t>Sources:</a:t>
            </a:r>
          </a:p>
          <a:p>
            <a:r>
              <a:rPr lang="en-GB" sz="1400" b="1" dirty="0">
                <a:solidFill>
                  <a:srgbClr val="00B050"/>
                </a:solidFill>
              </a:rPr>
              <a:t>Plant (LBV) 		</a:t>
            </a:r>
            <a:r>
              <a:rPr lang="en-GB" sz="1400" b="1" dirty="0" smtClean="0">
                <a:solidFill>
                  <a:srgbClr val="FF0000"/>
                </a:solidFill>
              </a:rPr>
              <a:t>Animal </a:t>
            </a:r>
            <a:r>
              <a:rPr lang="en-GB" sz="1400" b="1" dirty="0">
                <a:solidFill>
                  <a:srgbClr val="FF0000"/>
                </a:solidFill>
              </a:rPr>
              <a:t>(HBV)</a:t>
            </a:r>
          </a:p>
          <a:p>
            <a:r>
              <a:rPr lang="en-GB" sz="1400" dirty="0">
                <a:solidFill>
                  <a:srgbClr val="00B050"/>
                </a:solidFill>
              </a:rPr>
              <a:t>Nuts</a:t>
            </a:r>
            <a:r>
              <a:rPr lang="en-GB" sz="1400" dirty="0"/>
              <a:t>		</a:t>
            </a:r>
            <a:r>
              <a:rPr lang="en-GB" sz="1400" dirty="0" smtClean="0"/>
              <a:t>	</a:t>
            </a:r>
            <a:r>
              <a:rPr lang="en-GB" sz="1400" dirty="0" smtClean="0">
                <a:solidFill>
                  <a:srgbClr val="FF0000"/>
                </a:solidFill>
              </a:rPr>
              <a:t>Eggs</a:t>
            </a:r>
            <a:endParaRPr lang="en-GB" sz="1400" dirty="0">
              <a:solidFill>
                <a:srgbClr val="FF0000"/>
              </a:solidFill>
            </a:endParaRPr>
          </a:p>
          <a:p>
            <a:r>
              <a:rPr lang="en-GB" sz="1400" dirty="0">
                <a:solidFill>
                  <a:srgbClr val="00B050"/>
                </a:solidFill>
              </a:rPr>
              <a:t>Quorn</a:t>
            </a:r>
            <a:r>
              <a:rPr lang="en-GB" sz="1400" dirty="0"/>
              <a:t>		</a:t>
            </a:r>
            <a:r>
              <a:rPr lang="en-GB" sz="1400" dirty="0" smtClean="0">
                <a:solidFill>
                  <a:srgbClr val="FF0000"/>
                </a:solidFill>
              </a:rPr>
              <a:t>Fish</a:t>
            </a:r>
            <a:endParaRPr lang="en-GB" sz="1400" dirty="0">
              <a:solidFill>
                <a:srgbClr val="FF0000"/>
              </a:solidFill>
            </a:endParaRPr>
          </a:p>
          <a:p>
            <a:r>
              <a:rPr lang="en-GB" sz="1400" dirty="0">
                <a:solidFill>
                  <a:srgbClr val="00B050"/>
                </a:solidFill>
              </a:rPr>
              <a:t>Beans </a:t>
            </a:r>
            <a:r>
              <a:rPr lang="en-GB" sz="1400" dirty="0" smtClean="0">
                <a:solidFill>
                  <a:srgbClr val="00B050"/>
                </a:solidFill>
              </a:rPr>
              <a:t>		</a:t>
            </a:r>
            <a:r>
              <a:rPr lang="en-GB" sz="1400" dirty="0" smtClean="0">
                <a:solidFill>
                  <a:srgbClr val="FF0000"/>
                </a:solidFill>
              </a:rPr>
              <a:t>Meat</a:t>
            </a:r>
            <a:endParaRPr lang="en-GB" sz="1400" dirty="0" smtClean="0">
              <a:solidFill>
                <a:srgbClr val="00B050"/>
              </a:solidFill>
            </a:endParaRPr>
          </a:p>
          <a:p>
            <a:r>
              <a:rPr lang="en-GB" sz="1400" dirty="0" smtClean="0">
                <a:solidFill>
                  <a:srgbClr val="00B050"/>
                </a:solidFill>
              </a:rPr>
              <a:t>Lentils</a:t>
            </a:r>
            <a:r>
              <a:rPr lang="en-GB" sz="1400" dirty="0"/>
              <a:t>	</a:t>
            </a:r>
            <a:r>
              <a:rPr lang="en-GB" sz="1400" dirty="0" smtClean="0"/>
              <a:t>	</a:t>
            </a:r>
            <a:endParaRPr lang="en-GB" sz="1400" dirty="0">
              <a:solidFill>
                <a:srgbClr val="FF0000"/>
              </a:solidFill>
            </a:endParaRPr>
          </a:p>
          <a:p>
            <a:endParaRPr lang="en-GB" sz="1960" dirty="0"/>
          </a:p>
          <a:p>
            <a:endParaRPr lang="en-GB" sz="1960" dirty="0"/>
          </a:p>
          <a:p>
            <a:endParaRPr lang="en-GB" sz="1960" dirty="0"/>
          </a:p>
          <a:p>
            <a:endParaRPr lang="en-GB" sz="1960" dirty="0"/>
          </a:p>
          <a:p>
            <a:endParaRPr lang="en-GB" sz="1960" dirty="0"/>
          </a:p>
        </p:txBody>
      </p:sp>
      <p:sp>
        <p:nvSpPr>
          <p:cNvPr id="8" name="TextBox 7"/>
          <p:cNvSpPr txBox="1"/>
          <p:nvPr/>
        </p:nvSpPr>
        <p:spPr>
          <a:xfrm>
            <a:off x="10241735" y="1660405"/>
            <a:ext cx="2943913" cy="425347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Carbohydrates</a:t>
            </a:r>
          </a:p>
          <a:p>
            <a:pPr algn="ctr"/>
            <a:endParaRPr lang="en-GB" b="1" u="sng" dirty="0"/>
          </a:p>
          <a:p>
            <a:pPr algn="ctr"/>
            <a:r>
              <a:rPr lang="en-GB" sz="1400" b="1" dirty="0">
                <a:solidFill>
                  <a:srgbClr val="FF0000"/>
                </a:solidFill>
              </a:rPr>
              <a:t>Function: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Energy</a:t>
            </a:r>
          </a:p>
          <a:p>
            <a:pPr algn="ctr"/>
            <a:endParaRPr lang="en-GB" sz="1600" dirty="0"/>
          </a:p>
          <a:p>
            <a:r>
              <a:rPr lang="en-GB" sz="1400" b="1" dirty="0"/>
              <a:t>Sources:		Sugars:</a:t>
            </a:r>
          </a:p>
          <a:p>
            <a:r>
              <a:rPr lang="en-GB" sz="1400" dirty="0"/>
              <a:t>Bread		</a:t>
            </a:r>
            <a:r>
              <a:rPr lang="en-GB" sz="1400" dirty="0" smtClean="0"/>
              <a:t>	Cakes</a:t>
            </a:r>
            <a:endParaRPr lang="en-GB" sz="1400" dirty="0"/>
          </a:p>
          <a:p>
            <a:r>
              <a:rPr lang="en-GB" sz="1400" dirty="0"/>
              <a:t>Pasta		</a:t>
            </a:r>
            <a:r>
              <a:rPr lang="en-GB" sz="1400" dirty="0" smtClean="0"/>
              <a:t>	Sweets</a:t>
            </a:r>
            <a:endParaRPr lang="en-GB" sz="1400" dirty="0"/>
          </a:p>
          <a:p>
            <a:r>
              <a:rPr lang="en-GB" sz="1400" dirty="0"/>
              <a:t>Rice</a:t>
            </a:r>
          </a:p>
          <a:p>
            <a:r>
              <a:rPr lang="en-GB" sz="1400" dirty="0"/>
              <a:t>Wheat</a:t>
            </a:r>
          </a:p>
          <a:p>
            <a:r>
              <a:rPr lang="en-GB" sz="1400" dirty="0"/>
              <a:t>Potatoes</a:t>
            </a:r>
          </a:p>
          <a:p>
            <a:r>
              <a:rPr lang="en-GB" sz="1400" dirty="0" smtClean="0"/>
              <a:t>Cereals</a:t>
            </a:r>
          </a:p>
          <a:p>
            <a:endParaRPr lang="en-GB" sz="1400" dirty="0"/>
          </a:p>
          <a:p>
            <a:endParaRPr lang="en-GB" sz="1960" b="1" dirty="0"/>
          </a:p>
          <a:p>
            <a:pPr algn="ctr"/>
            <a:endParaRPr lang="en-GB" sz="1960" dirty="0"/>
          </a:p>
          <a:p>
            <a:pPr algn="ctr"/>
            <a:endParaRPr lang="en-GB" sz="1960" dirty="0"/>
          </a:p>
          <a:p>
            <a:pPr algn="ctr"/>
            <a:endParaRPr lang="en-GB" sz="196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000927"/>
              </p:ext>
            </p:extLst>
          </p:nvPr>
        </p:nvGraphicFramePr>
        <p:xfrm>
          <a:off x="4083636" y="4439552"/>
          <a:ext cx="2545404" cy="1170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5404">
                  <a:extLst>
                    <a:ext uri="{9D8B030D-6E8A-4147-A177-3AD203B41FA5}">
                      <a16:colId xmlns:a16="http://schemas.microsoft.com/office/drawing/2014/main" val="3034808835"/>
                    </a:ext>
                  </a:extLst>
                </a:gridCol>
              </a:tblGrid>
              <a:tr h="348065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chemeClr val="tx1"/>
                          </a:solidFill>
                        </a:rPr>
                        <a:t>Too much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2328510741"/>
                  </a:ext>
                </a:extLst>
              </a:tr>
              <a:tr h="77371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Obesity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Type 2 diabetes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Heart Disease</a:t>
                      </a:r>
                      <a:endParaRPr lang="en-GB" sz="1500" dirty="0"/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97006705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565976"/>
              </p:ext>
            </p:extLst>
          </p:nvPr>
        </p:nvGraphicFramePr>
        <p:xfrm>
          <a:off x="7246834" y="4534056"/>
          <a:ext cx="2745642" cy="1146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821">
                  <a:extLst>
                    <a:ext uri="{9D8B030D-6E8A-4147-A177-3AD203B41FA5}">
                      <a16:colId xmlns:a16="http://schemas.microsoft.com/office/drawing/2014/main" val="2510161410"/>
                    </a:ext>
                  </a:extLst>
                </a:gridCol>
                <a:gridCol w="1372821">
                  <a:extLst>
                    <a:ext uri="{9D8B030D-6E8A-4147-A177-3AD203B41FA5}">
                      <a16:colId xmlns:a16="http://schemas.microsoft.com/office/drawing/2014/main" val="4269676946"/>
                    </a:ext>
                  </a:extLst>
                </a:gridCol>
              </a:tblGrid>
              <a:tr h="377994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Too much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Too little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3725039168"/>
                  </a:ext>
                </a:extLst>
              </a:tr>
              <a:tr h="65242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Turns to fat if</a:t>
                      </a:r>
                      <a:r>
                        <a:rPr lang="en-GB" sz="1400" baseline="0" dirty="0" smtClean="0"/>
                        <a:t> not turned into energy</a:t>
                      </a:r>
                      <a:endParaRPr lang="en-GB" sz="14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Anaemia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Slow</a:t>
                      </a:r>
                      <a:r>
                        <a:rPr lang="en-GB" sz="1400" baseline="0" dirty="0" smtClean="0"/>
                        <a:t> growth in children</a:t>
                      </a:r>
                      <a:endParaRPr lang="en-GB" sz="1400" dirty="0"/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3363735705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817725"/>
              </p:ext>
            </p:extLst>
          </p:nvPr>
        </p:nvGraphicFramePr>
        <p:xfrm>
          <a:off x="10324552" y="4553059"/>
          <a:ext cx="2801705" cy="1109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1705">
                  <a:extLst>
                    <a:ext uri="{9D8B030D-6E8A-4147-A177-3AD203B41FA5}">
                      <a16:colId xmlns:a16="http://schemas.microsoft.com/office/drawing/2014/main" val="3688778339"/>
                    </a:ext>
                  </a:extLst>
                </a:gridCol>
              </a:tblGrid>
              <a:tr h="2684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Too Much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1219408830"/>
                  </a:ext>
                </a:extLst>
              </a:tr>
              <a:tr h="604087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Weight Gain</a:t>
                      </a:r>
                      <a:r>
                        <a:rPr lang="en-GB" sz="1400" baseline="0" dirty="0" smtClean="0"/>
                        <a:t>  -</a:t>
                      </a:r>
                      <a:r>
                        <a:rPr lang="en-GB" sz="1400" dirty="0" smtClean="0"/>
                        <a:t>Tooth decay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Type</a:t>
                      </a:r>
                      <a:r>
                        <a:rPr lang="en-GB" sz="1400" baseline="0" dirty="0" smtClean="0"/>
                        <a:t> two diabetes   -Heart disease  </a:t>
                      </a:r>
                      <a:endParaRPr lang="en-GB" sz="1400" dirty="0"/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1552941166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1394159" y="3585156"/>
            <a:ext cx="1689044" cy="809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We should consume no more than 30g </a:t>
            </a:r>
            <a:r>
              <a:rPr lang="en-GB" sz="1400" dirty="0" smtClean="0">
                <a:solidFill>
                  <a:schemeClr val="tx1"/>
                </a:solidFill>
              </a:rPr>
              <a:t>of sugar per </a:t>
            </a:r>
            <a:r>
              <a:rPr lang="en-GB" sz="1400" dirty="0">
                <a:solidFill>
                  <a:schemeClr val="tx1"/>
                </a:solidFill>
              </a:rPr>
              <a:t>day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747" y="1896875"/>
            <a:ext cx="969454" cy="9889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7572" y="2110367"/>
            <a:ext cx="1135042" cy="9469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92483" y="1786368"/>
            <a:ext cx="1396611" cy="8804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44499" y="6567132"/>
            <a:ext cx="5878554" cy="652486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960" b="1" dirty="0"/>
              <a:t>Micronutrients</a:t>
            </a:r>
          </a:p>
          <a:p>
            <a:pPr algn="ctr"/>
            <a:r>
              <a:rPr lang="en-GB" sz="1680" dirty="0"/>
              <a:t>Needed in small amounts to help the body to function properly</a:t>
            </a:r>
            <a:endParaRPr lang="en-GB" sz="1540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683378"/>
              </p:ext>
            </p:extLst>
          </p:nvPr>
        </p:nvGraphicFramePr>
        <p:xfrm>
          <a:off x="4083637" y="6567131"/>
          <a:ext cx="5584447" cy="2991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716">
                  <a:extLst>
                    <a:ext uri="{9D8B030D-6E8A-4147-A177-3AD203B41FA5}">
                      <a16:colId xmlns:a16="http://schemas.microsoft.com/office/drawing/2014/main" val="1335613402"/>
                    </a:ext>
                  </a:extLst>
                </a:gridCol>
                <a:gridCol w="2079618">
                  <a:extLst>
                    <a:ext uri="{9D8B030D-6E8A-4147-A177-3AD203B41FA5}">
                      <a16:colId xmlns:a16="http://schemas.microsoft.com/office/drawing/2014/main" val="3368443277"/>
                    </a:ext>
                  </a:extLst>
                </a:gridCol>
                <a:gridCol w="2112113">
                  <a:extLst>
                    <a:ext uri="{9D8B030D-6E8A-4147-A177-3AD203B41FA5}">
                      <a16:colId xmlns:a16="http://schemas.microsoft.com/office/drawing/2014/main" val="506046868"/>
                    </a:ext>
                  </a:extLst>
                </a:gridCol>
              </a:tblGrid>
              <a:tr h="39015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Vitamin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Sources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Function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3923253296"/>
                  </a:ext>
                </a:extLst>
              </a:tr>
              <a:tr h="39015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Vitamin A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Fish, eggs, oranges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Helps us to see well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56636479"/>
                  </a:ext>
                </a:extLst>
              </a:tr>
              <a:tr h="9103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Vitamin C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Oranges,</a:t>
                      </a:r>
                      <a:r>
                        <a:rPr lang="en-GB" sz="1600" baseline="0" dirty="0" smtClean="0"/>
                        <a:t> tomatoes, vegetables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Helps</a:t>
                      </a:r>
                      <a:r>
                        <a:rPr lang="en-GB" sz="1600" baseline="0" dirty="0" smtClean="0"/>
                        <a:t> to heal cuts, helps the immune system.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2248378906"/>
                  </a:ext>
                </a:extLst>
              </a:tr>
              <a:tr h="65025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Vitamin</a:t>
                      </a:r>
                      <a:r>
                        <a:rPr lang="en-GB" sz="1600" baseline="0" dirty="0" smtClean="0"/>
                        <a:t> D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Eggs, the sun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Helps our bones to grow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3908676486"/>
                  </a:ext>
                </a:extLst>
              </a:tr>
              <a:tr h="65025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12 B</a:t>
                      </a:r>
                      <a:r>
                        <a:rPr lang="en-GB" sz="1600" baseline="0" dirty="0" smtClean="0"/>
                        <a:t> Vitamins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Cereals, meat, fish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Helps</a:t>
                      </a:r>
                      <a:r>
                        <a:rPr lang="en-GB" sz="1600" baseline="0" dirty="0" smtClean="0"/>
                        <a:t> to keep us healthy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1249033037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578402"/>
              </p:ext>
            </p:extLst>
          </p:nvPr>
        </p:nvGraphicFramePr>
        <p:xfrm>
          <a:off x="9744501" y="7389246"/>
          <a:ext cx="6677405" cy="1962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384">
                  <a:extLst>
                    <a:ext uri="{9D8B030D-6E8A-4147-A177-3AD203B41FA5}">
                      <a16:colId xmlns:a16="http://schemas.microsoft.com/office/drawing/2014/main" val="1268386805"/>
                    </a:ext>
                  </a:extLst>
                </a:gridCol>
                <a:gridCol w="2253090">
                  <a:extLst>
                    <a:ext uri="{9D8B030D-6E8A-4147-A177-3AD203B41FA5}">
                      <a16:colId xmlns:a16="http://schemas.microsoft.com/office/drawing/2014/main" val="1929099255"/>
                    </a:ext>
                  </a:extLst>
                </a:gridCol>
                <a:gridCol w="3438931">
                  <a:extLst>
                    <a:ext uri="{9D8B030D-6E8A-4147-A177-3AD203B41FA5}">
                      <a16:colId xmlns:a16="http://schemas.microsoft.com/office/drawing/2014/main" val="1498744963"/>
                    </a:ext>
                  </a:extLst>
                </a:gridCol>
              </a:tblGrid>
              <a:tr h="41069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Mineral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Sources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Function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781066304"/>
                  </a:ext>
                </a:extLst>
              </a:tr>
              <a:tr h="89611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Iron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Red meat,</a:t>
                      </a:r>
                      <a:r>
                        <a:rPr lang="en-GB" sz="1600" baseline="0" dirty="0" smtClean="0"/>
                        <a:t> spinach, beans and lentils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Helps our red blood cells carry oxygen so that we are not anaemic.</a:t>
                      </a:r>
                    </a:p>
                    <a:p>
                      <a:endParaRPr lang="en-GB" sz="1600" dirty="0"/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3656096847"/>
                  </a:ext>
                </a:extLst>
              </a:tr>
              <a:tr h="65585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Calcium</a:t>
                      </a:r>
                      <a:endParaRPr lang="en-GB" sz="1600" dirty="0"/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Milk, cheese and some cereals</a:t>
                      </a:r>
                    </a:p>
                  </a:txBody>
                  <a:tcPr marL="128016" marR="128016" marT="64008" marB="6400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Help us to have strong bones and teeth. </a:t>
                      </a:r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2565620434"/>
                  </a:ext>
                </a:extLst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69101" y="6358774"/>
            <a:ext cx="1776939" cy="102866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9454" y="610033"/>
            <a:ext cx="3275023" cy="569386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Trebuchet MS" panose="020B0603020202020204" pitchFamily="34" charset="0"/>
              </a:rPr>
              <a:t>What is the Eatwell Guide?</a:t>
            </a:r>
          </a:p>
          <a:p>
            <a:pPr algn="ctr"/>
            <a:r>
              <a:rPr lang="en-GB" sz="1400" dirty="0" smtClean="0">
                <a:latin typeface="Trebuchet MS" panose="020B0603020202020204" pitchFamily="34" charset="0"/>
              </a:rPr>
              <a:t>The Eatwell Guide is a guide that shows you the different types of food and nutrients we need in our diets to stay healthy.</a:t>
            </a:r>
          </a:p>
          <a:p>
            <a:pPr algn="ctr"/>
            <a:endParaRPr lang="en-GB" sz="1400" dirty="0" smtClean="0">
              <a:latin typeface="Trebuchet MS" panose="020B0603020202020204" pitchFamily="34" charset="0"/>
            </a:endParaRPr>
          </a:p>
          <a:p>
            <a:pPr algn="ctr"/>
            <a:r>
              <a:rPr lang="en-GB" sz="1400" b="1" u="sng" dirty="0" smtClean="0">
                <a:latin typeface="Trebuchet MS" panose="020B0603020202020204" pitchFamily="34" charset="0"/>
              </a:rPr>
              <a:t>Why is the Eatwell Guide important?</a:t>
            </a:r>
          </a:p>
          <a:p>
            <a:pPr algn="ctr"/>
            <a:r>
              <a:rPr lang="en-GB" sz="1400" dirty="0" smtClean="0">
                <a:latin typeface="Trebuchet MS" panose="020B0603020202020204" pitchFamily="34" charset="0"/>
              </a:rPr>
              <a:t>The Eatwell Guide shows you how much (proportions) of food you need for a healthy balanced diet. </a:t>
            </a:r>
          </a:p>
          <a:p>
            <a:pPr algn="ctr"/>
            <a:endParaRPr lang="en-GB" sz="1400" dirty="0" smtClean="0">
              <a:latin typeface="Trebuchet MS" panose="020B0603020202020204" pitchFamily="34" charset="0"/>
            </a:endParaRPr>
          </a:p>
          <a:p>
            <a:pPr algn="ctr"/>
            <a:r>
              <a:rPr lang="en-GB" sz="1400" b="1" u="sng" dirty="0" smtClean="0">
                <a:latin typeface="Trebuchet MS" panose="020B0603020202020204" pitchFamily="34" charset="0"/>
              </a:rPr>
              <a:t>What are the consequences of a poor diet?</a:t>
            </a:r>
          </a:p>
          <a:p>
            <a:pPr algn="ctr"/>
            <a:r>
              <a:rPr lang="en-GB" sz="1400" dirty="0" smtClean="0">
                <a:latin typeface="Trebuchet MS" panose="020B0603020202020204" pitchFamily="34" charset="0"/>
              </a:rPr>
              <a:t>A poor diet can lead to diseases and can’t stop us from fighting off  infections.</a:t>
            </a:r>
          </a:p>
          <a:p>
            <a:pPr algn="ctr"/>
            <a:endParaRPr lang="en-GB" sz="1400" b="1" dirty="0" smtClean="0">
              <a:latin typeface="Trebuchet MS" panose="020B0603020202020204" pitchFamily="34" charset="0"/>
            </a:endParaRPr>
          </a:p>
          <a:p>
            <a:pPr algn="ctr"/>
            <a:r>
              <a:rPr lang="en-GB" sz="1400" b="1" u="sng" dirty="0" smtClean="0">
                <a:latin typeface="Trebuchet MS" panose="020B0603020202020204" pitchFamily="34" charset="0"/>
              </a:rPr>
              <a:t>What are the sections on the Eatwell Guide?</a:t>
            </a:r>
          </a:p>
          <a:p>
            <a:pPr marL="320040" indent="-320040">
              <a:buFont typeface="+mj-lt"/>
              <a:buAutoNum type="arabicPeriod"/>
            </a:pPr>
            <a:r>
              <a:rPr lang="en-GB" sz="1400" dirty="0" smtClean="0">
                <a:latin typeface="Trebuchet MS" panose="020B0603020202020204" pitchFamily="34" charset="0"/>
              </a:rPr>
              <a:t>Fruit and vegetables</a:t>
            </a:r>
          </a:p>
          <a:p>
            <a:pPr marL="320040" indent="-320040">
              <a:buFont typeface="+mj-lt"/>
              <a:buAutoNum type="arabicPeriod"/>
            </a:pPr>
            <a:r>
              <a:rPr lang="en-GB" sz="1400" dirty="0" smtClean="0">
                <a:latin typeface="Trebuchet MS" panose="020B0603020202020204" pitchFamily="34" charset="0"/>
              </a:rPr>
              <a:t>Potatoes, bread, rice, pasta and other starchy food</a:t>
            </a:r>
          </a:p>
          <a:p>
            <a:pPr marL="320040" indent="-320040">
              <a:buFont typeface="+mj-lt"/>
              <a:buAutoNum type="arabicPeriod"/>
            </a:pPr>
            <a:r>
              <a:rPr lang="en-GB" sz="1400" dirty="0" smtClean="0">
                <a:latin typeface="Trebuchet MS" panose="020B0603020202020204" pitchFamily="34" charset="0"/>
              </a:rPr>
              <a:t>Dairy and alternatives</a:t>
            </a:r>
          </a:p>
          <a:p>
            <a:pPr marL="320040" indent="-320040">
              <a:buFont typeface="+mj-lt"/>
              <a:buAutoNum type="arabicPeriod"/>
            </a:pPr>
            <a:r>
              <a:rPr lang="en-GB" sz="1400" dirty="0" smtClean="0">
                <a:latin typeface="Trebuchet MS" panose="020B0603020202020204" pitchFamily="34" charset="0"/>
              </a:rPr>
              <a:t>Beans, pulses, fish, egg, meat and other proteins</a:t>
            </a:r>
          </a:p>
          <a:p>
            <a:pPr marL="320040" indent="-320040">
              <a:buFont typeface="+mj-lt"/>
              <a:buAutoNum type="arabicPeriod"/>
            </a:pPr>
            <a:r>
              <a:rPr lang="en-GB" sz="1400" dirty="0" smtClean="0">
                <a:latin typeface="Trebuchet MS" panose="020B0603020202020204" pitchFamily="34" charset="0"/>
              </a:rPr>
              <a:t>Oils and spreads</a:t>
            </a:r>
            <a:endParaRPr lang="en-GB" sz="1400" dirty="0">
              <a:latin typeface="Trebuchet MS" panose="020B0603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64793" y="6798004"/>
            <a:ext cx="4142365" cy="2803196"/>
          </a:xfrm>
          <a:prstGeom prst="rect">
            <a:avLst/>
          </a:prstGeom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0025531" y="54433"/>
            <a:ext cx="7271870" cy="458243"/>
          </a:xfrm>
          <a:prstGeom prst="rect">
            <a:avLst/>
          </a:prstGeom>
        </p:spPr>
        <p:txBody>
          <a:bodyPr>
            <a:noAutofit/>
          </a:bodyPr>
          <a:lstStyle>
            <a:lvl1pPr algn="l" defTabSz="12801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1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solidFill>
                  <a:srgbClr val="7030A0"/>
                </a:solidFill>
                <a:latin typeface="Trebuchet MS" panose="020B0603020202020204" pitchFamily="34" charset="0"/>
              </a:rPr>
              <a:t>Year 8 Food Knowledge Organiser: </a:t>
            </a:r>
            <a:r>
              <a:rPr lang="en-GB" sz="2000" dirty="0"/>
              <a:t> </a:t>
            </a:r>
            <a:r>
              <a:rPr lang="en-GB" sz="2000" b="1" dirty="0">
                <a:solidFill>
                  <a:srgbClr val="7030A0"/>
                </a:solidFill>
                <a:latin typeface="Trebuchet MS" panose="020B0603020202020204" pitchFamily="34" charset="0"/>
              </a:rPr>
              <a:t>Principals of Nutrition</a:t>
            </a:r>
          </a:p>
          <a:p>
            <a:endParaRPr lang="en-GB" sz="2000" b="1" dirty="0">
              <a:solidFill>
                <a:srgbClr val="7030A0"/>
              </a:solidFill>
              <a:latin typeface="Trebuchet MS" panose="020B0603020202020204" pitchFamily="34" charset="0"/>
            </a:endParaRPr>
          </a:p>
        </p:txBody>
      </p:sp>
      <p:pic>
        <p:nvPicPr>
          <p:cNvPr id="2050" name="Picture 2" descr="Image result for fish icon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104" y="1742530"/>
            <a:ext cx="685898" cy="68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chicken icon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194" y="1501140"/>
            <a:ext cx="1168678" cy="116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sweets icon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72" r="47955"/>
          <a:stretch/>
        </p:blipFill>
        <p:spPr bwMode="auto">
          <a:xfrm>
            <a:off x="12034589" y="1929941"/>
            <a:ext cx="1115380" cy="110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3234900" y="606846"/>
            <a:ext cx="3583161" cy="272074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en-GB" sz="1400" dirty="0" smtClean="0"/>
          </a:p>
          <a:p>
            <a:endParaRPr lang="en-GB" sz="1960" b="1" dirty="0" smtClean="0"/>
          </a:p>
          <a:p>
            <a:endParaRPr lang="en-GB" sz="1960" b="1" dirty="0"/>
          </a:p>
          <a:p>
            <a:endParaRPr lang="en-GB" sz="1960" b="1" dirty="0" smtClean="0"/>
          </a:p>
          <a:p>
            <a:endParaRPr lang="en-GB" sz="1960" b="1" dirty="0"/>
          </a:p>
          <a:p>
            <a:endParaRPr lang="en-GB" sz="1960" b="1" dirty="0"/>
          </a:p>
          <a:p>
            <a:pPr algn="ctr"/>
            <a:endParaRPr lang="en-GB" sz="1960" dirty="0"/>
          </a:p>
          <a:p>
            <a:pPr algn="ctr"/>
            <a:endParaRPr lang="en-GB" sz="1960" dirty="0"/>
          </a:p>
          <a:p>
            <a:pPr algn="ctr"/>
            <a:endParaRPr lang="en-GB" sz="1960" dirty="0"/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13401600" y="1386232"/>
            <a:ext cx="3302913" cy="580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118169" tIns="59084" rIns="118169" bIns="59084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181679"/>
            <a:r>
              <a:rPr lang="en-GB" altLang="en-US" sz="1200" b="1" u="sng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</a:t>
            </a:r>
          </a:p>
          <a:p>
            <a:pPr algn="ctr" defTabSz="1181679"/>
            <a:endParaRPr lang="en-GB" altLang="en-US" sz="600" b="1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defTabSz="653156">
              <a:tabLst>
                <a:tab pos="326578" algn="l"/>
              </a:tabLst>
            </a:pPr>
            <a:r>
              <a:rPr lang="en-GB" altLang="en-US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Drinks, fruit and vegetables, soup.</a:t>
            </a:r>
            <a:endParaRPr lang="en-GB" altLang="en-US" sz="1200" dirty="0">
              <a:latin typeface="Trebuchet MS" panose="020B0603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3401601" y="2042288"/>
            <a:ext cx="1522037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defTabSz="1181679"/>
            <a:r>
              <a:rPr lang="en-GB" altLang="en-US" sz="1200" b="1" u="sng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</a:t>
            </a:r>
            <a:endParaRPr lang="en-GB" altLang="en-US" sz="1200" b="1" u="sng" dirty="0">
              <a:latin typeface="Trebuchet MS" panose="020B0603020202020204" pitchFamily="34" charset="0"/>
            </a:endParaRPr>
          </a:p>
          <a:p>
            <a:pPr algn="ctr" defTabSz="1181679"/>
            <a:r>
              <a:rPr lang="en-US" altLang="en-US" sz="12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altLang="en-US" sz="1200" dirty="0" smtClean="0">
              <a:latin typeface="Trebuchet MS" panose="020B0603020202020204" pitchFamily="34" charset="0"/>
            </a:endParaRPr>
          </a:p>
          <a:p>
            <a:pPr marL="171450" indent="-171450" defTabSz="653156">
              <a:buFont typeface="Arial" panose="020B0604020202020204" pitchFamily="34" charset="0"/>
              <a:buChar char="•"/>
              <a:tabLst>
                <a:tab pos="326578" algn="l"/>
              </a:tabLst>
            </a:pPr>
            <a:r>
              <a:rPr lang="en-US" altLang="en-US" sz="12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Controls body temperature. </a:t>
            </a:r>
            <a:endParaRPr lang="en-GB" altLang="en-US" sz="1200" dirty="0" smtClean="0">
              <a:latin typeface="Trebuchet MS" panose="020B0603020202020204" pitchFamily="34" charset="0"/>
            </a:endParaRPr>
          </a:p>
          <a:p>
            <a:pPr marL="171450" indent="-171450" defTabSz="653156">
              <a:buFont typeface="Arial" panose="020B0604020202020204" pitchFamily="34" charset="0"/>
              <a:buChar char="•"/>
              <a:tabLst>
                <a:tab pos="326578" algn="l"/>
              </a:tabLst>
            </a:pPr>
            <a:r>
              <a:rPr lang="en-US" altLang="en-US" sz="12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Gets </a:t>
            </a:r>
            <a:r>
              <a:rPr lang="en-US" altLang="en-US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rid of waste </a:t>
            </a:r>
            <a:r>
              <a:rPr lang="en-US" altLang="en-US" sz="12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altLang="en-US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body. </a:t>
            </a:r>
            <a:endParaRPr lang="en-US" altLang="en-US" sz="1200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5028622" y="2042288"/>
            <a:ext cx="1675891" cy="1200329"/>
          </a:xfrm>
          <a:prstGeom prst="rect">
            <a:avLst/>
          </a:prstGeom>
          <a:solidFill>
            <a:srgbClr val="FFBFB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defTabSz="653156">
              <a:tabLst>
                <a:tab pos="326578" algn="l"/>
              </a:tabLst>
            </a:pPr>
            <a:r>
              <a:rPr lang="en-GB" altLang="en-US" sz="1200" b="1" u="sng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Too little</a:t>
            </a:r>
          </a:p>
          <a:p>
            <a:pPr algn="ctr" defTabSz="653156">
              <a:tabLst>
                <a:tab pos="326578" algn="l"/>
              </a:tabLst>
            </a:pPr>
            <a:endParaRPr lang="en-GB" altLang="en-US" sz="1200" b="1" u="sng" dirty="0" smtClean="0">
              <a:latin typeface="Trebuchet MS" panose="020B0603020202020204" pitchFamily="34" charset="0"/>
            </a:endParaRPr>
          </a:p>
          <a:p>
            <a:pPr marL="171450" indent="-171450" defTabSz="653156">
              <a:buFont typeface="Arial" panose="020B0604020202020204" pitchFamily="34" charset="0"/>
              <a:buChar char="•"/>
              <a:tabLst>
                <a:tab pos="326578" algn="l"/>
              </a:tabLst>
            </a:pPr>
            <a:r>
              <a:rPr lang="en-GB" altLang="en-US" sz="12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Dehydration leads to headaches, irritability and loss of concentration. </a:t>
            </a:r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13386016" y="697764"/>
            <a:ext cx="3318497" cy="5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8169" tIns="59084" rIns="118169" bIns="59084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b="1" u="sng" dirty="0" smtClean="0">
                <a:latin typeface="+mn-lt"/>
              </a:rPr>
              <a:t>Water</a:t>
            </a:r>
            <a:r>
              <a:rPr lang="en-GB" b="1" u="sng" dirty="0" smtClean="0">
                <a:latin typeface="Trebuchet MS" panose="020B0603020202020204" pitchFamily="34" charset="0"/>
              </a:rPr>
              <a:t> </a:t>
            </a:r>
            <a:endParaRPr lang="en-GB" sz="1200" b="1" u="sng" dirty="0">
              <a:latin typeface="Trebuchet MS" panose="020B0603020202020204" pitchFamily="34" charset="0"/>
            </a:endParaRPr>
          </a:p>
          <a:p>
            <a:pPr algn="ctr"/>
            <a:r>
              <a:rPr lang="en-GB" altLang="en-US" sz="1200" dirty="0" smtClean="0">
                <a:latin typeface="Trebuchet MS" panose="020B0603020202020204" pitchFamily="34" charset="0"/>
              </a:rPr>
              <a:t>Keeps us hydrated</a:t>
            </a:r>
            <a:r>
              <a:rPr lang="en-GB" altLang="en-US" sz="1200" dirty="0" smtClean="0"/>
              <a:t>.</a:t>
            </a:r>
            <a:endParaRPr lang="en-GB" alt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3300504" y="3417859"/>
            <a:ext cx="3565965" cy="279461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Fibre</a:t>
            </a:r>
          </a:p>
          <a:p>
            <a:pPr algn="ctr"/>
            <a:endParaRPr lang="en-GB" altLang="en-US" sz="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altLang="en-US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Function</a:t>
            </a:r>
            <a:r>
              <a:rPr lang="en-GB" altLang="en-US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en-GB" altLang="en-US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It helps us poo</a:t>
            </a:r>
          </a:p>
          <a:p>
            <a:pPr algn="ctr"/>
            <a:r>
              <a:rPr lang="en-GB" altLang="en-US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It helps to get rid of waste</a:t>
            </a:r>
          </a:p>
          <a:p>
            <a:pPr algn="ctr"/>
            <a:endParaRPr lang="en-GB" altLang="en-US" sz="9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altLang="en-US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Source</a:t>
            </a:r>
            <a:r>
              <a:rPr lang="en-GB" altLang="en-US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en-GB" altLang="en-US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Wholegrain</a:t>
            </a:r>
            <a:r>
              <a:rPr lang="en-GB" alt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, whole </a:t>
            </a:r>
            <a:r>
              <a:rPr lang="en-GB" altLang="en-US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wheat, wholemeal cereals, Peas and beans</a:t>
            </a:r>
            <a:endParaRPr lang="en-GB" alt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altLang="en-US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400" b="1" dirty="0" smtClean="0"/>
          </a:p>
          <a:p>
            <a:endParaRPr lang="en-GB" sz="1400" b="1" dirty="0" smtClean="0"/>
          </a:p>
          <a:p>
            <a:pPr algn="ctr"/>
            <a:endParaRPr lang="en-GB" sz="1960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537376"/>
              </p:ext>
            </p:extLst>
          </p:nvPr>
        </p:nvGraphicFramePr>
        <p:xfrm>
          <a:off x="14016015" y="5191269"/>
          <a:ext cx="2012508" cy="945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2508">
                  <a:extLst>
                    <a:ext uri="{9D8B030D-6E8A-4147-A177-3AD203B41FA5}">
                      <a16:colId xmlns:a16="http://schemas.microsoft.com/office/drawing/2014/main" val="3688778339"/>
                    </a:ext>
                  </a:extLst>
                </a:gridCol>
              </a:tblGrid>
              <a:tr h="2684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Too Little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1219408830"/>
                  </a:ext>
                </a:extLst>
              </a:tr>
              <a:tr h="604087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Constipation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Bowel</a:t>
                      </a:r>
                      <a:r>
                        <a:rPr lang="en-GB" sz="1400" baseline="0" dirty="0" smtClean="0"/>
                        <a:t> Cancer</a:t>
                      </a:r>
                      <a:endParaRPr lang="en-GB" sz="1400" dirty="0"/>
                    </a:p>
                  </a:txBody>
                  <a:tcPr marL="128016" marR="128016" marT="64008" marB="64008"/>
                </a:tc>
                <a:extLst>
                  <a:ext uri="{0D108BD9-81ED-4DB2-BD59-A6C34878D82A}">
                    <a16:rowId xmlns:a16="http://schemas.microsoft.com/office/drawing/2014/main" val="1552941166"/>
                  </a:ext>
                </a:extLst>
              </a:tr>
            </a:tbl>
          </a:graphicData>
        </a:graphic>
      </p:graphicFrame>
      <p:sp>
        <p:nvSpPr>
          <p:cNvPr id="15" name="Rounded Rectangle 14"/>
          <p:cNvSpPr/>
          <p:nvPr/>
        </p:nvSpPr>
        <p:spPr>
          <a:xfrm>
            <a:off x="3497565" y="500305"/>
            <a:ext cx="13479795" cy="5785317"/>
          </a:xfrm>
          <a:prstGeom prst="roundRect">
            <a:avLst>
              <a:gd name="adj" fmla="val 433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3913632" y="6443565"/>
            <a:ext cx="13063728" cy="3112386"/>
          </a:xfrm>
          <a:prstGeom prst="roundRect">
            <a:avLst>
              <a:gd name="adj" fmla="val 433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 rot="1544224">
            <a:off x="1985727" y="6504788"/>
            <a:ext cx="2200546" cy="7631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300" b="1" u="sng" dirty="0"/>
              <a:t>The Eatwell guide</a:t>
            </a:r>
          </a:p>
        </p:txBody>
      </p:sp>
    </p:spTree>
    <p:extLst>
      <p:ext uri="{BB962C8B-B14F-4D97-AF65-F5344CB8AC3E}">
        <p14:creationId xmlns:p14="http://schemas.microsoft.com/office/powerpoint/2010/main" val="596279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2E546FAC515648955169FCDD5D7913" ma:contentTypeVersion="16" ma:contentTypeDescription="Create a new document." ma:contentTypeScope="" ma:versionID="d1252daa3e3cc55404488ef498676a5b">
  <xsd:schema xmlns:xsd="http://www.w3.org/2001/XMLSchema" xmlns:xs="http://www.w3.org/2001/XMLSchema" xmlns:p="http://schemas.microsoft.com/office/2006/metadata/properties" xmlns:ns2="861f3019-20be-49f7-89dc-bbc9868a66bd" xmlns:ns3="7f503657-abe7-4bbc-9b0d-5c3bdfab3ed0" targetNamespace="http://schemas.microsoft.com/office/2006/metadata/properties" ma:root="true" ma:fieldsID="ae462f3ba7f230d92d0b08f150f8b5f3" ns2:_="" ns3:_="">
    <xsd:import namespace="861f3019-20be-49f7-89dc-bbc9868a66bd"/>
    <xsd:import namespace="7f503657-abe7-4bbc-9b0d-5c3bdfab3e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f3019-20be-49f7-89dc-bbc9868a66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f40445d-2b79-41f3-89e6-766c68fb57a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503657-abe7-4bbc-9b0d-5c3bdfab3ed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bef827f-1354-43f9-8910-2ae3b4d76397}" ma:internalName="TaxCatchAll" ma:showField="CatchAllData" ma:web="7f503657-abe7-4bbc-9b0d-5c3bdfab3e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f503657-abe7-4bbc-9b0d-5c3bdfab3ed0" xsi:nil="true"/>
    <lcf76f155ced4ddcb4097134ff3c332f xmlns="861f3019-20be-49f7-89dc-bbc9868a66b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D7CA6CE-EF7E-45BA-A3A7-990307399F5D}"/>
</file>

<file path=customXml/itemProps2.xml><?xml version="1.0" encoding="utf-8"?>
<ds:datastoreItem xmlns:ds="http://schemas.openxmlformats.org/officeDocument/2006/customXml" ds:itemID="{D0FB22F4-A1B9-47A0-9526-5000FCFE215B}"/>
</file>

<file path=customXml/itemProps3.xml><?xml version="1.0" encoding="utf-8"?>
<ds:datastoreItem xmlns:ds="http://schemas.openxmlformats.org/officeDocument/2006/customXml" ds:itemID="{9680B5A0-C4CD-4449-A459-9A3A97A4205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1502</TotalTime>
  <Words>796</Words>
  <Application>Microsoft Office PowerPoint</Application>
  <PresentationFormat>Custom</PresentationFormat>
  <Paragraphs>200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Trebuchet MS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7 Product Design Revision Mat</dc:title>
  <dc:creator>Kathy Thomson</dc:creator>
  <cp:lastModifiedBy>K.Skinner</cp:lastModifiedBy>
  <cp:revision>124</cp:revision>
  <cp:lastPrinted>2019-11-06T07:52:56Z</cp:lastPrinted>
  <dcterms:created xsi:type="dcterms:W3CDTF">2017-04-07T12:23:16Z</dcterms:created>
  <dcterms:modified xsi:type="dcterms:W3CDTF">2023-04-06T06:56:52Z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0x010100132E546FAC515648955169FCDD5D7913</vt:lpwstr>
  </property>
  <property fmtid="{D5CDD505-2E9C-101B-9397-08002B2CF9AE}" pid="3" name="MediaServiceImageTags">
    <vt:lpwstr/>
  </property>
</Properties>
</file>