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001D7-B8A9-4F09-AC0D-A68481946C94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FE9C-A4D7-49EE-B424-E5442FD6B2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65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423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03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74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28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264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5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61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673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36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91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2770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5A249-3501-48BA-A4B8-C777EE063BF9}" type="datetimeFigureOut">
              <a:rPr lang="en-GB" smtClean="0"/>
              <a:t>02/05/2023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7BC3A-6F4E-426B-BC11-9B38D6E347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073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0D122D9A-8E24-8845-A3C9-B672D1989E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056" y="625210"/>
            <a:ext cx="1422789" cy="354516"/>
          </a:xfrm>
          <a:prstGeom prst="rect">
            <a:avLst/>
          </a:prstGeom>
        </p:spPr>
      </p:pic>
      <p:pic>
        <p:nvPicPr>
          <p:cNvPr id="17" name="Picture 16" descr="A picture containing table, drawing, stool&#10;&#10;Description automatically generated">
            <a:extLst>
              <a:ext uri="{FF2B5EF4-FFF2-40B4-BE49-F238E27FC236}">
                <a16:creationId xmlns:a16="http://schemas.microsoft.com/office/drawing/2014/main" id="{030DE718-4EB9-3549-B90D-BEDECC7E8D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756" y="393248"/>
            <a:ext cx="1858268" cy="423333"/>
          </a:xfrm>
          <a:prstGeom prst="rect">
            <a:avLst/>
          </a:prstGeom>
        </p:spPr>
      </p:pic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65802674-EBAA-3F4F-85BF-BF3D0685CF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90" y="4613950"/>
            <a:ext cx="2434365" cy="380215"/>
          </a:xfrm>
          <a:prstGeom prst="rect">
            <a:avLst/>
          </a:prstGeom>
        </p:spPr>
      </p:pic>
      <p:pic>
        <p:nvPicPr>
          <p:cNvPr id="21" name="Picture 20" descr="A picture containing drawing, stool, table&#10;&#10;Description automatically generated">
            <a:extLst>
              <a:ext uri="{FF2B5EF4-FFF2-40B4-BE49-F238E27FC236}">
                <a16:creationId xmlns:a16="http://schemas.microsoft.com/office/drawing/2014/main" id="{65144458-DD59-D443-8B44-AFD28D776F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32" y="4798616"/>
            <a:ext cx="2252092" cy="455341"/>
          </a:xfrm>
          <a:prstGeom prst="rect">
            <a:avLst/>
          </a:prstGeom>
        </p:spPr>
      </p:pic>
      <p:pic>
        <p:nvPicPr>
          <p:cNvPr id="23" name="Picture 22" descr="A drawing of a face&#10;&#10;Description automatically generated">
            <a:extLst>
              <a:ext uri="{FF2B5EF4-FFF2-40B4-BE49-F238E27FC236}">
                <a16:creationId xmlns:a16="http://schemas.microsoft.com/office/drawing/2014/main" id="{36E85BB3-32ED-0F40-8859-8E841233D7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097" y="3865278"/>
            <a:ext cx="2368302" cy="483327"/>
          </a:xfrm>
          <a:prstGeom prst="rect">
            <a:avLst/>
          </a:prstGeom>
        </p:spPr>
      </p:pic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2CDB3399-27D5-584A-9571-F3200FF4B6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721" y="2470226"/>
            <a:ext cx="1601372" cy="42666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428C8D2-F369-6F47-984B-519C4ED50A95}"/>
              </a:ext>
            </a:extLst>
          </p:cNvPr>
          <p:cNvSpPr txBox="1"/>
          <p:nvPr/>
        </p:nvSpPr>
        <p:spPr>
          <a:xfrm>
            <a:off x="6559430" y="4207213"/>
            <a:ext cx="24343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Point of reference- always have images of wildlife or landscapes in front of you for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Amalgamate styles (join together)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Skills in pencil, </a:t>
            </a:r>
            <a:r>
              <a:rPr lang="en-US" sz="1400" dirty="0" err="1"/>
              <a:t>colouring</a:t>
            </a:r>
            <a:r>
              <a:rPr lang="en-US" sz="1400" dirty="0"/>
              <a:t> pencil, collage &amp; fineliner (tone, observation and detail)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Personal ideas- unique &amp; individual- wow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10C914-D2F8-AD48-AFBC-ED9B12579F38}"/>
              </a:ext>
            </a:extLst>
          </p:cNvPr>
          <p:cNvSpPr txBox="1"/>
          <p:nvPr/>
        </p:nvSpPr>
        <p:spPr>
          <a:xfrm>
            <a:off x="2928804" y="871577"/>
            <a:ext cx="34533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*Caroline </a:t>
            </a:r>
            <a:r>
              <a:rPr lang="en-US" sz="1400" dirty="0" err="1"/>
              <a:t>Scamell</a:t>
            </a:r>
            <a:r>
              <a:rPr lang="en-US" sz="1400" dirty="0"/>
              <a:t>   *Mark </a:t>
            </a:r>
            <a:r>
              <a:rPr lang="en-US" sz="1400" dirty="0" err="1"/>
              <a:t>Hearld</a:t>
            </a:r>
            <a:r>
              <a:rPr lang="en-US" sz="1400" dirty="0"/>
              <a:t>  *Rob Ryan</a:t>
            </a:r>
          </a:p>
          <a:p>
            <a:r>
              <a:rPr lang="en-US" sz="1400" dirty="0"/>
              <a:t>*</a:t>
            </a:r>
            <a:r>
              <a:rPr lang="en-GB" sz="1400" dirty="0">
                <a:latin typeface="ReithSans"/>
              </a:rPr>
              <a:t>Katsushika Hokusai *Andy Goldsworthy</a:t>
            </a:r>
          </a:p>
          <a:p>
            <a:r>
              <a:rPr lang="en-US" sz="1400" dirty="0"/>
              <a:t>*Sandra </a:t>
            </a:r>
            <a:r>
              <a:rPr lang="en-US" sz="1400" dirty="0" err="1"/>
              <a:t>Deickmann</a:t>
            </a:r>
            <a:r>
              <a:rPr lang="en-US" sz="1400" dirty="0"/>
              <a:t>  • Patricia Henriquez</a:t>
            </a:r>
            <a:r>
              <a:rPr lang="en-GB" sz="1400" b="1" cap="all" dirty="0">
                <a:solidFill>
                  <a:srgbClr val="63B0BB"/>
                </a:solidFill>
                <a:latin typeface="Montserrat"/>
              </a:rPr>
              <a:t/>
            </a:r>
            <a:br>
              <a:rPr lang="en-GB" sz="1400" b="1" cap="all" dirty="0">
                <a:solidFill>
                  <a:srgbClr val="63B0BB"/>
                </a:solidFill>
                <a:latin typeface="Montserrat"/>
              </a:rPr>
            </a:br>
            <a:endParaRPr lang="en-GB" sz="1400" dirty="0">
              <a:latin typeface="ReithSans"/>
            </a:endParaRPr>
          </a:p>
          <a:p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2EBC63-341A-334B-AF12-620B6580C928}"/>
              </a:ext>
            </a:extLst>
          </p:cNvPr>
          <p:cNvSpPr txBox="1"/>
          <p:nvPr/>
        </p:nvSpPr>
        <p:spPr>
          <a:xfrm>
            <a:off x="6699075" y="941539"/>
            <a:ext cx="19323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Wildlife, seasons &amp; Landscape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Pattern &amp; Vibrancy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Cross- hatching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Graphic designer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Illustrator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Origami</a:t>
            </a:r>
          </a:p>
        </p:txBody>
      </p:sp>
      <p:pic>
        <p:nvPicPr>
          <p:cNvPr id="34" name="Picture 17" descr="Image result for arrow">
            <a:extLst>
              <a:ext uri="{FF2B5EF4-FFF2-40B4-BE49-F238E27FC236}">
                <a16:creationId xmlns:a16="http://schemas.microsoft.com/office/drawing/2014/main" id="{6884C130-2646-1F49-9B43-6345B1619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881" y="765249"/>
            <a:ext cx="1023351" cy="102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9">
            <a:extLst>
              <a:ext uri="{FF2B5EF4-FFF2-40B4-BE49-F238E27FC236}">
                <a16:creationId xmlns:a16="http://schemas.microsoft.com/office/drawing/2014/main" id="{57D153F9-A494-BC48-A37F-5193C2B0E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0260">
            <a:off x="5751185" y="111986"/>
            <a:ext cx="782593" cy="78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1">
            <a:extLst>
              <a:ext uri="{FF2B5EF4-FFF2-40B4-BE49-F238E27FC236}">
                <a16:creationId xmlns:a16="http://schemas.microsoft.com/office/drawing/2014/main" id="{0872678F-421E-B74A-8FC9-92C326E53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386" y="5766229"/>
            <a:ext cx="1016754" cy="1016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24585FD-22A8-724E-BBB1-D201E7EEA760}"/>
              </a:ext>
            </a:extLst>
          </p:cNvPr>
          <p:cNvSpPr txBox="1"/>
          <p:nvPr/>
        </p:nvSpPr>
        <p:spPr>
          <a:xfrm>
            <a:off x="3316303" y="4994165"/>
            <a:ext cx="31739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sharp pencil and observation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Layering of colour- pencil crayon tone &amp; fineliner detail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Collage for texture and silhouettes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Experiment with composition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Combine ideas, option of watercolours- blending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Explore career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8" name="Picture 22">
            <a:extLst>
              <a:ext uri="{FF2B5EF4-FFF2-40B4-BE49-F238E27FC236}">
                <a16:creationId xmlns:a16="http://schemas.microsoft.com/office/drawing/2014/main" id="{7FF271A4-DF27-4A48-A5E1-5E813825C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6092">
            <a:off x="297414" y="5789509"/>
            <a:ext cx="1324476" cy="132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5">
            <a:extLst>
              <a:ext uri="{FF2B5EF4-FFF2-40B4-BE49-F238E27FC236}">
                <a16:creationId xmlns:a16="http://schemas.microsoft.com/office/drawing/2014/main" id="{4838FE3F-3F57-244B-A049-B9BA90820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8" y="2776161"/>
            <a:ext cx="1407413" cy="29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5">
            <a:extLst>
              <a:ext uri="{FF2B5EF4-FFF2-40B4-BE49-F238E27FC236}">
                <a16:creationId xmlns:a16="http://schemas.microsoft.com/office/drawing/2014/main" id="{A7BFB0EA-8BB4-7E4D-A3B1-52B60FF15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786" y="1082820"/>
            <a:ext cx="1020771" cy="1020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11E1E17-9AA7-6647-9553-94C129C12192}"/>
              </a:ext>
            </a:extLst>
          </p:cNvPr>
          <p:cNvSpPr txBox="1"/>
          <p:nvPr/>
        </p:nvSpPr>
        <p:spPr>
          <a:xfrm>
            <a:off x="2977289" y="26227"/>
            <a:ext cx="3345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1. Explore and be inspired by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F158EE0-1B81-DD42-99B0-BAD8DB7E4F02}"/>
              </a:ext>
            </a:extLst>
          </p:cNvPr>
          <p:cNvSpPr/>
          <p:nvPr/>
        </p:nvSpPr>
        <p:spPr>
          <a:xfrm>
            <a:off x="6411980" y="22701"/>
            <a:ext cx="28293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2. Explain &amp; give your </a:t>
            </a:r>
          </a:p>
          <a:p>
            <a:r>
              <a:rPr lang="en-GB" b="1" dirty="0">
                <a:solidFill>
                  <a:srgbClr val="C00000"/>
                </a:solidFill>
              </a:rPr>
              <a:t>opinion about artwork with</a:t>
            </a:r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2EECF4B-F394-B54D-9BB8-26BD69CFCF8E}"/>
              </a:ext>
            </a:extLst>
          </p:cNvPr>
          <p:cNvSpPr/>
          <p:nvPr/>
        </p:nvSpPr>
        <p:spPr>
          <a:xfrm>
            <a:off x="7163335" y="3573507"/>
            <a:ext cx="1226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3. Test out </a:t>
            </a:r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E2546AA-7EB5-F540-935B-07373A709919}"/>
              </a:ext>
            </a:extLst>
          </p:cNvPr>
          <p:cNvSpPr/>
          <p:nvPr/>
        </p:nvSpPr>
        <p:spPr>
          <a:xfrm>
            <a:off x="3239202" y="4356020"/>
            <a:ext cx="3089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4. Have fun with mixed media </a:t>
            </a:r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588FADE-89C4-6246-85FF-57E44765623B}"/>
              </a:ext>
            </a:extLst>
          </p:cNvPr>
          <p:cNvSpPr/>
          <p:nvPr/>
        </p:nvSpPr>
        <p:spPr>
          <a:xfrm>
            <a:off x="86479" y="4429284"/>
            <a:ext cx="3077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5. Create a range of final piece</a:t>
            </a:r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4471B4-7305-8649-90A3-9000BCAF4965}"/>
              </a:ext>
            </a:extLst>
          </p:cNvPr>
          <p:cNvSpPr/>
          <p:nvPr/>
        </p:nvSpPr>
        <p:spPr>
          <a:xfrm>
            <a:off x="38008" y="1890918"/>
            <a:ext cx="1467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6. Work large scale on a wildlife style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0E30183-00C5-364D-86FB-C45597503125}"/>
              </a:ext>
            </a:extLst>
          </p:cNvPr>
          <p:cNvSpPr txBox="1"/>
          <p:nvPr/>
        </p:nvSpPr>
        <p:spPr>
          <a:xfrm>
            <a:off x="102601" y="3174502"/>
            <a:ext cx="1522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Use your best design ideas </a:t>
            </a:r>
          </a:p>
          <a:p>
            <a:r>
              <a:rPr lang="en-US" sz="1400" dirty="0"/>
              <a:t>and experiments to date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8E885ADC-F333-B44B-BB8C-78D67A9B8C0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3620" y="406579"/>
            <a:ext cx="1009291" cy="33123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7755CF8-A11D-FE47-BB6F-719E05137BC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6232" y="740434"/>
            <a:ext cx="994846" cy="35102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0E3E36E-2A10-6C4B-B56D-9BAC44479A8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5371" y="1125329"/>
            <a:ext cx="1076567" cy="356246"/>
          </a:xfrm>
          <a:prstGeom prst="rect">
            <a:avLst/>
          </a:prstGeom>
        </p:spPr>
      </p:pic>
      <p:pic>
        <p:nvPicPr>
          <p:cNvPr id="53" name="Picture 3">
            <a:extLst>
              <a:ext uri="{FF2B5EF4-FFF2-40B4-BE49-F238E27FC236}">
                <a16:creationId xmlns:a16="http://schemas.microsoft.com/office/drawing/2014/main" id="{581FC436-229C-2143-8954-D5F6062900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42" b="25442"/>
          <a:stretch/>
        </p:blipFill>
        <p:spPr bwMode="auto">
          <a:xfrm rot="2551689">
            <a:off x="2223878" y="95554"/>
            <a:ext cx="1100650" cy="52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9B58F670-DB76-CF47-A823-B35122936158}"/>
              </a:ext>
            </a:extLst>
          </p:cNvPr>
          <p:cNvSpPr/>
          <p:nvPr/>
        </p:nvSpPr>
        <p:spPr>
          <a:xfrm>
            <a:off x="59251" y="59356"/>
            <a:ext cx="2207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7. Become an expert: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4313F2C-E457-7E43-89C8-086BB1BFE4F0}"/>
              </a:ext>
            </a:extLst>
          </p:cNvPr>
          <p:cNvSpPr txBox="1"/>
          <p:nvPr/>
        </p:nvSpPr>
        <p:spPr>
          <a:xfrm>
            <a:off x="318584" y="5232958"/>
            <a:ext cx="27671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multiple artist references to sketch out a range of possible ideas and compositions (layouts)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9D1F26-40D0-0F45-8C7B-A4A4CCD47D29}"/>
              </a:ext>
            </a:extLst>
          </p:cNvPr>
          <p:cNvSpPr txBox="1"/>
          <p:nvPr/>
        </p:nvSpPr>
        <p:spPr>
          <a:xfrm>
            <a:off x="1187266" y="6138629"/>
            <a:ext cx="20690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Test out materials for the last time and mix artists styles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DBC681B-4BA3-F94C-B66F-010FDBC36ABA}"/>
              </a:ext>
            </a:extLst>
          </p:cNvPr>
          <p:cNvSpPr/>
          <p:nvPr/>
        </p:nvSpPr>
        <p:spPr>
          <a:xfrm>
            <a:off x="6559430" y="2760667"/>
            <a:ext cx="2438091" cy="6771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Tip: </a:t>
            </a:r>
            <a:r>
              <a:rPr lang="en-US" sz="1200" dirty="0"/>
              <a:t>Look up the art formal elements &amp; use </a:t>
            </a:r>
          </a:p>
          <a:p>
            <a:r>
              <a:rPr lang="en-US" sz="1200" dirty="0"/>
              <a:t>them to describe your own artwork </a:t>
            </a:r>
          </a:p>
        </p:txBody>
      </p:sp>
      <p:pic>
        <p:nvPicPr>
          <p:cNvPr id="24" name="Picture 2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CEB0E31C-A39F-7A4D-A88B-1A83379888A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285" y="2116708"/>
            <a:ext cx="2926287" cy="412482"/>
          </a:xfrm>
          <a:prstGeom prst="rect">
            <a:avLst/>
          </a:prstGeom>
        </p:spPr>
      </p:pic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0A9C933-071B-964D-B8C7-CA06AEF82A6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334" y="1646570"/>
            <a:ext cx="2215608" cy="497971"/>
          </a:xfrm>
          <a:prstGeom prst="rect">
            <a:avLst/>
          </a:prstGeom>
        </p:spPr>
      </p:pic>
      <p:pic>
        <p:nvPicPr>
          <p:cNvPr id="6" name="Picture 5" descr="A picture containing text, handwear, clipart&#10;&#10;Description automatically generated">
            <a:extLst>
              <a:ext uri="{FF2B5EF4-FFF2-40B4-BE49-F238E27FC236}">
                <a16:creationId xmlns:a16="http://schemas.microsoft.com/office/drawing/2014/main" id="{FB322828-D949-7845-A8CE-7EEF43CAE86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528" y="2834611"/>
            <a:ext cx="2566724" cy="497427"/>
          </a:xfrm>
          <a:prstGeom prst="rect">
            <a:avLst/>
          </a:prstGeom>
        </p:spPr>
      </p:pic>
      <p:pic>
        <p:nvPicPr>
          <p:cNvPr id="55" name="Picture 54" descr="A picture containing arthropod, invertebrate, crab, brachyuran&#10;&#10;Description automatically generated">
            <a:extLst>
              <a:ext uri="{FF2B5EF4-FFF2-40B4-BE49-F238E27FC236}">
                <a16:creationId xmlns:a16="http://schemas.microsoft.com/office/drawing/2014/main" id="{22A74354-4497-B244-BD57-6D12E9C88E0F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112" y="3278039"/>
            <a:ext cx="1286590" cy="99067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2ADB387-AC62-F54B-BC75-95AD38CD8E8A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16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6996"/>
          <a:stretch/>
        </p:blipFill>
        <p:spPr>
          <a:xfrm rot="16200000">
            <a:off x="1242627" y="2321742"/>
            <a:ext cx="2040651" cy="146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24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2E546FAC515648955169FCDD5D7913" ma:contentTypeVersion="16" ma:contentTypeDescription="Create a new document." ma:contentTypeScope="" ma:versionID="d1252daa3e3cc55404488ef498676a5b">
  <xsd:schema xmlns:xsd="http://www.w3.org/2001/XMLSchema" xmlns:xs="http://www.w3.org/2001/XMLSchema" xmlns:p="http://schemas.microsoft.com/office/2006/metadata/properties" xmlns:ns2="861f3019-20be-49f7-89dc-bbc9868a66bd" xmlns:ns3="7f503657-abe7-4bbc-9b0d-5c3bdfab3ed0" targetNamespace="http://schemas.microsoft.com/office/2006/metadata/properties" ma:root="true" ma:fieldsID="ae462f3ba7f230d92d0b08f150f8b5f3" ns2:_="" ns3:_="">
    <xsd:import namespace="861f3019-20be-49f7-89dc-bbc9868a66bd"/>
    <xsd:import namespace="7f503657-abe7-4bbc-9b0d-5c3bdfab3e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f3019-20be-49f7-89dc-bbc9868a66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f40445d-2b79-41f3-89e6-766c68fb57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503657-abe7-4bbc-9b0d-5c3bdfab3ed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bef827f-1354-43f9-8910-2ae3b4d76397}" ma:internalName="TaxCatchAll" ma:showField="CatchAllData" ma:web="7f503657-abe7-4bbc-9b0d-5c3bdfab3e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61f3019-20be-49f7-89dc-bbc9868a66bd">
      <Terms xmlns="http://schemas.microsoft.com/office/infopath/2007/PartnerControls"/>
    </lcf76f155ced4ddcb4097134ff3c332f>
    <TaxCatchAll xmlns="7f503657-abe7-4bbc-9b0d-5c3bdfab3ed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51654D-DB37-4A20-A12D-7E0C8CFF72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f3019-20be-49f7-89dc-bbc9868a66bd"/>
    <ds:schemaRef ds:uri="7f503657-abe7-4bbc-9b0d-5c3bdfab3e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5276772-3074-4A48-8F15-36E6A98CBC2D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61f3019-20be-49f7-89dc-bbc9868a66bd"/>
    <ds:schemaRef ds:uri="http://schemas.microsoft.com/office/2006/metadata/properties"/>
    <ds:schemaRef ds:uri="http://purl.org/dc/terms/"/>
    <ds:schemaRef ds:uri="http://schemas.microsoft.com/office/2006/documentManagement/types"/>
    <ds:schemaRef ds:uri="7f503657-abe7-4bbc-9b0d-5c3bdfab3ed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746373C-8951-408F-9735-7C40E1C6BF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218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ReithSans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Y7 &amp; Y8 knowledge organisers</dc:title>
  <dc:creator>knowhow</dc:creator>
  <cp:lastModifiedBy>J.Godfrey</cp:lastModifiedBy>
  <cp:revision>34</cp:revision>
  <dcterms:created xsi:type="dcterms:W3CDTF">2020-05-26T08:45:13Z</dcterms:created>
  <dcterms:modified xsi:type="dcterms:W3CDTF">2023-05-02T13:51:14Z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0x010100132E546FAC515648955169FCDD5D7913</vt:lpwstr>
  </property>
</Properties>
</file>