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5.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57" r:id="rId4"/>
    <p:sldId id="258" r:id="rId5"/>
    <p:sldId id="293" r:id="rId6"/>
    <p:sldId id="330" r:id="rId7"/>
    <p:sldId id="334" r:id="rId8"/>
    <p:sldId id="333" r:id="rId9"/>
    <p:sldId id="332" r:id="rId10"/>
    <p:sldId id="331" r:id="rId11"/>
    <p:sldId id="298" r:id="rId12"/>
    <p:sldId id="335" r:id="rId13"/>
    <p:sldId id="336" r:id="rId14"/>
    <p:sldId id="348" r:id="rId15"/>
    <p:sldId id="347" r:id="rId16"/>
    <p:sldId id="346" r:id="rId17"/>
    <p:sldId id="345" r:id="rId18"/>
    <p:sldId id="344" r:id="rId19"/>
    <p:sldId id="343" r:id="rId20"/>
    <p:sldId id="342" r:id="rId21"/>
    <p:sldId id="341" r:id="rId22"/>
    <p:sldId id="340" r:id="rId23"/>
    <p:sldId id="339" r:id="rId24"/>
    <p:sldId id="34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1243"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EA8DE7A-21BF-4858-AF20-1504009788B1}" type="datetimeFigureOut">
              <a:rPr lang="en-GB" smtClean="0"/>
              <a:pPr/>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A8DE7A-21BF-4858-AF20-1504009788B1}" type="datetimeFigureOut">
              <a:rPr lang="en-GB" smtClean="0"/>
              <a:pPr/>
              <a:t>28/04/2020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EA8DE7A-21BF-4858-AF20-1504009788B1}" type="datetimeFigureOut">
              <a:rPr lang="en-GB" smtClean="0"/>
              <a:pPr/>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EA8DE7A-21BF-4858-AF20-1504009788B1}" type="datetimeFigureOut">
              <a:rPr lang="en-GB" smtClean="0"/>
              <a:pPr/>
              <a:t>28/04/2020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EA8DE7A-21BF-4858-AF20-1504009788B1}" type="datetimeFigureOut">
              <a:rPr lang="en-GB" smtClean="0"/>
              <a:pPr/>
              <a:t>28/04/2020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8DE7A-21BF-4858-AF20-1504009788B1}" type="datetimeFigureOut">
              <a:rPr lang="en-GB" smtClean="0"/>
              <a:pPr/>
              <a:t>28/04/2020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A8DE7A-21BF-4858-AF20-1504009788B1}" type="datetimeFigureOut">
              <a:rPr lang="en-GB" smtClean="0"/>
              <a:pPr/>
              <a:t>28/04/2020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4C975-B332-4EA7-8ED4-12E65DF5BFD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A8DE7A-21BF-4858-AF20-1504009788B1}" type="datetimeFigureOut">
              <a:rPr lang="en-GB" smtClean="0"/>
              <a:pPr/>
              <a:t>28/04/2020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4C975-B332-4EA7-8ED4-12E65DF5BFD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source=images&amp;cd=&amp;cad=rja&amp;uact=8&amp;ved=0CAcQjRw&amp;url=http://scareystore-xx.hxcspace.com/product_info.php?products_id%3D11262%26osCsid%3Dcpinlh1tgq1c6cmbr0n98vfpt1&amp;ei=m_uQVY-oBI-R7Ab8_KbwAw&amp;psig=AFQjCNEXbto3yKW4aAqwSOKx3eesyPB2sA&amp;ust=1435651342170709"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source=images&amp;cd=&amp;cad=rja&amp;uact=8&amp;ved=0CAcQjRw&amp;url=http://ericgerlach.com/greekphilosophy2/&amp;ei=7fuQVd_-H8PT7Qa3oo3YAg&amp;psig=AFQjCNEXbto3yKW4aAqwSOKx3eesyPB2sA&amp;ust=1435651342170709"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534" y="0"/>
            <a:ext cx="7848872" cy="1470025"/>
          </a:xfrm>
        </p:spPr>
        <p:txBody>
          <a:bodyPr>
            <a:normAutofit/>
          </a:bodyPr>
          <a:lstStyle/>
          <a:p>
            <a:r>
              <a:rPr lang="en-GB" sz="3600" u="sng" dirty="0"/>
              <a:t>Lesson 1: Introduction to Tragedy</a:t>
            </a:r>
          </a:p>
        </p:txBody>
      </p:sp>
      <p:sp>
        <p:nvSpPr>
          <p:cNvPr id="3" name="Subtitle 2"/>
          <p:cNvSpPr>
            <a:spLocks noGrp="1"/>
          </p:cNvSpPr>
          <p:nvPr>
            <p:ph type="subTitle" idx="1"/>
          </p:nvPr>
        </p:nvSpPr>
        <p:spPr>
          <a:xfrm>
            <a:off x="165510" y="4980165"/>
            <a:ext cx="8870986" cy="1752600"/>
          </a:xfrm>
        </p:spPr>
        <p:txBody>
          <a:bodyPr/>
          <a:lstStyle/>
          <a:p>
            <a:pPr algn="l"/>
            <a:r>
              <a:rPr lang="en-GB" dirty="0" err="1">
                <a:solidFill>
                  <a:schemeClr val="tx1"/>
                </a:solidFill>
              </a:rPr>
              <a:t>L.Objective</a:t>
            </a:r>
            <a:r>
              <a:rPr lang="en-GB" dirty="0">
                <a:solidFill>
                  <a:schemeClr val="tx1"/>
                </a:solidFill>
              </a:rPr>
              <a:t>: To introduce the structure of the </a:t>
            </a:r>
            <a:r>
              <a:rPr lang="en-GB" smtClean="0">
                <a:solidFill>
                  <a:schemeClr val="tx1"/>
                </a:solidFill>
              </a:rPr>
              <a:t>A Level </a:t>
            </a:r>
            <a:r>
              <a:rPr lang="en-GB" dirty="0">
                <a:solidFill>
                  <a:schemeClr val="tx1"/>
                </a:solidFill>
              </a:rPr>
              <a:t>course. To begin to discuss tragedy as a literary genre.</a:t>
            </a:r>
          </a:p>
        </p:txBody>
      </p:sp>
      <p:pic>
        <p:nvPicPr>
          <p:cNvPr id="2050" name="Picture 2" descr="http://scareystore-xx.hxcspace.com/images/tragedy_patch.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1252364"/>
            <a:ext cx="4652516" cy="33451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ricgerlachdotcom.files.wordpress.com/2013/10/tragedy-mask.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4404" y="1252364"/>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The Assessment Objectives</a:t>
            </a:r>
          </a:p>
        </p:txBody>
      </p:sp>
      <p:sp>
        <p:nvSpPr>
          <p:cNvPr id="3" name="Rectangle 2"/>
          <p:cNvSpPr/>
          <p:nvPr/>
        </p:nvSpPr>
        <p:spPr>
          <a:xfrm>
            <a:off x="467544" y="1340768"/>
            <a:ext cx="8208912" cy="5262979"/>
          </a:xfrm>
          <a:prstGeom prst="rect">
            <a:avLst/>
          </a:prstGeom>
          <a:solidFill>
            <a:schemeClr val="bg1"/>
          </a:solidFill>
        </p:spPr>
        <p:txBody>
          <a:bodyPr wrap="square">
            <a:spAutoFit/>
          </a:bodyPr>
          <a:lstStyle/>
          <a:p>
            <a:r>
              <a:rPr lang="en-GB" sz="2800" dirty="0"/>
              <a:t>•AO5: Explore literary texts informed by different interpretations.</a:t>
            </a:r>
          </a:p>
          <a:p>
            <a:endParaRPr lang="en-GB" sz="2800" dirty="0"/>
          </a:p>
          <a:p>
            <a:pPr algn="ctr"/>
            <a:r>
              <a:rPr lang="en-GB" sz="2800" b="1" u="sng" dirty="0"/>
              <a:t>AO5 completes the picture by acknowledging that if work in AOs 2, 3 and 4 had been included in the</a:t>
            </a:r>
          </a:p>
          <a:p>
            <a:pPr algn="ctr"/>
            <a:r>
              <a:rPr lang="en-GB" sz="2800" b="1" u="sng" dirty="0"/>
              <a:t>response to the question then debate and interpretations will arise out of this work showing that the interpretation of texts is not a fixed process but a dynamic one.</a:t>
            </a:r>
          </a:p>
          <a:p>
            <a:pPr algn="ctr"/>
            <a:endParaRPr lang="en-GB" sz="2800" b="1" u="sng" dirty="0"/>
          </a:p>
          <a:p>
            <a:r>
              <a:rPr lang="en-GB" sz="2800" b="1" i="1" dirty="0">
                <a:solidFill>
                  <a:srgbClr val="FF0000"/>
                </a:solidFill>
              </a:rPr>
              <a:t>AOs 4 and 5 each have a weighting of 12% in all questions.</a:t>
            </a:r>
            <a:endParaRPr lang="en-GB" sz="2800" b="1" i="1" u="sng" dirty="0">
              <a:solidFill>
                <a:srgbClr val="FF0000"/>
              </a:solidFill>
            </a:endParaRPr>
          </a:p>
        </p:txBody>
      </p:sp>
    </p:spTree>
    <p:extLst>
      <p:ext uri="{BB962C8B-B14F-4D97-AF65-F5344CB8AC3E}">
        <p14:creationId xmlns:p14="http://schemas.microsoft.com/office/powerpoint/2010/main" val="2331121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05297" y="1855280"/>
            <a:ext cx="5217075" cy="4401205"/>
          </a:xfrm>
          <a:prstGeom prst="rect">
            <a:avLst/>
          </a:prstGeom>
          <a:noFill/>
        </p:spPr>
        <p:txBody>
          <a:bodyPr wrap="square" rtlCol="0">
            <a:spAutoFit/>
          </a:bodyPr>
          <a:lstStyle/>
          <a:p>
            <a:r>
              <a:rPr lang="en-GB" sz="3200" dirty="0"/>
              <a:t>At the core of all the set texts is a tragic hero or heroine who is flawed in some way, who suffers and causes suffering to others and in all texts there is an interplay between what might be seen as villains and victims. </a:t>
            </a:r>
          </a:p>
          <a:p>
            <a:endParaRPr lang="en-GB" sz="2400" dirty="0"/>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849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30382" y="1423868"/>
            <a:ext cx="5217075" cy="5016758"/>
          </a:xfrm>
          <a:prstGeom prst="rect">
            <a:avLst/>
          </a:prstGeom>
          <a:noFill/>
        </p:spPr>
        <p:txBody>
          <a:bodyPr wrap="square" rtlCol="0">
            <a:spAutoFit/>
          </a:bodyPr>
          <a:lstStyle/>
          <a:p>
            <a:r>
              <a:rPr lang="en-GB" sz="3200" dirty="0"/>
              <a:t>Some tragic features will be more in evidence in some texts than in others and students will need to understand how particular aspects of the tragic genre are used and how they work in the four chosen texts. The absence of an ‘aspect’ can be as significant as its presence.</a:t>
            </a:r>
          </a:p>
        </p:txBody>
      </p:sp>
      <p:pic>
        <p:nvPicPr>
          <p:cNvPr id="5"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3941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03405" y="2204864"/>
            <a:ext cx="5217075" cy="3046988"/>
          </a:xfrm>
          <a:prstGeom prst="rect">
            <a:avLst/>
          </a:prstGeom>
          <a:noFill/>
        </p:spPr>
        <p:txBody>
          <a:bodyPr wrap="square" rtlCol="0">
            <a:spAutoFit/>
          </a:bodyPr>
          <a:lstStyle/>
          <a:p>
            <a:pPr marL="457200" indent="-457200">
              <a:buFont typeface="Arial" panose="020B0604020202020204" pitchFamily="34" charset="0"/>
              <a:buChar char="•"/>
            </a:pPr>
            <a:r>
              <a:rPr lang="en-GB" sz="3200" dirty="0"/>
              <a:t>the type of the tragic text itself, whether it is classical and about public figures, like Lear, or domestic and about representations of ordinary people, like Tess.</a:t>
            </a:r>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711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30382" y="2855029"/>
            <a:ext cx="5217075" cy="1077218"/>
          </a:xfrm>
          <a:prstGeom prst="rect">
            <a:avLst/>
          </a:prstGeom>
          <a:noFill/>
        </p:spPr>
        <p:txBody>
          <a:bodyPr wrap="square" rtlCol="0">
            <a:spAutoFit/>
          </a:bodyPr>
          <a:lstStyle/>
          <a:p>
            <a:r>
              <a:rPr lang="en-GB" sz="3200" dirty="0"/>
              <a:t>• the settings for the tragedy, both places and times.</a:t>
            </a:r>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57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11924" y="2162532"/>
            <a:ext cx="5217075" cy="3539430"/>
          </a:xfrm>
          <a:prstGeom prst="rect">
            <a:avLst/>
          </a:prstGeom>
          <a:noFill/>
        </p:spPr>
        <p:txBody>
          <a:bodyPr wrap="square" rtlCol="0">
            <a:spAutoFit/>
          </a:bodyPr>
          <a:lstStyle/>
          <a:p>
            <a:r>
              <a:rPr lang="en-GB" sz="3200" dirty="0"/>
              <a:t>• the journey towards death of the protagonists, their flaws, pride and folly, their blindness and insight,</a:t>
            </a:r>
          </a:p>
          <a:p>
            <a:r>
              <a:rPr lang="en-GB" sz="3200" dirty="0"/>
              <a:t>their discovery and learning, their being a mix of good and evil.</a:t>
            </a:r>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571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30381" y="2162532"/>
            <a:ext cx="5217075" cy="3539430"/>
          </a:xfrm>
          <a:prstGeom prst="rect">
            <a:avLst/>
          </a:prstGeom>
          <a:noFill/>
        </p:spPr>
        <p:txBody>
          <a:bodyPr wrap="square" rtlCol="0">
            <a:spAutoFit/>
          </a:bodyPr>
          <a:lstStyle/>
          <a:p>
            <a:r>
              <a:rPr lang="en-GB" sz="3200" dirty="0"/>
              <a:t>• the role of the tragic villain or opponent, who directly affects the fortune of the hero, who engages in</a:t>
            </a:r>
          </a:p>
          <a:p>
            <a:r>
              <a:rPr lang="en-GB" sz="3200" dirty="0"/>
              <a:t>a contest of power and is partly responsible for the hero’s demise.</a:t>
            </a:r>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57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30381" y="2833302"/>
            <a:ext cx="5217075" cy="1077218"/>
          </a:xfrm>
          <a:prstGeom prst="rect">
            <a:avLst/>
          </a:prstGeom>
          <a:noFill/>
        </p:spPr>
        <p:txBody>
          <a:bodyPr wrap="square" rtlCol="0">
            <a:spAutoFit/>
          </a:bodyPr>
          <a:lstStyle/>
          <a:p>
            <a:r>
              <a:rPr lang="en-GB" sz="3200" dirty="0"/>
              <a:t>• the presence of fate, how the hero’s end is inevitable.</a:t>
            </a:r>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57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30382" y="2636912"/>
            <a:ext cx="5217075" cy="2062103"/>
          </a:xfrm>
          <a:prstGeom prst="rect">
            <a:avLst/>
          </a:prstGeom>
          <a:noFill/>
        </p:spPr>
        <p:txBody>
          <a:bodyPr wrap="square" rtlCol="0">
            <a:spAutoFit/>
          </a:bodyPr>
          <a:lstStyle/>
          <a:p>
            <a:r>
              <a:rPr lang="en-GB" sz="3200" dirty="0"/>
              <a:t>• how the behaviour of the hero affects the world around him, creating chaos and affecting the lives of others.</a:t>
            </a:r>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571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30382" y="2780928"/>
            <a:ext cx="5217075" cy="1569660"/>
          </a:xfrm>
          <a:prstGeom prst="rect">
            <a:avLst/>
          </a:prstGeom>
          <a:noFill/>
        </p:spPr>
        <p:txBody>
          <a:bodyPr wrap="square" rtlCol="0">
            <a:spAutoFit/>
          </a:bodyPr>
          <a:lstStyle/>
          <a:p>
            <a:r>
              <a:rPr lang="en-GB" sz="3200" dirty="0"/>
              <a:t>• the significance of violence and revenge, humour and moments of happiness.</a:t>
            </a:r>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57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Specification Requirements</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001" t="16500" r="7000" b="14875"/>
          <a:stretch/>
        </p:blipFill>
        <p:spPr bwMode="auto">
          <a:xfrm>
            <a:off x="251520" y="1234379"/>
            <a:ext cx="8604448" cy="5290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012160" y="5526854"/>
            <a:ext cx="2843808" cy="338554"/>
          </a:xfrm>
          <a:prstGeom prst="rect">
            <a:avLst/>
          </a:prstGeom>
          <a:noFill/>
        </p:spPr>
        <p:txBody>
          <a:bodyPr wrap="square" rtlCol="0">
            <a:spAutoFit/>
          </a:bodyPr>
          <a:lstStyle/>
          <a:p>
            <a:r>
              <a:rPr lang="en-GB" sz="1600" dirty="0"/>
              <a:t>TRIAL PAPER – EXTRACT TOO</a:t>
            </a:r>
          </a:p>
        </p:txBody>
      </p:sp>
    </p:spTree>
    <p:extLst>
      <p:ext uri="{BB962C8B-B14F-4D97-AF65-F5344CB8AC3E}">
        <p14:creationId xmlns:p14="http://schemas.microsoft.com/office/powerpoint/2010/main" val="3009828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695156" y="1916310"/>
            <a:ext cx="5217075" cy="4031873"/>
          </a:xfrm>
          <a:prstGeom prst="rect">
            <a:avLst/>
          </a:prstGeom>
          <a:noFill/>
        </p:spPr>
        <p:txBody>
          <a:bodyPr wrap="square" rtlCol="0">
            <a:spAutoFit/>
          </a:bodyPr>
          <a:lstStyle/>
          <a:p>
            <a:r>
              <a:rPr lang="en-GB" sz="3200" dirty="0"/>
              <a:t>• the structural pattern of the text as it moves through complication to catastrophe, from order to disorder, through climax to resolution, from the prosperity and happiness of the hero to the tragic end.</a:t>
            </a:r>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57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38699" y="3068960"/>
            <a:ext cx="5217075" cy="1077218"/>
          </a:xfrm>
          <a:prstGeom prst="rect">
            <a:avLst/>
          </a:prstGeom>
          <a:noFill/>
        </p:spPr>
        <p:txBody>
          <a:bodyPr wrap="square" rtlCol="0">
            <a:spAutoFit/>
          </a:bodyPr>
          <a:lstStyle/>
          <a:p>
            <a:r>
              <a:rPr lang="en-GB" sz="3200" dirty="0"/>
              <a:t>• the use of plots and sub-plots.</a:t>
            </a:r>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57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30382" y="3068960"/>
            <a:ext cx="5217075" cy="1077218"/>
          </a:xfrm>
          <a:prstGeom prst="rect">
            <a:avLst/>
          </a:prstGeom>
          <a:noFill/>
        </p:spPr>
        <p:txBody>
          <a:bodyPr wrap="square" rtlCol="0">
            <a:spAutoFit/>
          </a:bodyPr>
          <a:lstStyle/>
          <a:p>
            <a:r>
              <a:rPr lang="en-GB" sz="3200" dirty="0"/>
              <a:t>• the way that language is used to heighten the tragedy.</a:t>
            </a:r>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571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3600" u="sng" dirty="0"/>
              <a:t>Aspects of Tragedy</a:t>
            </a:r>
          </a:p>
        </p:txBody>
      </p:sp>
      <p:sp>
        <p:nvSpPr>
          <p:cNvPr id="4" name="TextBox 3"/>
          <p:cNvSpPr txBox="1"/>
          <p:nvPr/>
        </p:nvSpPr>
        <p:spPr>
          <a:xfrm>
            <a:off x="3730315" y="1916832"/>
            <a:ext cx="5217075" cy="3539430"/>
          </a:xfrm>
          <a:prstGeom prst="rect">
            <a:avLst/>
          </a:prstGeom>
          <a:noFill/>
        </p:spPr>
        <p:txBody>
          <a:bodyPr wrap="square" rtlCol="0">
            <a:spAutoFit/>
          </a:bodyPr>
          <a:lstStyle/>
          <a:p>
            <a:r>
              <a:rPr lang="en-GB" sz="3200" dirty="0"/>
              <a:t>• ultimately how the tragedy affects the audience, acting as a commentary on the real world, moving the audience through pity and fear to an understanding of the human condition.</a:t>
            </a:r>
          </a:p>
        </p:txBody>
      </p:sp>
      <p:pic>
        <p:nvPicPr>
          <p:cNvPr id="6" name="Picture 4" descr="https://ericgerlachdotcom.files.wordpress.com/2013/10/tragedy-mask.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2657475" cy="334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57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9405"/>
            <a:ext cx="8229600" cy="1143000"/>
          </a:xfrm>
        </p:spPr>
        <p:txBody>
          <a:bodyPr/>
          <a:lstStyle/>
          <a:p>
            <a:r>
              <a:rPr lang="en-GB" u="sng" dirty="0"/>
              <a:t>Plenary</a:t>
            </a:r>
          </a:p>
        </p:txBody>
      </p:sp>
      <p:sp>
        <p:nvSpPr>
          <p:cNvPr id="5" name="TextBox 4"/>
          <p:cNvSpPr txBox="1"/>
          <p:nvPr/>
        </p:nvSpPr>
        <p:spPr>
          <a:xfrm>
            <a:off x="3347865" y="1082107"/>
            <a:ext cx="5599526" cy="5509200"/>
          </a:xfrm>
          <a:prstGeom prst="rect">
            <a:avLst/>
          </a:prstGeom>
          <a:noFill/>
        </p:spPr>
        <p:txBody>
          <a:bodyPr wrap="square" rtlCol="0">
            <a:spAutoFit/>
          </a:bodyPr>
          <a:lstStyle/>
          <a:p>
            <a:r>
              <a:rPr lang="en-GB" sz="3200" dirty="0"/>
              <a:t>For today’s plenary I would like you to write down on your post it note one question that you have regarding the information we have discussed today.</a:t>
            </a:r>
          </a:p>
          <a:p>
            <a:endParaRPr lang="en-GB" sz="3200" dirty="0"/>
          </a:p>
          <a:p>
            <a:r>
              <a:rPr lang="en-GB" sz="3200" dirty="0"/>
              <a:t>Consider the information we have discussed on the course and the aspects of tragedy we have covered in the second part of the lesson.</a:t>
            </a:r>
          </a:p>
        </p:txBody>
      </p:sp>
      <p:pic>
        <p:nvPicPr>
          <p:cNvPr id="6" name="Picture 5"/>
          <p:cNvPicPr>
            <a:picLocks noChangeAspect="1"/>
          </p:cNvPicPr>
          <p:nvPr/>
        </p:nvPicPr>
        <p:blipFill>
          <a:blip r:embed="rId2"/>
          <a:stretch>
            <a:fillRect/>
          </a:stretch>
        </p:blipFill>
        <p:spPr>
          <a:xfrm>
            <a:off x="263419" y="1268760"/>
            <a:ext cx="2847975" cy="5040560"/>
          </a:xfrm>
          <a:prstGeom prst="rect">
            <a:avLst/>
          </a:prstGeom>
        </p:spPr>
      </p:pic>
    </p:spTree>
    <p:extLst>
      <p:ext uri="{BB962C8B-B14F-4D97-AF65-F5344CB8AC3E}">
        <p14:creationId xmlns:p14="http://schemas.microsoft.com/office/powerpoint/2010/main" val="276926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260"/>
            <a:ext cx="8229600" cy="1143000"/>
          </a:xfrm>
        </p:spPr>
        <p:txBody>
          <a:bodyPr/>
          <a:lstStyle/>
          <a:p>
            <a:r>
              <a:rPr lang="en-GB" u="sng" dirty="0"/>
              <a:t>Specification Requirements</a:t>
            </a:r>
          </a:p>
        </p:txBody>
      </p:sp>
      <p:sp>
        <p:nvSpPr>
          <p:cNvPr id="4" name="Rectangle 3"/>
          <p:cNvSpPr/>
          <p:nvPr/>
        </p:nvSpPr>
        <p:spPr>
          <a:xfrm>
            <a:off x="251520" y="908720"/>
            <a:ext cx="8568952" cy="954107"/>
          </a:xfrm>
          <a:prstGeom prst="rect">
            <a:avLst/>
          </a:prstGeom>
        </p:spPr>
        <p:txBody>
          <a:bodyPr wrap="square">
            <a:spAutoFit/>
          </a:bodyPr>
          <a:lstStyle/>
          <a:p>
            <a:pPr algn="ctr"/>
            <a:r>
              <a:rPr lang="en-GB" sz="2800" b="1" u="sng" dirty="0" smtClean="0"/>
              <a:t>A Level </a:t>
            </a:r>
            <a:r>
              <a:rPr lang="en-GB" sz="2800" b="1" u="sng" dirty="0"/>
              <a:t>Lit – Literary Genres: Aspects of Tragedy</a:t>
            </a:r>
          </a:p>
          <a:p>
            <a:endParaRPr lang="en-GB" sz="2800" dirty="0"/>
          </a:p>
        </p:txBody>
      </p:sp>
      <p:pic>
        <p:nvPicPr>
          <p:cNvPr id="5" name="Picture 4"/>
          <p:cNvPicPr>
            <a:picLocks noChangeAspect="1"/>
          </p:cNvPicPr>
          <p:nvPr/>
        </p:nvPicPr>
        <p:blipFill>
          <a:blip r:embed="rId2"/>
          <a:stretch>
            <a:fillRect/>
          </a:stretch>
        </p:blipFill>
        <p:spPr>
          <a:xfrm>
            <a:off x="251520" y="1862827"/>
            <a:ext cx="2847975" cy="4464496"/>
          </a:xfrm>
          <a:prstGeom prst="rect">
            <a:avLst/>
          </a:prstGeom>
        </p:spPr>
      </p:pic>
      <p:sp>
        <p:nvSpPr>
          <p:cNvPr id="6" name="TextBox 5"/>
          <p:cNvSpPr txBox="1"/>
          <p:nvPr/>
        </p:nvSpPr>
        <p:spPr>
          <a:xfrm>
            <a:off x="3203848" y="1484784"/>
            <a:ext cx="5482952" cy="4154984"/>
          </a:xfrm>
          <a:prstGeom prst="rect">
            <a:avLst/>
          </a:prstGeom>
          <a:noFill/>
        </p:spPr>
        <p:txBody>
          <a:bodyPr wrap="square" rtlCol="0">
            <a:spAutoFit/>
          </a:bodyPr>
          <a:lstStyle/>
          <a:p>
            <a:r>
              <a:rPr lang="en-GB" sz="2400" dirty="0"/>
              <a:t>The exam texts for study, over the course of the year, are as follows:</a:t>
            </a:r>
          </a:p>
          <a:p>
            <a:endParaRPr lang="en-GB" sz="2400" dirty="0"/>
          </a:p>
          <a:p>
            <a:pPr algn="ctr"/>
            <a:r>
              <a:rPr lang="en-GB" sz="2400" u="sng" dirty="0"/>
              <a:t>One Shakespeare Drama Text</a:t>
            </a:r>
          </a:p>
          <a:p>
            <a:pPr marL="342900" indent="-342900" algn="ctr">
              <a:buFont typeface="Arial" panose="020B0604020202020204" pitchFamily="34" charset="0"/>
              <a:buChar char="•"/>
            </a:pPr>
            <a:r>
              <a:rPr lang="en-GB" sz="2400" dirty="0"/>
              <a:t>King Lear/Othello</a:t>
            </a:r>
          </a:p>
          <a:p>
            <a:pPr marL="342900" indent="-342900">
              <a:buFont typeface="Arial" panose="020B0604020202020204" pitchFamily="34" charset="0"/>
              <a:buChar char="•"/>
            </a:pPr>
            <a:endParaRPr lang="en-GB" sz="2400" dirty="0"/>
          </a:p>
          <a:p>
            <a:pPr algn="ctr"/>
            <a:r>
              <a:rPr lang="en-GB" sz="2400" u="sng" dirty="0"/>
              <a:t>One Other Drama Text </a:t>
            </a:r>
          </a:p>
          <a:p>
            <a:pPr marL="342900" indent="-342900" algn="ctr">
              <a:buFont typeface="Arial" panose="020B0604020202020204" pitchFamily="34" charset="0"/>
              <a:buChar char="•"/>
            </a:pPr>
            <a:r>
              <a:rPr lang="en-GB" sz="2400" dirty="0"/>
              <a:t>Death of a Salesman </a:t>
            </a:r>
          </a:p>
          <a:p>
            <a:pPr algn="ctr"/>
            <a:endParaRPr lang="en-GB" sz="2400" dirty="0"/>
          </a:p>
          <a:p>
            <a:pPr algn="ctr"/>
            <a:r>
              <a:rPr lang="en-GB" sz="2400" u="sng" dirty="0"/>
              <a:t>One Poetry Text</a:t>
            </a:r>
          </a:p>
          <a:p>
            <a:pPr marL="342900" indent="-342900" algn="ctr">
              <a:buFont typeface="Arial" panose="020B0604020202020204" pitchFamily="34" charset="0"/>
              <a:buChar char="•"/>
            </a:pPr>
            <a:r>
              <a:rPr lang="en-GB" sz="2400" dirty="0"/>
              <a:t>Collection of poetry by John Keats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1052736"/>
            <a:ext cx="8712968" cy="4832092"/>
          </a:xfrm>
          <a:prstGeom prst="rect">
            <a:avLst/>
          </a:prstGeom>
        </p:spPr>
        <p:txBody>
          <a:bodyPr wrap="square">
            <a:spAutoFit/>
          </a:bodyPr>
          <a:lstStyle/>
          <a:p>
            <a:pPr algn="ctr"/>
            <a:r>
              <a:rPr lang="en-GB" sz="2800" u="sng" dirty="0"/>
              <a:t>Mode of Assessment</a:t>
            </a:r>
          </a:p>
          <a:p>
            <a:endParaRPr lang="en-GB" sz="2800" dirty="0"/>
          </a:p>
          <a:p>
            <a:r>
              <a:rPr lang="en-GB" sz="2800" dirty="0"/>
              <a:t>Assessment will be by </a:t>
            </a:r>
            <a:r>
              <a:rPr lang="en-GB" sz="2800" dirty="0" smtClean="0"/>
              <a:t>one </a:t>
            </a:r>
            <a:r>
              <a:rPr lang="en-GB" sz="2800" dirty="0"/>
              <a:t>written </a:t>
            </a:r>
            <a:r>
              <a:rPr lang="en-GB" sz="2800" dirty="0" smtClean="0"/>
              <a:t>paper, this </a:t>
            </a:r>
            <a:r>
              <a:rPr lang="en-GB" sz="2800" dirty="0"/>
              <a:t>paper is </a:t>
            </a:r>
            <a:r>
              <a:rPr lang="en-GB" sz="2800" dirty="0" smtClean="0"/>
              <a:t>2 </a:t>
            </a:r>
            <a:r>
              <a:rPr lang="en-GB" sz="2800" dirty="0"/>
              <a:t>½ hours long. </a:t>
            </a:r>
          </a:p>
          <a:p>
            <a:endParaRPr lang="en-GB" sz="2800" dirty="0"/>
          </a:p>
          <a:p>
            <a:r>
              <a:rPr lang="en-GB" sz="2800" dirty="0"/>
              <a:t>The </a:t>
            </a:r>
            <a:r>
              <a:rPr lang="en-GB" sz="2800" dirty="0" smtClean="0"/>
              <a:t>papers is entitled </a:t>
            </a:r>
            <a:r>
              <a:rPr lang="en-GB" sz="2800" dirty="0"/>
              <a:t>– Paper 1 </a:t>
            </a:r>
            <a:r>
              <a:rPr lang="en-GB" sz="2800" dirty="0" smtClean="0"/>
              <a:t>Literary Genres: Aspects of Tragedy.</a:t>
            </a:r>
            <a:endParaRPr lang="en-GB" sz="2800" dirty="0"/>
          </a:p>
          <a:p>
            <a:endParaRPr lang="en-GB" sz="2800" dirty="0"/>
          </a:p>
          <a:p>
            <a:r>
              <a:rPr lang="en-GB" sz="2800" dirty="0" smtClean="0"/>
              <a:t>This paper accounts for 40% of your A-Level.</a:t>
            </a:r>
            <a:endParaRPr lang="en-GB" sz="2800" dirty="0"/>
          </a:p>
          <a:p>
            <a:endParaRPr lang="en-GB" sz="2800" dirty="0"/>
          </a:p>
          <a:p>
            <a:endParaRPr lang="en-GB" sz="2800" dirty="0"/>
          </a:p>
        </p:txBody>
      </p:sp>
      <p:sp>
        <p:nvSpPr>
          <p:cNvPr id="5" name="Title 1"/>
          <p:cNvSpPr>
            <a:spLocks noGrp="1"/>
          </p:cNvSpPr>
          <p:nvPr>
            <p:ph type="title"/>
          </p:nvPr>
        </p:nvSpPr>
        <p:spPr>
          <a:xfrm>
            <a:off x="493204" y="1987"/>
            <a:ext cx="8229600" cy="1143000"/>
          </a:xfrm>
        </p:spPr>
        <p:txBody>
          <a:bodyPr/>
          <a:lstStyle/>
          <a:p>
            <a:r>
              <a:rPr lang="en-GB" u="sng" dirty="0"/>
              <a:t>Specification Requirements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The Assessment Objectives</a:t>
            </a:r>
          </a:p>
        </p:txBody>
      </p:sp>
      <p:sp>
        <p:nvSpPr>
          <p:cNvPr id="3" name="Rectangle 2"/>
          <p:cNvSpPr/>
          <p:nvPr/>
        </p:nvSpPr>
        <p:spPr>
          <a:xfrm>
            <a:off x="467544" y="1340768"/>
            <a:ext cx="8208912" cy="5262979"/>
          </a:xfrm>
          <a:prstGeom prst="rect">
            <a:avLst/>
          </a:prstGeom>
          <a:solidFill>
            <a:schemeClr val="bg1"/>
          </a:solidFill>
        </p:spPr>
        <p:txBody>
          <a:bodyPr wrap="square">
            <a:spAutoFit/>
          </a:bodyPr>
          <a:lstStyle/>
          <a:p>
            <a:r>
              <a:rPr lang="en-GB" sz="2800" dirty="0"/>
              <a:t>•AO1: Articulate informed, personal and creative responses to literary texts, using associated</a:t>
            </a:r>
          </a:p>
          <a:p>
            <a:r>
              <a:rPr lang="en-GB" sz="2800" dirty="0"/>
              <a:t>concepts and terminology, and coherent, accurate written expression.</a:t>
            </a:r>
          </a:p>
          <a:p>
            <a:r>
              <a:rPr lang="en-GB" sz="2800" dirty="0"/>
              <a:t>•AO2: Analyse ways in which meanings are shaped in literary texts.</a:t>
            </a:r>
          </a:p>
          <a:p>
            <a:r>
              <a:rPr lang="en-GB" sz="2800" dirty="0"/>
              <a:t>•AO3: Demonstrate understanding of the significance and influence of the contexts in which literary</a:t>
            </a:r>
          </a:p>
          <a:p>
            <a:r>
              <a:rPr lang="en-GB" sz="2800" dirty="0"/>
              <a:t>texts are written and received.</a:t>
            </a:r>
          </a:p>
          <a:p>
            <a:r>
              <a:rPr lang="en-GB" sz="2800" dirty="0"/>
              <a:t>•AO4: Explore connections across literary texts.</a:t>
            </a:r>
          </a:p>
          <a:p>
            <a:r>
              <a:rPr lang="en-GB" sz="2800" dirty="0"/>
              <a:t>•AO5: Explore literary texts informed by different interpretations.</a:t>
            </a:r>
          </a:p>
        </p:txBody>
      </p:sp>
    </p:spTree>
    <p:extLst>
      <p:ext uri="{BB962C8B-B14F-4D97-AF65-F5344CB8AC3E}">
        <p14:creationId xmlns:p14="http://schemas.microsoft.com/office/powerpoint/2010/main" val="3979550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The Assessment Objectives</a:t>
            </a:r>
          </a:p>
        </p:txBody>
      </p:sp>
      <p:sp>
        <p:nvSpPr>
          <p:cNvPr id="3" name="Rectangle 2"/>
          <p:cNvSpPr/>
          <p:nvPr/>
        </p:nvSpPr>
        <p:spPr>
          <a:xfrm>
            <a:off x="467544" y="1340768"/>
            <a:ext cx="8208912" cy="3539430"/>
          </a:xfrm>
          <a:prstGeom prst="rect">
            <a:avLst/>
          </a:prstGeom>
          <a:solidFill>
            <a:schemeClr val="bg1"/>
          </a:solidFill>
        </p:spPr>
        <p:txBody>
          <a:bodyPr wrap="square">
            <a:spAutoFit/>
          </a:bodyPr>
          <a:lstStyle/>
          <a:p>
            <a:r>
              <a:rPr lang="en-GB" sz="2800" dirty="0"/>
              <a:t>•AO1: Articulate informed, personal and creative responses to literary texts, using associated</a:t>
            </a:r>
          </a:p>
          <a:p>
            <a:r>
              <a:rPr lang="en-GB" sz="2800" dirty="0"/>
              <a:t>concepts and terminology, and coherent, accurate written expression.</a:t>
            </a:r>
          </a:p>
          <a:p>
            <a:endParaRPr lang="en-GB" sz="2800" dirty="0"/>
          </a:p>
          <a:p>
            <a:pPr algn="ctr"/>
            <a:r>
              <a:rPr lang="en-GB" sz="2800" b="1" u="sng" dirty="0"/>
              <a:t>AO1 essentially requires informed and relevant responses which are accurately written and use</a:t>
            </a:r>
          </a:p>
          <a:p>
            <a:pPr algn="ctr"/>
            <a:r>
              <a:rPr lang="en-GB" sz="2800" b="1" u="sng" dirty="0"/>
              <a:t>appropriate concepts and terminology.</a:t>
            </a:r>
          </a:p>
        </p:txBody>
      </p:sp>
    </p:spTree>
    <p:extLst>
      <p:ext uri="{BB962C8B-B14F-4D97-AF65-F5344CB8AC3E}">
        <p14:creationId xmlns:p14="http://schemas.microsoft.com/office/powerpoint/2010/main" val="606807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The Assessment Objectives</a:t>
            </a:r>
          </a:p>
        </p:txBody>
      </p:sp>
      <p:sp>
        <p:nvSpPr>
          <p:cNvPr id="3" name="Rectangle 2"/>
          <p:cNvSpPr/>
          <p:nvPr/>
        </p:nvSpPr>
        <p:spPr>
          <a:xfrm>
            <a:off x="467544" y="1340768"/>
            <a:ext cx="8208912" cy="2677656"/>
          </a:xfrm>
          <a:prstGeom prst="rect">
            <a:avLst/>
          </a:prstGeom>
          <a:solidFill>
            <a:schemeClr val="bg1"/>
          </a:solidFill>
        </p:spPr>
        <p:txBody>
          <a:bodyPr wrap="square">
            <a:spAutoFit/>
          </a:bodyPr>
          <a:lstStyle/>
          <a:p>
            <a:r>
              <a:rPr lang="en-GB" sz="2800" dirty="0"/>
              <a:t>•AO2: Analyse ways in which meanings are shaped in literary texts.</a:t>
            </a:r>
          </a:p>
          <a:p>
            <a:endParaRPr lang="en-GB" sz="2800" dirty="0"/>
          </a:p>
          <a:p>
            <a:pPr algn="ctr"/>
            <a:r>
              <a:rPr lang="en-GB" sz="2800" b="1" u="sng" dirty="0"/>
              <a:t>AO2 requires students to analyse ways in which meanings are shaped in literary texts, with particular</a:t>
            </a:r>
          </a:p>
          <a:p>
            <a:pPr algn="ctr"/>
            <a:r>
              <a:rPr lang="en-GB" sz="2800" b="1" u="sng" dirty="0"/>
              <a:t>focus on the structures of texts as a form of shaping.</a:t>
            </a:r>
          </a:p>
        </p:txBody>
      </p:sp>
    </p:spTree>
    <p:extLst>
      <p:ext uri="{BB962C8B-B14F-4D97-AF65-F5344CB8AC3E}">
        <p14:creationId xmlns:p14="http://schemas.microsoft.com/office/powerpoint/2010/main" val="2331121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The Assessment Objectives</a:t>
            </a:r>
          </a:p>
        </p:txBody>
      </p:sp>
      <p:sp>
        <p:nvSpPr>
          <p:cNvPr id="3" name="Rectangle 2"/>
          <p:cNvSpPr/>
          <p:nvPr/>
        </p:nvSpPr>
        <p:spPr>
          <a:xfrm>
            <a:off x="467544" y="1340768"/>
            <a:ext cx="8208912" cy="5262979"/>
          </a:xfrm>
          <a:prstGeom prst="rect">
            <a:avLst/>
          </a:prstGeom>
          <a:solidFill>
            <a:schemeClr val="bg1"/>
          </a:solidFill>
        </p:spPr>
        <p:txBody>
          <a:bodyPr wrap="square">
            <a:spAutoFit/>
          </a:bodyPr>
          <a:lstStyle/>
          <a:p>
            <a:r>
              <a:rPr lang="en-GB" sz="2800" dirty="0"/>
              <a:t>•AO3: Demonstrate understanding of the significance and influence of the contexts in which literary</a:t>
            </a:r>
          </a:p>
          <a:p>
            <a:r>
              <a:rPr lang="en-GB" sz="2800" dirty="0"/>
              <a:t>texts are written and received.</a:t>
            </a:r>
          </a:p>
          <a:p>
            <a:endParaRPr lang="en-GB" sz="2800" dirty="0"/>
          </a:p>
          <a:p>
            <a:pPr algn="ctr"/>
            <a:r>
              <a:rPr lang="en-GB" sz="2800" b="1" u="sng" dirty="0"/>
              <a:t>AO3 relates to the many possible contexts which arise out of the text, the specific task and the genre</a:t>
            </a:r>
          </a:p>
          <a:p>
            <a:pPr algn="ctr"/>
            <a:r>
              <a:rPr lang="en-GB" sz="2800" b="1" u="sng" dirty="0"/>
              <a:t>being studied.</a:t>
            </a:r>
          </a:p>
          <a:p>
            <a:pPr algn="ctr"/>
            <a:endParaRPr lang="en-GB" sz="2800" i="1" u="sng" dirty="0">
              <a:solidFill>
                <a:srgbClr val="FF0000"/>
              </a:solidFill>
            </a:endParaRPr>
          </a:p>
          <a:p>
            <a:r>
              <a:rPr lang="en-GB" sz="2800" i="1" dirty="0">
                <a:solidFill>
                  <a:srgbClr val="FF0000"/>
                </a:solidFill>
              </a:rPr>
              <a:t>This specification treats AOs 1, 2 and 3 as broadly equal, given their relative weightings: AO1 has a</a:t>
            </a:r>
          </a:p>
          <a:p>
            <a:r>
              <a:rPr lang="en-GB" sz="2800" i="1" dirty="0">
                <a:solidFill>
                  <a:srgbClr val="FF0000"/>
                </a:solidFill>
              </a:rPr>
              <a:t>weighting of 28% whilst AOs 2 and 3 both have a weighting of 24%.</a:t>
            </a:r>
            <a:endParaRPr lang="en-GB" sz="2800" i="1" u="sng" dirty="0">
              <a:solidFill>
                <a:srgbClr val="FF0000"/>
              </a:solidFill>
            </a:endParaRPr>
          </a:p>
        </p:txBody>
      </p:sp>
    </p:spTree>
    <p:extLst>
      <p:ext uri="{BB962C8B-B14F-4D97-AF65-F5344CB8AC3E}">
        <p14:creationId xmlns:p14="http://schemas.microsoft.com/office/powerpoint/2010/main" val="2331121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The Assessment Objectives</a:t>
            </a:r>
          </a:p>
        </p:txBody>
      </p:sp>
      <p:sp>
        <p:nvSpPr>
          <p:cNvPr id="3" name="Rectangle 2"/>
          <p:cNvSpPr/>
          <p:nvPr/>
        </p:nvSpPr>
        <p:spPr>
          <a:xfrm>
            <a:off x="467544" y="1340768"/>
            <a:ext cx="8208912" cy="4401205"/>
          </a:xfrm>
          <a:prstGeom prst="rect">
            <a:avLst/>
          </a:prstGeom>
          <a:solidFill>
            <a:schemeClr val="bg1"/>
          </a:solidFill>
        </p:spPr>
        <p:txBody>
          <a:bodyPr wrap="square">
            <a:spAutoFit/>
          </a:bodyPr>
          <a:lstStyle/>
          <a:p>
            <a:r>
              <a:rPr lang="en-GB" sz="2800" dirty="0"/>
              <a:t>•AO4: Explore connections across literary texts.</a:t>
            </a:r>
          </a:p>
          <a:p>
            <a:endParaRPr lang="en-GB" sz="2800" dirty="0"/>
          </a:p>
          <a:p>
            <a:pPr algn="ctr"/>
            <a:r>
              <a:rPr lang="en-GB" sz="2800" b="1" u="sng" dirty="0"/>
              <a:t>AO4 involves connections across texts and sees possible meanings and interpretations arising not only</a:t>
            </a:r>
          </a:p>
          <a:p>
            <a:pPr algn="ctr"/>
            <a:r>
              <a:rPr lang="en-GB" sz="2800" b="1" u="sng" dirty="0"/>
              <a:t>out of the contexts of the text itself (AO3 above) but also out of the wider and broader contexts which</a:t>
            </a:r>
          </a:p>
          <a:p>
            <a:pPr algn="ctr"/>
            <a:r>
              <a:rPr lang="en-GB" sz="2800" b="1" u="sng" dirty="0"/>
              <a:t>comes from the study of genre. Thus even when an individual text is being investigated it should still be</a:t>
            </a:r>
          </a:p>
          <a:p>
            <a:pPr algn="ctr"/>
            <a:r>
              <a:rPr lang="en-GB" sz="2800" b="1" u="sng" dirty="0"/>
              <a:t>seen as being framed by a wider network of texts and contexts to which it connects.</a:t>
            </a:r>
          </a:p>
        </p:txBody>
      </p:sp>
    </p:spTree>
    <p:extLst>
      <p:ext uri="{BB962C8B-B14F-4D97-AF65-F5344CB8AC3E}">
        <p14:creationId xmlns:p14="http://schemas.microsoft.com/office/powerpoint/2010/main" val="23311213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5319EFC4-0761-4AD1-B965-FC2FA89ADEDC}"/>
</file>

<file path=customXml/itemProps2.xml><?xml version="1.0" encoding="utf-8"?>
<ds:datastoreItem xmlns:ds="http://schemas.openxmlformats.org/officeDocument/2006/customXml" ds:itemID="{3704FD15-9966-47FD-93FA-E47F032B0C1B}"/>
</file>

<file path=customXml/itemProps3.xml><?xml version="1.0" encoding="utf-8"?>
<ds:datastoreItem xmlns:ds="http://schemas.openxmlformats.org/officeDocument/2006/customXml" ds:itemID="{5D22FC6B-C594-4272-A9CD-A88F14BA12CB}"/>
</file>

<file path=docProps/app.xml><?xml version="1.0" encoding="utf-8"?>
<Properties xmlns="http://schemas.openxmlformats.org/officeDocument/2006/extended-properties" xmlns:vt="http://schemas.openxmlformats.org/officeDocument/2006/docPropsVTypes">
  <TotalTime>971</TotalTime>
  <Words>1009</Words>
  <Application>Microsoft Office PowerPoint</Application>
  <PresentationFormat>On-screen Show (4:3)</PresentationFormat>
  <Paragraphs>98</Paragraphs>
  <Slides>24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Office Theme</vt:lpstr>
      <vt:lpstr>Lesson 1: Introduction to Tragedy</vt:lpstr>
      <vt:lpstr>Specification Requirements</vt:lpstr>
      <vt:lpstr>Specification Requirements</vt:lpstr>
      <vt:lpstr>Specification Requirements</vt:lpstr>
      <vt:lpstr>The Assessment Objectives</vt:lpstr>
      <vt:lpstr>The Assessment Objectives</vt:lpstr>
      <vt:lpstr>The Assessment Objectives</vt:lpstr>
      <vt:lpstr>The Assessment Objectives</vt:lpstr>
      <vt:lpstr>The Assessment Objectives</vt:lpstr>
      <vt:lpstr>The Assessment Objectives</vt:lpstr>
      <vt:lpstr>Aspects of Tragedy</vt:lpstr>
      <vt:lpstr>Aspects of Tragedy</vt:lpstr>
      <vt:lpstr>Aspects of Tragedy</vt:lpstr>
      <vt:lpstr>Aspects of Tragedy</vt:lpstr>
      <vt:lpstr>Aspects of Tragedy</vt:lpstr>
      <vt:lpstr>Aspects of Tragedy</vt:lpstr>
      <vt:lpstr>Aspects of Tragedy</vt:lpstr>
      <vt:lpstr>Aspects of Tragedy</vt:lpstr>
      <vt:lpstr>Aspects of Tragedy</vt:lpstr>
      <vt:lpstr>Aspects of Tragedy</vt:lpstr>
      <vt:lpstr>Aspects of Tragedy</vt:lpstr>
      <vt:lpstr>Aspects of Tragedy</vt:lpstr>
      <vt:lpstr>Aspects of Tragedy</vt:lpstr>
      <vt:lpstr>Plenary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AS Language Coursework – Creating Texts</dc:title>
  <dc:creator>Benjani</dc:creator>
  <cp:lastModifiedBy>keslocal</cp:lastModifiedBy>
  <cp:revision>109</cp:revision>
  <dcterms:created xsi:type="dcterms:W3CDTF">2012-11-22T18:40:04Z</dcterms:created>
  <dcterms:modified xsi:type="dcterms:W3CDTF">2020-04-28T07:39:00Z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