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66" r:id="rId3"/>
    <p:sldId id="376" r:id="rId4"/>
    <p:sldId id="351" r:id="rId5"/>
    <p:sldId id="378" r:id="rId6"/>
    <p:sldId id="377" r:id="rId7"/>
    <p:sldId id="375" r:id="rId8"/>
    <p:sldId id="374" r:id="rId9"/>
    <p:sldId id="373" r:id="rId10"/>
    <p:sldId id="372" r:id="rId11"/>
    <p:sldId id="371" r:id="rId12"/>
    <p:sldId id="370" r:id="rId13"/>
    <p:sldId id="369" r:id="rId14"/>
    <p:sldId id="34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922" autoAdjust="0"/>
  </p:normalViewPr>
  <p:slideViewPr>
    <p:cSldViewPr>
      <p:cViewPr varScale="1">
        <p:scale>
          <a:sx n="55" d="100"/>
          <a:sy n="55" d="100"/>
        </p:scale>
        <p:origin x="112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517E1-39CC-4024-8713-F93C6E8749A3}" type="datetimeFigureOut">
              <a:rPr lang="en-GB" smtClean="0"/>
              <a:t>30/04/2020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68684-4B57-4378-B8C8-2AB209C2E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DE7A-21BF-4858-AF20-1504009788B1}" type="datetimeFigureOut">
              <a:rPr lang="en-GB" smtClean="0"/>
              <a:pPr/>
              <a:t>30/04/2020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ved=0CAcQjRw&amp;url=http://ericgerlach.com/greekphilosophy2/&amp;ei=7fuQVd_-H8PT7Qa3oo3YAg&amp;psig=AFQjCNEXbto3yKW4aAqwSOKx3eesyPB2sA&amp;ust=143565134217070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ffsnotes.com/literature/s/a-streetcar-named-desire/summary-and-analysis/scene-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534" y="0"/>
            <a:ext cx="7848872" cy="1470025"/>
          </a:xfrm>
        </p:spPr>
        <p:txBody>
          <a:bodyPr>
            <a:normAutofit/>
          </a:bodyPr>
          <a:lstStyle/>
          <a:p>
            <a:r>
              <a:rPr lang="en-GB" sz="3600" u="sng" dirty="0"/>
              <a:t>Lesson </a:t>
            </a:r>
            <a:r>
              <a:rPr lang="en-GB" sz="3600" u="sng" dirty="0" smtClean="0"/>
              <a:t>4: </a:t>
            </a:r>
            <a:r>
              <a:rPr lang="en-GB" sz="3600" u="sng" dirty="0" smtClean="0"/>
              <a:t>A Streetcar Named Desire</a:t>
            </a:r>
            <a:endParaRPr lang="en-GB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0" y="4980165"/>
            <a:ext cx="8870986" cy="1752600"/>
          </a:xfrm>
        </p:spPr>
        <p:txBody>
          <a:bodyPr>
            <a:normAutofit/>
          </a:bodyPr>
          <a:lstStyle/>
          <a:p>
            <a:pPr algn="l"/>
            <a:r>
              <a:rPr lang="en-GB" dirty="0" err="1">
                <a:solidFill>
                  <a:schemeClr val="tx1"/>
                </a:solidFill>
              </a:rPr>
              <a:t>L.Objective</a:t>
            </a:r>
            <a:r>
              <a:rPr lang="en-GB" dirty="0">
                <a:solidFill>
                  <a:schemeClr val="tx1"/>
                </a:solidFill>
              </a:rPr>
              <a:t>: To </a:t>
            </a:r>
            <a:r>
              <a:rPr lang="en-GB" dirty="0" smtClean="0">
                <a:solidFill>
                  <a:schemeClr val="tx1"/>
                </a:solidFill>
              </a:rPr>
              <a:t>begin to read the text, to focus on the </a:t>
            </a:r>
            <a:r>
              <a:rPr lang="en-GB" dirty="0" smtClean="0">
                <a:solidFill>
                  <a:schemeClr val="tx1"/>
                </a:solidFill>
              </a:rPr>
              <a:t>development of character, conflict and tension on stage.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ericgerlachdotcom.files.wordpress.com/2013/10/tragedy-mas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04" y="1252364"/>
            <a:ext cx="2657475" cy="33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28" y="1252363"/>
            <a:ext cx="4743678" cy="334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034680" y="2348880"/>
            <a:ext cx="56521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4</a:t>
            </a:r>
          </a:p>
          <a:p>
            <a:pPr algn="ctr"/>
            <a:endParaRPr lang="en-GB" sz="2800" b="1" u="sng" dirty="0"/>
          </a:p>
          <a:p>
            <a:r>
              <a:rPr lang="en-GB" sz="2800" dirty="0" smtClean="0"/>
              <a:t>What are the contents of Blanche’s trunk?</a:t>
            </a:r>
          </a:p>
          <a:p>
            <a:endParaRPr lang="en-GB" sz="2800" dirty="0"/>
          </a:p>
          <a:p>
            <a:r>
              <a:rPr lang="en-GB" sz="2800" dirty="0" smtClean="0"/>
              <a:t>What do you think the items in it represent or symbolise about how character?</a:t>
            </a:r>
            <a:endParaRPr lang="en-GB" sz="2800" dirty="0" smtClean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7" y="220486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43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17" y="190049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2276872"/>
            <a:ext cx="53846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5 </a:t>
            </a:r>
          </a:p>
          <a:p>
            <a:endParaRPr lang="en-GB" sz="2800" dirty="0"/>
          </a:p>
          <a:p>
            <a:r>
              <a:rPr lang="en-GB" sz="2800" dirty="0" smtClean="0"/>
              <a:t>Who, in the eyes of the audience, “wins” the encounter between Blanche and Stanley? </a:t>
            </a:r>
          </a:p>
          <a:p>
            <a:endParaRPr lang="en-GB" sz="2800" dirty="0"/>
          </a:p>
          <a:p>
            <a:r>
              <a:rPr lang="en-GB" sz="2800" dirty="0" smtClean="0"/>
              <a:t>What are your reasons for this?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02" y="183387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97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21" y="1886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2636912"/>
            <a:ext cx="55081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6 </a:t>
            </a:r>
          </a:p>
          <a:p>
            <a:endParaRPr lang="en-GB" sz="2800" dirty="0"/>
          </a:p>
          <a:p>
            <a:r>
              <a:rPr lang="en-GB" sz="2800" dirty="0" smtClean="0"/>
              <a:t>Why do you think Stanley tells Blanche about the expected baby – when Stella had asked him not to?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772816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975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21" y="1886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2204864"/>
            <a:ext cx="50040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7 </a:t>
            </a:r>
          </a:p>
          <a:p>
            <a:endParaRPr lang="en-GB" sz="2800" dirty="0"/>
          </a:p>
          <a:p>
            <a:r>
              <a:rPr lang="en-GB" sz="2800" dirty="0" smtClean="0"/>
              <a:t>During this scene the audience learn more about Belle </a:t>
            </a:r>
            <a:r>
              <a:rPr lang="en-GB" sz="2800" dirty="0" err="1" smtClean="0"/>
              <a:t>Reve</a:t>
            </a:r>
            <a:r>
              <a:rPr lang="en-GB" sz="2800" dirty="0" smtClean="0"/>
              <a:t>. What are the audience told and how/why do you think this setting is significant?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84482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457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405"/>
            <a:ext cx="8229600" cy="1143000"/>
          </a:xfrm>
        </p:spPr>
        <p:txBody>
          <a:bodyPr/>
          <a:lstStyle/>
          <a:p>
            <a:r>
              <a:rPr lang="en-GB" u="sng" dirty="0"/>
              <a:t>Plenary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1249110"/>
            <a:ext cx="55995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For today’s plenary I would like you </a:t>
            </a:r>
            <a:r>
              <a:rPr lang="en-GB" sz="2800" dirty="0" smtClean="0"/>
              <a:t>to consider the </a:t>
            </a:r>
            <a:r>
              <a:rPr lang="en-GB" sz="2800" dirty="0" smtClean="0"/>
              <a:t>character of Blanche in “A Streetcar Named Desire”.</a:t>
            </a:r>
          </a:p>
          <a:p>
            <a:endParaRPr lang="en-GB" sz="2800" dirty="0"/>
          </a:p>
          <a:p>
            <a:r>
              <a:rPr lang="en-GB" sz="2800" dirty="0" smtClean="0"/>
              <a:t>Blanche’s arrival is the inciting incident (the dramatic catalyst) from which all subsequent tension and conflict between characters escalates.</a:t>
            </a:r>
          </a:p>
          <a:p>
            <a:endParaRPr lang="en-GB" sz="2800" dirty="0"/>
          </a:p>
          <a:p>
            <a:r>
              <a:rPr lang="en-GB" sz="2800" dirty="0" smtClean="0"/>
              <a:t>Why is Blanche a character that causes conflict?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19" y="1268760"/>
            <a:ext cx="28479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of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7638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an understanding of </a:t>
            </a:r>
            <a:r>
              <a:rPr lang="en-GB" sz="2800" dirty="0" smtClean="0"/>
              <a:t>the opening scene of A </a:t>
            </a:r>
            <a:r>
              <a:rPr lang="en-GB" sz="2800" dirty="0" smtClean="0"/>
              <a:t>Streetcar Named </a:t>
            </a:r>
            <a:r>
              <a:rPr lang="en-GB" sz="2800" dirty="0" smtClean="0"/>
              <a:t>Desire, have considered the setting and the establishment of characters to the audience </a:t>
            </a:r>
            <a:r>
              <a:rPr lang="en-GB" sz="2800" dirty="0" smtClean="0"/>
              <a:t>you are ready to begin reading </a:t>
            </a:r>
            <a:r>
              <a:rPr lang="en-GB" sz="2800" dirty="0" smtClean="0"/>
              <a:t>scene 2 of the </a:t>
            </a:r>
            <a:r>
              <a:rPr lang="en-GB" sz="2800" dirty="0" smtClean="0"/>
              <a:t>play.</a:t>
            </a:r>
          </a:p>
          <a:p>
            <a:endParaRPr lang="en-GB" sz="2800" dirty="0"/>
          </a:p>
          <a:p>
            <a:r>
              <a:rPr lang="en-GB" sz="2800" dirty="0" smtClean="0"/>
              <a:t>I would now like you to read scene </a:t>
            </a:r>
            <a:r>
              <a:rPr lang="en-GB" sz="2800" dirty="0" smtClean="0"/>
              <a:t>2.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Pay specific attention to </a:t>
            </a:r>
            <a:r>
              <a:rPr lang="en-GB" sz="2800" dirty="0" smtClean="0"/>
              <a:t>: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development of tension and conflict.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interactions between characters and the clashes of personality between them.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310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Around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64134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Prior to answering the questions I have set on this scene I would like you to download and read the resource that supports this lesson.</a:t>
            </a:r>
          </a:p>
          <a:p>
            <a:endParaRPr lang="en-GB" sz="2800" dirty="0" smtClean="0"/>
          </a:p>
          <a:p>
            <a:r>
              <a:rPr lang="en-GB" sz="2800" dirty="0" smtClean="0"/>
              <a:t>The resource is entitled:</a:t>
            </a:r>
          </a:p>
          <a:p>
            <a:endParaRPr lang="en-GB" sz="2800" dirty="0" smtClean="0"/>
          </a:p>
          <a:p>
            <a:r>
              <a:rPr lang="en-GB" sz="2800" dirty="0"/>
              <a:t>“LESSON </a:t>
            </a:r>
            <a:r>
              <a:rPr lang="en-GB" sz="2800" dirty="0"/>
              <a:t>4</a:t>
            </a:r>
            <a:r>
              <a:rPr lang="en-GB" sz="2800" dirty="0" smtClean="0"/>
              <a:t> </a:t>
            </a:r>
            <a:r>
              <a:rPr lang="en-GB" sz="2800" dirty="0"/>
              <a:t>Scene </a:t>
            </a:r>
            <a:r>
              <a:rPr lang="en-GB" sz="2800" dirty="0" smtClean="0"/>
              <a:t>2 </a:t>
            </a:r>
            <a:r>
              <a:rPr lang="en-GB" sz="2800" dirty="0"/>
              <a:t>A Streetcar Named Desire Summary and </a:t>
            </a:r>
            <a:r>
              <a:rPr lang="en-GB" sz="2800" dirty="0" smtClean="0"/>
              <a:t>Analysis”</a:t>
            </a:r>
          </a:p>
          <a:p>
            <a:endParaRPr lang="en-GB" sz="2800" dirty="0"/>
          </a:p>
          <a:p>
            <a:r>
              <a:rPr lang="en-GB" sz="2800" dirty="0" smtClean="0"/>
              <a:t>As with the similar resource for the last lesson (LESSON 3), this </a:t>
            </a:r>
            <a:r>
              <a:rPr lang="en-GB" sz="2800" dirty="0" smtClean="0"/>
              <a:t>resource firstly presents a simple summary of what you have read, and then presents an analysis of the </a:t>
            </a:r>
            <a:r>
              <a:rPr lang="en-GB" sz="2800" dirty="0" smtClean="0"/>
              <a:t>second </a:t>
            </a:r>
            <a:r>
              <a:rPr lang="en-GB" sz="2800" dirty="0" smtClean="0"/>
              <a:t>scene, the setting, characters and narrative events within it.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60935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1 – Scene </a:t>
            </a:r>
            <a:r>
              <a:rPr lang="en-GB" u="sng" dirty="0" smtClean="0"/>
              <a:t>2: Developing Conflict</a:t>
            </a:r>
            <a:endParaRPr lang="en-GB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685125"/>
            <a:ext cx="2419350" cy="3823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Blanche DuBois</a:t>
            </a:r>
            <a:endParaRPr lang="en-GB" b="1" dirty="0"/>
          </a:p>
        </p:txBody>
      </p:sp>
      <p:pic>
        <p:nvPicPr>
          <p:cNvPr id="2050" name="Picture 2" descr="Blanche DuBois | fictional character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1555"/>
            <a:ext cx="2419350" cy="388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96250" y="1268760"/>
            <a:ext cx="62646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read scene </a:t>
            </a:r>
            <a:r>
              <a:rPr lang="en-GB" sz="2800" dirty="0" smtClean="0"/>
              <a:t>2 </a:t>
            </a:r>
            <a:r>
              <a:rPr lang="en-GB" sz="2800" dirty="0" smtClean="0"/>
              <a:t>I would like you to consider the </a:t>
            </a:r>
            <a:r>
              <a:rPr lang="en-GB" sz="2800" dirty="0" smtClean="0"/>
              <a:t>developing conflict and tension between the characters presented, to the audience, by Williams.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The link below will take you to </a:t>
            </a:r>
            <a:r>
              <a:rPr lang="en-GB" sz="2800" dirty="0" smtClean="0"/>
              <a:t>Cliffs Notes – providing another summary and analysis – where I would like you to focus on reading their analysis of scene 2 within the play.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6208573"/>
            <a:ext cx="9160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https://www.cliffsnotes.com/literature/s/a-streetcar-named-desire/summary-and-analysis/scene-2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92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Streetcar Named Desire” (1951) by Elia Kazan/Tennessee William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733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1 – Scene </a:t>
            </a:r>
            <a:r>
              <a:rPr lang="en-GB" u="sng" dirty="0" smtClean="0"/>
              <a:t>2: Developing Conflict</a:t>
            </a:r>
            <a:endParaRPr lang="en-GB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1417638"/>
            <a:ext cx="4968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Having studied the context of the play, </a:t>
            </a:r>
            <a:r>
              <a:rPr lang="en-GB" sz="2800" dirty="0" smtClean="0"/>
              <a:t>and now having </a:t>
            </a:r>
            <a:r>
              <a:rPr lang="en-GB" sz="2800" dirty="0" smtClean="0"/>
              <a:t>read the 2 opening scenes, summaries and analysis thereon, I would like you to consider the following points: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What conflict is established between Stella and Blanche?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What conflict is established between Stanley and Blanche?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00847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</a:t>
            </a:r>
            <a:r>
              <a:rPr lang="en-GB" u="sng" dirty="0" smtClean="0"/>
              <a:t>2 </a:t>
            </a:r>
            <a:r>
              <a:rPr lang="en-GB" u="sng" dirty="0" smtClean="0"/>
              <a:t>– Scene </a:t>
            </a:r>
            <a:r>
              <a:rPr lang="en-GB" u="sng" dirty="0" smtClean="0"/>
              <a:t>2</a:t>
            </a:r>
            <a:r>
              <a:rPr lang="en-GB" u="sng" dirty="0"/>
              <a:t>: Questions on the </a:t>
            </a:r>
            <a:r>
              <a:rPr lang="en-GB" u="sng" dirty="0" smtClean="0"/>
              <a:t>Developing </a:t>
            </a:r>
            <a:r>
              <a:rPr lang="en-GB" u="sng" dirty="0" smtClean="0"/>
              <a:t>Conflict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556792"/>
            <a:ext cx="892899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You have now read two sets of analysis of this particular scene and considered the development of conflict and tension on stage between the central characters. </a:t>
            </a:r>
          </a:p>
          <a:p>
            <a:endParaRPr lang="en-GB" sz="2800" dirty="0"/>
          </a:p>
          <a:p>
            <a:r>
              <a:rPr lang="en-GB" sz="2800" dirty="0" smtClean="0"/>
              <a:t>Now I would like you to work through the following questions on scene 2. As with the previous lesson, y</a:t>
            </a:r>
            <a:r>
              <a:rPr lang="en-GB" sz="2800" dirty="0" smtClean="0"/>
              <a:t>ou </a:t>
            </a:r>
            <a:r>
              <a:rPr lang="en-GB" sz="2800" dirty="0"/>
              <a:t>do not need to write anything down for this, simply read the question and then revisit the relevant sections of the text.</a:t>
            </a:r>
          </a:p>
          <a:p>
            <a:endParaRPr lang="en-GB" sz="2800" dirty="0"/>
          </a:p>
          <a:p>
            <a:r>
              <a:rPr lang="en-GB" sz="2800" dirty="0"/>
              <a:t>Consider what you response would be and why. Link to techniques and context where possible, as you would for a GCSE Literature exam response.</a:t>
            </a: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7990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</a:t>
            </a:r>
            <a:r>
              <a:rPr lang="en-GB" u="sng" dirty="0"/>
              <a:t>Scene 2: Questions on the Developing Conflict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50704" y="2191714"/>
            <a:ext cx="54360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1 </a:t>
            </a:r>
          </a:p>
          <a:p>
            <a:endParaRPr lang="en-GB" sz="2800" dirty="0"/>
          </a:p>
          <a:p>
            <a:r>
              <a:rPr lang="en-GB" sz="2800" dirty="0" smtClean="0"/>
              <a:t>Is there anything in this scene which suggests the childhood relationship between Blanche and Stella? </a:t>
            </a:r>
          </a:p>
          <a:p>
            <a:endParaRPr lang="en-GB" sz="2800" dirty="0"/>
          </a:p>
          <a:p>
            <a:r>
              <a:rPr lang="en-GB" sz="2800" dirty="0" smtClean="0"/>
              <a:t>Are either of them trying to recreate that relationship in the present?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8" y="1916832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938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49688" y="2564904"/>
            <a:ext cx="54371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2 </a:t>
            </a:r>
          </a:p>
          <a:p>
            <a:endParaRPr lang="en-GB" sz="2800" dirty="0"/>
          </a:p>
          <a:p>
            <a:r>
              <a:rPr lang="en-GB" sz="2800" dirty="0" smtClean="0"/>
              <a:t>Why does Stella try to advise (tell) Stanley how to behave towards Blanche?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988840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70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2245780"/>
            <a:ext cx="5256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3 </a:t>
            </a:r>
          </a:p>
          <a:p>
            <a:endParaRPr lang="en-GB" sz="2800" dirty="0"/>
          </a:p>
          <a:p>
            <a:r>
              <a:rPr lang="en-GB" sz="2800" dirty="0" smtClean="0"/>
              <a:t>What does Stanley suspect Blanche of? </a:t>
            </a:r>
          </a:p>
          <a:p>
            <a:endParaRPr lang="en-GB" sz="2800" dirty="0"/>
          </a:p>
          <a:p>
            <a:r>
              <a:rPr lang="en-GB" sz="2800" dirty="0" smtClean="0"/>
              <a:t>How would the audience react to his references to law, and to “acquaintances” who can “appraise” Blanche’s possessions?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4" y="1970898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1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256D0270-000E-4A72-B202-F407080EE2FC}"/>
</file>

<file path=customXml/itemProps2.xml><?xml version="1.0" encoding="utf-8"?>
<ds:datastoreItem xmlns:ds="http://schemas.openxmlformats.org/officeDocument/2006/customXml" ds:itemID="{03E09BE6-CDF9-4DA7-8458-E9BC6024C801}"/>
</file>

<file path=customXml/itemProps3.xml><?xml version="1.0" encoding="utf-8"?>
<ds:datastoreItem xmlns:ds="http://schemas.openxmlformats.org/officeDocument/2006/customXml" ds:itemID="{8275EA3E-7C2B-40B0-991D-2D527F42978C}"/>
</file>

<file path=docProps/app.xml><?xml version="1.0" encoding="utf-8"?>
<Properties xmlns="http://schemas.openxmlformats.org/officeDocument/2006/extended-properties" xmlns:vt="http://schemas.openxmlformats.org/officeDocument/2006/docPropsVTypes">
  <TotalTime>1274</TotalTime>
  <Words>762</Words>
  <Application>Microsoft Office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Lesson 4: A Streetcar Named Desire</vt:lpstr>
      <vt:lpstr>Task 1 – Reading of the Text</vt:lpstr>
      <vt:lpstr>Task 1 – Reading Around the Text</vt:lpstr>
      <vt:lpstr>Task 1 – Scene 2: Developing Conflict</vt:lpstr>
      <vt:lpstr>Task 1 – Scene 2: Developing Conflict</vt:lpstr>
      <vt:lpstr>Task 2 – Scene 2: Questions on the Developing Conflict</vt:lpstr>
      <vt:lpstr>Task 2 – Scene 2: Questions on the Developing Conflict</vt:lpstr>
      <vt:lpstr>Task 2 – Questions on the Stage Directions in the Opening Scene</vt:lpstr>
      <vt:lpstr>Task 2 – Questions on the Stage Directions in the Opening Scene</vt:lpstr>
      <vt:lpstr>Task 2 – Questions on the Stage Directions in the Opening Scene</vt:lpstr>
      <vt:lpstr>Task 2 – Questions on the Opening Scene</vt:lpstr>
      <vt:lpstr>Task 2 – Questions on the Opening Scene</vt:lpstr>
      <vt:lpstr>Task 2 – Questions on the Opening Scene</vt:lpstr>
      <vt:lpstr>Plenary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AS Language Coursework – Creating Texts</dc:title>
  <dc:creator>Benjani</dc:creator>
  <cp:lastModifiedBy>keslocal</cp:lastModifiedBy>
  <cp:revision>145</cp:revision>
  <dcterms:created xsi:type="dcterms:W3CDTF">2012-11-22T18:40:04Z</dcterms:created>
  <dcterms:modified xsi:type="dcterms:W3CDTF">2020-04-30T09:12:19Z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