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5.xml" ContentType="application/vnd.openxmlformats-officedocument.presentationml.slide+xml"/>
  <Override PartName="/ppt/slides/slide17.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12.xml" ContentType="application/vnd.openxmlformats-officedocument.presentationml.slide+xml"/>
  <Override PartName="/ppt/slides/slide16.xml" ContentType="application/vnd.openxmlformats-officedocument.presentationml.slide+xml"/>
  <Override PartName="/ppt/slides/slide11.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6.xml" ContentType="application/vnd.openxmlformats-officedocument.presentationml.slide+xml"/>
  <Override PartName="/ppt/slides/slide1.xml" ContentType="application/vnd.openxmlformats-officedocument.presentationml.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5.xml" ContentType="application/vnd.openxmlformats-officedocument.presentationml.notesSlide+xml"/>
  <Override PartName="/ppt/slideLayouts/slideLayout8.xml" ContentType="application/vnd.openxmlformats-officedocument.presentationml.slideLayout+xml"/>
  <Override PartName="/ppt/notesSlides/notesSlide7.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slideLayouts/slideLayout7.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notesSlides/notesSlide8.xml" ContentType="application/vnd.openxmlformats-officedocument.presentationml.notesSlide+xml"/>
  <Override PartName="/ppt/slideLayouts/slideLayout3.xml" ContentType="application/vnd.openxmlformats-officedocument.presentationml.slideLayout+xml"/>
  <Override PartName="/ppt/notesSlides/notesSlide9.xml" ContentType="application/vnd.openxmlformats-officedocument.presentationml.notesSlide+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62" r:id="rId3"/>
    <p:sldId id="264" r:id="rId4"/>
    <p:sldId id="271" r:id="rId5"/>
    <p:sldId id="279" r:id="rId6"/>
    <p:sldId id="265" r:id="rId7"/>
    <p:sldId id="266" r:id="rId8"/>
    <p:sldId id="267" r:id="rId9"/>
    <p:sldId id="274" r:id="rId10"/>
    <p:sldId id="275" r:id="rId11"/>
    <p:sldId id="276" r:id="rId12"/>
    <p:sldId id="268" r:id="rId13"/>
    <p:sldId id="277" r:id="rId14"/>
    <p:sldId id="269" r:id="rId15"/>
    <p:sldId id="270" r:id="rId16"/>
    <p:sldId id="278" r:id="rId17"/>
    <p:sldId id="285" r:id="rId18"/>
    <p:sldId id="282" r:id="rId19"/>
    <p:sldId id="283" r:id="rId20"/>
    <p:sldId id="284" r:id="rId21"/>
    <p:sldId id="281"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5" d="100"/>
          <a:sy n="115" d="100"/>
        </p:scale>
        <p:origin x="-152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openxmlformats.org/officeDocument/2006/relationships/customXml" Target="../customXml/item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40D9388-95DC-467B-B869-973CA020F699}" type="datetimeFigureOut">
              <a:rPr lang="en-GB" smtClean="0"/>
              <a:pPr/>
              <a:t>26/04/2020</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D2F4FEC-4C1C-45D5-AFB1-CB0500C0E9AF}" type="slidenum">
              <a:rPr lang="en-GB" smtClean="0"/>
              <a:pPr/>
              <a:t>‹#›</a:t>
            </a:fld>
            <a:endParaRPr lang="en-GB"/>
          </a:p>
        </p:txBody>
      </p:sp>
    </p:spTree>
    <p:extLst>
      <p:ext uri="{BB962C8B-B14F-4D97-AF65-F5344CB8AC3E}">
        <p14:creationId xmlns="" xmlns:p14="http://schemas.microsoft.com/office/powerpoint/2010/main" val="11035229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9B7A8D-576F-47C5-A2EF-81052C828F6A}" type="datetimeFigureOut">
              <a:rPr lang="en-GB" smtClean="0"/>
              <a:pPr/>
              <a:t>26/04/2020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BB8C29-5BDE-45A2-B9F2-81F83B4B58FD}" type="slidenum">
              <a:rPr lang="en-GB" smtClean="0"/>
              <a:pPr/>
              <a:t>‹#›</a:t>
            </a:fld>
            <a:endParaRPr lang="en-GB"/>
          </a:p>
        </p:txBody>
      </p:sp>
    </p:spTree>
    <p:extLst>
      <p:ext uri="{BB962C8B-B14F-4D97-AF65-F5344CB8AC3E}">
        <p14:creationId xmlns="" xmlns:p14="http://schemas.microsoft.com/office/powerpoint/2010/main" val="3236318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01D68EE3-C274-4326-A87F-887CCD58444D}" type="slidenum">
              <a:rPr lang="en-GB" smtClean="0"/>
              <a:pPr/>
              <a:t>3</a:t>
            </a:fld>
            <a:endParaRPr lang="en-GB"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35E07C1B-2436-4686-8157-79F6C13F7010}" type="slidenum">
              <a:rPr lang="en-GB" smtClean="0"/>
              <a:pPr/>
              <a:t>14</a:t>
            </a:fld>
            <a:endParaRPr lang="en-GB"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23953B95-0E5C-4926-8BC4-E92A8BE79DF0}" type="slidenum">
              <a:rPr lang="en-GB" smtClean="0"/>
              <a:pPr/>
              <a:t>15</a:t>
            </a:fld>
            <a:endParaRPr lang="en-GB" smtClean="0"/>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A78FB5CF-C5FB-4089-9671-6E4F29045A80}" type="slidenum">
              <a:rPr lang="en-GB" smtClean="0"/>
              <a:pPr/>
              <a:t>6</a:t>
            </a:fld>
            <a:endParaRPr lang="en-GB" smtClean="0"/>
          </a:p>
        </p:txBody>
      </p:sp>
      <p:sp>
        <p:nvSpPr>
          <p:cNvPr id="34819" name="Rectangle 2"/>
          <p:cNvSpPr>
            <a:spLocks noGrp="1" noRot="1" noChangeAspect="1" noChangeArrowheads="1" noTextEdit="1"/>
          </p:cNvSpPr>
          <p:nvPr>
            <p:ph type="sldImg"/>
          </p:nvPr>
        </p:nvSpPr>
        <p:spPr>
          <a:solidFill>
            <a:srgbClr val="FFFFFF"/>
          </a:solidFill>
          <a:ln/>
        </p:spPr>
      </p:sp>
      <p:sp>
        <p:nvSpPr>
          <p:cNvPr id="3482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CF7B7073-FB89-4451-82AC-C4AD83A54717}" type="slidenum">
              <a:rPr lang="en-GB" smtClean="0"/>
              <a:pPr/>
              <a:t>7</a:t>
            </a:fld>
            <a:endParaRPr lang="en-GB"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A7F9D655-6181-4DA6-B730-35FA6D624893}" type="slidenum">
              <a:rPr lang="en-GB" smtClean="0"/>
              <a:pPr/>
              <a:t>8</a:t>
            </a:fld>
            <a:endParaRPr lang="en-GB"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92BB9580-1B82-4CE9-B5B1-1D305753A70B}" type="slidenum">
              <a:rPr lang="en-GB" smtClean="0"/>
              <a:pPr/>
              <a:t>9</a:t>
            </a:fld>
            <a:endParaRPr lang="en-GB"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F98A8059-12D8-4236-AD46-B128BE3B391B}" type="slidenum">
              <a:rPr lang="en-GB" smtClean="0"/>
              <a:pPr/>
              <a:t>10</a:t>
            </a:fld>
            <a:endParaRPr lang="en-GB"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C3B6178E-48E7-4AF4-8D31-4C66977572AD}" type="slidenum">
              <a:rPr lang="en-GB" smtClean="0"/>
              <a:pPr/>
              <a:t>11</a:t>
            </a:fld>
            <a:endParaRPr lang="en-GB"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B4C6CC8C-3FEE-4CA4-9CCF-4C1933E21768}" type="slidenum">
              <a:rPr lang="en-GB" smtClean="0"/>
              <a:pPr/>
              <a:t>12</a:t>
            </a:fld>
            <a:endParaRPr lang="en-GB"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A640BD6F-0DD0-4D49-B242-1EB32CE2FE5D}" type="slidenum">
              <a:rPr lang="en-GB" smtClean="0"/>
              <a:pPr/>
              <a:t>13</a:t>
            </a:fld>
            <a:endParaRPr lang="en-GB" smtClean="0"/>
          </a:p>
        </p:txBody>
      </p:sp>
      <p:sp>
        <p:nvSpPr>
          <p:cNvPr id="44035" name="Rectangle 1026"/>
          <p:cNvSpPr>
            <a:spLocks noGrp="1" noRot="1" noChangeAspect="1" noChangeArrowheads="1" noTextEdit="1"/>
          </p:cNvSpPr>
          <p:nvPr>
            <p:ph type="sldImg"/>
          </p:nvPr>
        </p:nvSpPr>
        <p:spPr>
          <a:ln/>
        </p:spPr>
      </p:sp>
      <p:sp>
        <p:nvSpPr>
          <p:cNvPr id="44036" name="Rectangle 1027"/>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59FFA8B-2A8C-4888-BAC1-4F34062AF86E}" type="datetimeFigureOut">
              <a:rPr lang="en-GB" smtClean="0"/>
              <a:pPr/>
              <a:t>26/04/2020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8058F1-E9BE-43FB-B571-43C4DA1BF484}"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59FFA8B-2A8C-4888-BAC1-4F34062AF86E}" type="datetimeFigureOut">
              <a:rPr lang="en-GB" smtClean="0"/>
              <a:pPr/>
              <a:t>26/04/2020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8058F1-E9BE-43FB-B571-43C4DA1BF48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59FFA8B-2A8C-4888-BAC1-4F34062AF86E}" type="datetimeFigureOut">
              <a:rPr lang="en-GB" smtClean="0"/>
              <a:pPr/>
              <a:t>26/04/2020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8058F1-E9BE-43FB-B571-43C4DA1BF48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59FFA8B-2A8C-4888-BAC1-4F34062AF86E}" type="datetimeFigureOut">
              <a:rPr lang="en-GB" smtClean="0"/>
              <a:pPr/>
              <a:t>26/04/2020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8058F1-E9BE-43FB-B571-43C4DA1BF484}"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9FFA8B-2A8C-4888-BAC1-4F34062AF86E}" type="datetimeFigureOut">
              <a:rPr lang="en-GB" smtClean="0"/>
              <a:pPr/>
              <a:t>26/04/2020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8058F1-E9BE-43FB-B571-43C4DA1BF484}"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59FFA8B-2A8C-4888-BAC1-4F34062AF86E}" type="datetimeFigureOut">
              <a:rPr lang="en-GB" smtClean="0"/>
              <a:pPr/>
              <a:t>26/04/2020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48058F1-E9BE-43FB-B571-43C4DA1BF484}"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59FFA8B-2A8C-4888-BAC1-4F34062AF86E}" type="datetimeFigureOut">
              <a:rPr lang="en-GB" smtClean="0"/>
              <a:pPr/>
              <a:t>26/04/2020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48058F1-E9BE-43FB-B571-43C4DA1BF48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59FFA8B-2A8C-4888-BAC1-4F34062AF86E}" type="datetimeFigureOut">
              <a:rPr lang="en-GB" smtClean="0"/>
              <a:pPr/>
              <a:t>26/04/2020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48058F1-E9BE-43FB-B571-43C4DA1BF48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9FFA8B-2A8C-4888-BAC1-4F34062AF86E}" type="datetimeFigureOut">
              <a:rPr lang="en-GB" smtClean="0"/>
              <a:pPr/>
              <a:t>26/04/2020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48058F1-E9BE-43FB-B571-43C4DA1BF48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9FFA8B-2A8C-4888-BAC1-4F34062AF86E}" type="datetimeFigureOut">
              <a:rPr lang="en-GB" smtClean="0"/>
              <a:pPr/>
              <a:t>26/04/2020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48058F1-E9BE-43FB-B571-43C4DA1BF484}"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9FFA8B-2A8C-4888-BAC1-4F34062AF86E}" type="datetimeFigureOut">
              <a:rPr lang="en-GB" smtClean="0"/>
              <a:pPr/>
              <a:t>26/04/2020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48058F1-E9BE-43FB-B571-43C4DA1BF48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9FFA8B-2A8C-4888-BAC1-4F34062AF86E}" type="datetimeFigureOut">
              <a:rPr lang="en-GB" smtClean="0"/>
              <a:pPr/>
              <a:t>26/04/2020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8058F1-E9BE-43FB-B571-43C4DA1BF48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hyperlink" Target="http://www.google.com/imgres?q=gender+stereotypes+in+advertising&amp;um=1&amp;hl=en&amp;sa=N&amp;rls=com.microsoft:en-gb:IE-SearchBox&amp;rlz=1I7GGLL_en-GB&amp;biw=1280&amp;bih=575&amp;tbm=isch&amp;tbnid=SCk3KrMA2hwXHM:&amp;imgrefurl=http://across-the-christian-universe.blogspot.com/&amp;docid=Lp179Uo7jkOQEM&amp;imgurl=http://4.bp.blogspot.com/-FodSwWobB08/TaPEjBSlf6I/AAAAAAAAAEM/MZqOwkYWUkU/s1600/dg.jpg&amp;w=567&amp;h=397&amp;ei=OYTET4-yE8nE8gPh9uDvCg&amp;zoom=1&amp;iact=hc&amp;vpx=761&amp;vpy=268&amp;dur=965&amp;hovh=188&amp;hovw=268&amp;tx=121&amp;ty=120&amp;sig=103059122548204130267&amp;page=2&amp;tbnh=119&amp;tbnw=166&amp;start=11&amp;ndsp=28&amp;ved=1t:429,r:12,s:11,i:138" TargetMode="External"/><Relationship Id="rId7"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hyperlink" Target="http://www.google.com/imgres?q=gender+stereotypes+in+advertising&amp;um=1&amp;hl=en&amp;sa=N&amp;rls=com.microsoft:en-gb:IE-SearchBox&amp;rlz=1I7GGLL_en-GB&amp;biw=1280&amp;bih=575&amp;tbm=isch&amp;tbnid=iZA4NUoSazSRgM:&amp;imgrefurl=http://syrwrt205.wordpress.com/2011/06/30/the-effects-of-advertising-on-gender-roles-in-children-and-adolescents-2/&amp;docid=uT1qU623ZbUabM&amp;imgurl=http://syrwrt205.files.wordpress.com/2011/06/kitchen-toys-02.jpg&amp;w=432&amp;h=332&amp;ei=OYTET4-yE8nE8gPh9uDvCg&amp;zoom=1&amp;iact=hc&amp;vpx=85&amp;vpy=63&amp;dur=867&amp;hovh=197&amp;hovw=256&amp;tx=135&amp;ty=112&amp;sig=103059122548204130267&amp;page=3&amp;tbnh=115&amp;tbnw=150&amp;start=39&amp;ndsp=27&amp;ved=1t:429,r:14,s:39,i:204" TargetMode="External"/><Relationship Id="rId10" Type="http://schemas.openxmlformats.org/officeDocument/2006/relationships/image" Target="../media/image20.jpeg"/><Relationship Id="rId4" Type="http://schemas.openxmlformats.org/officeDocument/2006/relationships/image" Target="../media/image16.jpeg"/><Relationship Id="rId9" Type="http://schemas.openxmlformats.org/officeDocument/2006/relationships/hyperlink" Target="http://www.google.com/imgres?q=gender+stereotypes+in+advertising&amp;um=1&amp;hl=en&amp;sa=N&amp;rls=com.microsoft:en-gb:IE-SearchBox&amp;rlz=1I7GGLL_en-GB&amp;biw=1280&amp;bih=575&amp;tbm=isch&amp;tbnid=cZBxGbjkNeGMjM:&amp;imgrefurl=http://benn6244.blogspot.com/2009/02/racial-and-gender-stereotyping.html&amp;docid=bVPp_G6Rs8xY8M&amp;imgurl=http://bagnewsnotes.typepad.com/bagnews/images/LeBron-Vogue-Cover.jpg&amp;w=400&amp;h=561&amp;ei=OYTET4-yE8nE8gPh9uDvCg&amp;zoom=1&amp;iact=hc&amp;vpx=94&amp;vpy=190&amp;dur=1417&amp;hovh=266&amp;hovw=189&amp;tx=108&amp;ty=131&amp;sig=103059122548204130267&amp;page=2&amp;tbnh=123&amp;tbnw=100&amp;start=11&amp;ndsp=28&amp;ved=1t:429,r:14,s:11,i:143"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youtube.com/watch?v=93HymGXC_wM"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freaks.monstrous.com/john_ssabunnya.htm"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SOCIALISATION</a:t>
            </a:r>
            <a:endParaRPr lang="en-GB" dirty="0"/>
          </a:p>
        </p:txBody>
      </p:sp>
      <p:sp>
        <p:nvSpPr>
          <p:cNvPr id="3" name="Subtitle 2"/>
          <p:cNvSpPr>
            <a:spLocks noGrp="1"/>
          </p:cNvSpPr>
          <p:nvPr>
            <p:ph type="subTitle" idx="1"/>
          </p:nvPr>
        </p:nvSpPr>
        <p:spPr/>
        <p:txBody>
          <a:bodyPr/>
          <a:lstStyle/>
          <a:p>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endParaRPr lang="en-US" smtClean="0"/>
          </a:p>
        </p:txBody>
      </p:sp>
      <p:sp>
        <p:nvSpPr>
          <p:cNvPr id="11267" name="Rectangle 3"/>
          <p:cNvSpPr>
            <a:spLocks noGrp="1" noChangeArrowheads="1"/>
          </p:cNvSpPr>
          <p:nvPr>
            <p:ph type="body" idx="1"/>
          </p:nvPr>
        </p:nvSpPr>
        <p:spPr>
          <a:xfrm>
            <a:off x="0" y="0"/>
            <a:ext cx="9144000" cy="3352800"/>
          </a:xfrm>
          <a:solidFill>
            <a:schemeClr val="bg1"/>
          </a:solidFill>
        </p:spPr>
        <p:txBody>
          <a:bodyPr/>
          <a:lstStyle/>
          <a:p>
            <a:pPr eaLnBrk="1" hangingPunct="1"/>
            <a:endParaRPr lang="en-GB" smtClean="0">
              <a:solidFill>
                <a:srgbClr val="000000"/>
              </a:solidFill>
            </a:endParaRPr>
          </a:p>
          <a:p>
            <a:pPr eaLnBrk="1" hangingPunct="1"/>
            <a:r>
              <a:rPr lang="en-GB" smtClean="0">
                <a:solidFill>
                  <a:srgbClr val="000000"/>
                </a:solidFill>
              </a:rPr>
              <a:t>By a process of </a:t>
            </a:r>
            <a:r>
              <a:rPr lang="en-GB" b="1" smtClean="0">
                <a:solidFill>
                  <a:srgbClr val="000000"/>
                </a:solidFill>
              </a:rPr>
              <a:t>trial and error</a:t>
            </a:r>
            <a:r>
              <a:rPr lang="en-GB" smtClean="0">
                <a:solidFill>
                  <a:srgbClr val="000000"/>
                </a:solidFill>
              </a:rPr>
              <a:t> and with the application of </a:t>
            </a:r>
            <a:r>
              <a:rPr lang="en-GB" b="1" smtClean="0">
                <a:solidFill>
                  <a:srgbClr val="000000"/>
                </a:solidFill>
              </a:rPr>
              <a:t>formal and informal</a:t>
            </a:r>
            <a:r>
              <a:rPr lang="en-GB" smtClean="0">
                <a:solidFill>
                  <a:srgbClr val="000000"/>
                </a:solidFill>
              </a:rPr>
              <a:t> sanctions (social control) children learn what is </a:t>
            </a:r>
            <a:r>
              <a:rPr lang="en-GB" b="1" smtClean="0">
                <a:solidFill>
                  <a:srgbClr val="000000"/>
                </a:solidFill>
              </a:rPr>
              <a:t>acceptable and unacceptable</a:t>
            </a:r>
            <a:r>
              <a:rPr lang="en-GB" smtClean="0">
                <a:solidFill>
                  <a:srgbClr val="000000"/>
                </a:solidFill>
              </a:rPr>
              <a:t>.</a:t>
            </a:r>
          </a:p>
        </p:txBody>
      </p:sp>
      <p:pic>
        <p:nvPicPr>
          <p:cNvPr id="11268" name="Picture 4"/>
          <p:cNvPicPr>
            <a:picLocks noChangeAspect="1" noChangeArrowheads="1"/>
          </p:cNvPicPr>
          <p:nvPr/>
        </p:nvPicPr>
        <p:blipFill>
          <a:blip r:embed="rId3" cstate="print"/>
          <a:srcRect/>
          <a:stretch>
            <a:fillRect/>
          </a:stretch>
        </p:blipFill>
        <p:spPr bwMode="auto">
          <a:xfrm>
            <a:off x="2209800" y="3352800"/>
            <a:ext cx="4800600" cy="3505200"/>
          </a:xfrm>
          <a:prstGeom prst="rect">
            <a:avLst/>
          </a:prstGeom>
          <a:noFill/>
          <a:ln w="9525">
            <a:noFill/>
            <a:miter lim="800000"/>
            <a:headEnd/>
            <a:tailEnd/>
          </a:ln>
        </p:spPr>
      </p:pic>
      <p:pic>
        <p:nvPicPr>
          <p:cNvPr id="11269" name="Picture 5" descr="Babies-Collection-Spaghetti-Head-82310"/>
          <p:cNvPicPr>
            <a:picLocks noChangeAspect="1" noChangeArrowheads="1"/>
          </p:cNvPicPr>
          <p:nvPr/>
        </p:nvPicPr>
        <p:blipFill>
          <a:blip r:embed="rId4" cstate="print"/>
          <a:srcRect/>
          <a:stretch>
            <a:fillRect/>
          </a:stretch>
        </p:blipFill>
        <p:spPr bwMode="auto">
          <a:xfrm>
            <a:off x="6542088" y="3352800"/>
            <a:ext cx="2601912" cy="3505200"/>
          </a:xfrm>
          <a:prstGeom prst="rect">
            <a:avLst/>
          </a:prstGeom>
          <a:noFill/>
          <a:ln w="9525">
            <a:noFill/>
            <a:miter lim="800000"/>
            <a:headEnd/>
            <a:tailEnd/>
          </a:ln>
        </p:spPr>
      </p:pic>
      <p:pic>
        <p:nvPicPr>
          <p:cNvPr id="11270" name="Picture 6" descr="P4130008"/>
          <p:cNvPicPr>
            <a:picLocks noChangeAspect="1" noChangeArrowheads="1"/>
          </p:cNvPicPr>
          <p:nvPr/>
        </p:nvPicPr>
        <p:blipFill>
          <a:blip r:embed="rId5" cstate="print"/>
          <a:srcRect/>
          <a:stretch>
            <a:fillRect/>
          </a:stretch>
        </p:blipFill>
        <p:spPr bwMode="auto">
          <a:xfrm>
            <a:off x="0" y="3276600"/>
            <a:ext cx="2784475"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10" descr="smoke"/>
          <p:cNvPicPr>
            <a:picLocks noChangeAspect="1" noChangeArrowheads="1"/>
          </p:cNvPicPr>
          <p:nvPr/>
        </p:nvPicPr>
        <p:blipFill>
          <a:blip r:embed="rId3" cstate="print"/>
          <a:srcRect/>
          <a:stretch>
            <a:fillRect/>
          </a:stretch>
        </p:blipFill>
        <p:spPr bwMode="auto">
          <a:xfrm>
            <a:off x="0" y="0"/>
            <a:ext cx="4038600" cy="2930525"/>
          </a:xfrm>
          <a:prstGeom prst="rect">
            <a:avLst/>
          </a:prstGeom>
          <a:noFill/>
          <a:ln w="9525">
            <a:noFill/>
            <a:miter lim="800000"/>
            <a:headEnd/>
            <a:tailEnd/>
          </a:ln>
        </p:spPr>
      </p:pic>
      <p:pic>
        <p:nvPicPr>
          <p:cNvPr id="12291" name="Picture 7" descr="fs550045"/>
          <p:cNvPicPr>
            <a:picLocks noChangeAspect="1" noChangeArrowheads="1"/>
          </p:cNvPicPr>
          <p:nvPr/>
        </p:nvPicPr>
        <p:blipFill>
          <a:blip r:embed="rId4" cstate="print"/>
          <a:srcRect/>
          <a:stretch>
            <a:fillRect/>
          </a:stretch>
        </p:blipFill>
        <p:spPr bwMode="auto">
          <a:xfrm>
            <a:off x="4038600" y="0"/>
            <a:ext cx="5105400" cy="3892550"/>
          </a:xfrm>
          <a:prstGeom prst="rect">
            <a:avLst/>
          </a:prstGeom>
          <a:noFill/>
          <a:ln w="9525">
            <a:noFill/>
            <a:miter lim="800000"/>
            <a:headEnd/>
            <a:tailEnd/>
          </a:ln>
        </p:spPr>
      </p:pic>
      <p:pic>
        <p:nvPicPr>
          <p:cNvPr id="12292" name="Picture 11" descr="http://www.jcrackington.com/baby/may07_pics/Helping-dad-mow.jpg"/>
          <p:cNvPicPr>
            <a:picLocks noChangeAspect="1" noChangeArrowheads="1"/>
          </p:cNvPicPr>
          <p:nvPr/>
        </p:nvPicPr>
        <p:blipFill>
          <a:blip r:embed="rId5" cstate="print"/>
          <a:srcRect/>
          <a:stretch>
            <a:fillRect/>
          </a:stretch>
        </p:blipFill>
        <p:spPr bwMode="auto">
          <a:xfrm>
            <a:off x="4953000" y="3829050"/>
            <a:ext cx="4191000" cy="3028950"/>
          </a:xfrm>
          <a:prstGeom prst="rect">
            <a:avLst/>
          </a:prstGeom>
          <a:noFill/>
          <a:ln w="9525">
            <a:noFill/>
            <a:miter lim="800000"/>
            <a:headEnd/>
            <a:tailEnd/>
          </a:ln>
        </p:spPr>
      </p:pic>
      <p:pic>
        <p:nvPicPr>
          <p:cNvPr id="12293" name="Picture 5" descr="center_promo"/>
          <p:cNvPicPr>
            <a:picLocks noChangeAspect="1" noChangeArrowheads="1"/>
          </p:cNvPicPr>
          <p:nvPr/>
        </p:nvPicPr>
        <p:blipFill>
          <a:blip r:embed="rId6" cstate="print"/>
          <a:srcRect/>
          <a:stretch>
            <a:fillRect/>
          </a:stretch>
        </p:blipFill>
        <p:spPr bwMode="auto">
          <a:xfrm>
            <a:off x="0" y="2611438"/>
            <a:ext cx="5029200" cy="4246562"/>
          </a:xfrm>
          <a:prstGeom prst="rect">
            <a:avLst/>
          </a:prstGeom>
          <a:noFill/>
          <a:ln w="9525">
            <a:noFill/>
            <a:miter lim="800000"/>
            <a:headEnd/>
            <a:tailEnd/>
          </a:ln>
        </p:spPr>
      </p:pic>
      <p:sp>
        <p:nvSpPr>
          <p:cNvPr id="12294" name="Rectangle 3"/>
          <p:cNvSpPr>
            <a:spLocks noGrp="1" noChangeArrowheads="1"/>
          </p:cNvSpPr>
          <p:nvPr>
            <p:ph type="body" idx="1"/>
          </p:nvPr>
        </p:nvSpPr>
        <p:spPr>
          <a:xfrm>
            <a:off x="0" y="2590800"/>
            <a:ext cx="2286000" cy="2667000"/>
          </a:xfrm>
        </p:spPr>
        <p:txBody>
          <a:bodyPr/>
          <a:lstStyle/>
          <a:p>
            <a:pPr eaLnBrk="1" hangingPunct="1"/>
            <a:r>
              <a:rPr lang="en-GB" sz="2000" smtClean="0">
                <a:solidFill>
                  <a:srgbClr val="000000"/>
                </a:solidFill>
              </a:rPr>
              <a:t>Mothers </a:t>
            </a:r>
            <a:r>
              <a:rPr lang="en-GB" sz="2000" b="1" u="sng" smtClean="0">
                <a:solidFill>
                  <a:srgbClr val="000000"/>
                </a:solidFill>
              </a:rPr>
              <a:t>reward</a:t>
            </a:r>
            <a:r>
              <a:rPr lang="en-GB" sz="2000" smtClean="0">
                <a:solidFill>
                  <a:srgbClr val="000000"/>
                </a:solidFill>
              </a:rPr>
              <a:t> girls for being passive and dependent and boys for being active and independent</a:t>
            </a:r>
          </a:p>
        </p:txBody>
      </p:sp>
      <p:sp>
        <p:nvSpPr>
          <p:cNvPr id="12295" name="Rectangle 12"/>
          <p:cNvSpPr>
            <a:spLocks noChangeArrowheads="1"/>
          </p:cNvSpPr>
          <p:nvPr/>
        </p:nvSpPr>
        <p:spPr bwMode="auto">
          <a:xfrm>
            <a:off x="5029200" y="3048000"/>
            <a:ext cx="4114800" cy="1006475"/>
          </a:xfrm>
          <a:prstGeom prst="rect">
            <a:avLst/>
          </a:prstGeom>
          <a:solidFill>
            <a:schemeClr val="bg1"/>
          </a:solidFill>
          <a:ln w="9525">
            <a:noFill/>
            <a:miter lim="800000"/>
            <a:headEnd/>
            <a:tailEnd/>
          </a:ln>
        </p:spPr>
        <p:txBody>
          <a:bodyPr>
            <a:spAutoFit/>
          </a:bodyPr>
          <a:lstStyle/>
          <a:p>
            <a:r>
              <a:rPr kumimoji="0" lang="en-GB" sz="2000">
                <a:solidFill>
                  <a:srgbClr val="000000"/>
                </a:solidFill>
                <a:latin typeface="Verdana" pitchFamily="34" charset="0"/>
              </a:rPr>
              <a:t>As children get older they use their parents as role-models by imitating their behaviour</a:t>
            </a:r>
          </a:p>
        </p:txBody>
      </p:sp>
      <p:sp>
        <p:nvSpPr>
          <p:cNvPr id="12296" name="Rectangle 13"/>
          <p:cNvSpPr>
            <a:spLocks noChangeArrowheads="1"/>
          </p:cNvSpPr>
          <p:nvPr/>
        </p:nvSpPr>
        <p:spPr bwMode="auto">
          <a:xfrm>
            <a:off x="0" y="5715000"/>
            <a:ext cx="6400800" cy="915988"/>
          </a:xfrm>
          <a:prstGeom prst="rect">
            <a:avLst/>
          </a:prstGeom>
          <a:solidFill>
            <a:schemeClr val="bg1"/>
          </a:solidFill>
          <a:ln w="9525">
            <a:noFill/>
            <a:miter lim="800000"/>
            <a:headEnd/>
            <a:tailEnd/>
          </a:ln>
        </p:spPr>
        <p:txBody>
          <a:bodyPr>
            <a:spAutoFit/>
          </a:bodyPr>
          <a:lstStyle/>
          <a:p>
            <a:r>
              <a:rPr kumimoji="0" lang="en-GB" sz="1800">
                <a:solidFill>
                  <a:srgbClr val="000000"/>
                </a:solidFill>
                <a:latin typeface="Sylfaen" pitchFamily="18" charset="0"/>
              </a:rPr>
              <a:t>By expecting different behaviours from people because they are male or female, society nudges boys and girls in separate directions from an early age</a:t>
            </a:r>
          </a:p>
        </p:txBody>
      </p:sp>
      <p:sp>
        <p:nvSpPr>
          <p:cNvPr id="12297" name="WordArt 14"/>
          <p:cNvSpPr>
            <a:spLocks noChangeArrowheads="1" noChangeShapeType="1" noTextEdit="1"/>
          </p:cNvSpPr>
          <p:nvPr/>
        </p:nvSpPr>
        <p:spPr bwMode="auto">
          <a:xfrm>
            <a:off x="3962400" y="304800"/>
            <a:ext cx="1724025" cy="647700"/>
          </a:xfrm>
          <a:prstGeom prst="rect">
            <a:avLst/>
          </a:prstGeom>
        </p:spPr>
        <p:txBody>
          <a:bodyPr wrap="none" fromWordArt="1">
            <a:prstTxWarp prst="textPlain">
              <a:avLst>
                <a:gd name="adj" fmla="val 50000"/>
              </a:avLst>
            </a:prstTxWarp>
          </a:bodyPr>
          <a:lstStyle/>
          <a:p>
            <a:pPr algn="ctr"/>
            <a:r>
              <a:rPr lang="en-GB" sz="3600" kern="10">
                <a:ln w="9525">
                  <a:solidFill>
                    <a:srgbClr val="000000"/>
                  </a:solidFill>
                  <a:miter lim="800000"/>
                  <a:headEnd/>
                  <a:tailEnd/>
                </a:ln>
                <a:solidFill>
                  <a:srgbClr val="FFFFFF"/>
                </a:solidFill>
                <a:latin typeface="Arial Black"/>
              </a:rPr>
              <a:t>gender</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123" name="Group 43"/>
          <p:cNvGraphicFramePr>
            <a:graphicFrameLocks noGrp="1"/>
          </p:cNvGraphicFramePr>
          <p:nvPr/>
        </p:nvGraphicFramePr>
        <p:xfrm>
          <a:off x="0" y="0"/>
          <a:ext cx="9144000" cy="6858000"/>
        </p:xfrm>
        <a:graphic>
          <a:graphicData uri="http://schemas.openxmlformats.org/drawingml/2006/table">
            <a:tbl>
              <a:tblPr/>
              <a:tblGrid>
                <a:gridCol w="4572000"/>
                <a:gridCol w="4572000"/>
              </a:tblGrid>
              <a:tr h="1282700">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n-GB" sz="2800" b="0" i="0" u="none" strike="noStrike" cap="none" normalizeH="0" baseline="0" dirty="0" smtClean="0">
                          <a:ln>
                            <a:noFill/>
                          </a:ln>
                          <a:solidFill>
                            <a:srgbClr val="000000"/>
                          </a:solidFill>
                          <a:effectLst/>
                          <a:latin typeface="Times New Roman" pitchFamily="18" charset="0"/>
                          <a:cs typeface="Times New Roman" pitchFamily="18" charset="0"/>
                        </a:rPr>
                        <a:t>PRIMARY SOCIALISATION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n-GB" sz="2800" b="0" i="0" u="none" strike="noStrike" cap="none" normalizeH="0" baseline="0" dirty="0" smtClean="0">
                          <a:ln>
                            <a:noFill/>
                          </a:ln>
                          <a:solidFill>
                            <a:srgbClr val="000000"/>
                          </a:solidFill>
                          <a:effectLst/>
                          <a:latin typeface="Times New Roman" pitchFamily="18" charset="0"/>
                          <a:cs typeface="Times New Roman" pitchFamily="18" charset="0"/>
                        </a:rPr>
                        <a:t>SECONDARY SOCIALISATION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60000"/>
                        <a:lumOff val="40000"/>
                      </a:schemeClr>
                    </a:solidFill>
                  </a:tcPr>
                </a:tc>
              </a:tr>
              <a:tr h="5575300">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Char char="n"/>
                        <a:tabLst/>
                      </a:pPr>
                      <a:r>
                        <a:rPr kumimoji="0" lang="en-GB" sz="2800" b="0" i="0" u="none" strike="noStrike" cap="none" normalizeH="0" baseline="0" dirty="0" smtClean="0">
                          <a:ln>
                            <a:noFill/>
                          </a:ln>
                          <a:solidFill>
                            <a:srgbClr val="000000"/>
                          </a:solidFill>
                          <a:effectLst/>
                          <a:latin typeface="Times New Roman" pitchFamily="18" charset="0"/>
                          <a:cs typeface="Times New Roman" pitchFamily="18" charset="0"/>
                        </a:rPr>
                        <a:t>O-5 yrs</a:t>
                      </a:r>
                    </a:p>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Char char="n"/>
                        <a:tabLst/>
                      </a:pPr>
                      <a:r>
                        <a:rPr kumimoji="0" lang="en-GB" sz="2800" b="0" i="0" u="none" strike="noStrike" cap="none" normalizeH="0" baseline="0" dirty="0" smtClean="0">
                          <a:ln>
                            <a:noFill/>
                          </a:ln>
                          <a:solidFill>
                            <a:srgbClr val="000000"/>
                          </a:solidFill>
                          <a:effectLst/>
                          <a:latin typeface="Times New Roman" pitchFamily="18" charset="0"/>
                          <a:cs typeface="Times New Roman" pitchFamily="18" charset="0"/>
                        </a:rPr>
                        <a:t>In the family home</a:t>
                      </a:r>
                    </a:p>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Char char="n"/>
                        <a:tabLst/>
                      </a:pPr>
                      <a:r>
                        <a:rPr kumimoji="0" lang="en-GB" sz="2800" b="0" i="0" u="none" strike="noStrike" cap="none" normalizeH="0" baseline="0" dirty="0" smtClean="0">
                          <a:ln>
                            <a:noFill/>
                          </a:ln>
                          <a:solidFill>
                            <a:srgbClr val="000000"/>
                          </a:solidFill>
                          <a:effectLst/>
                          <a:latin typeface="Times New Roman" pitchFamily="18" charset="0"/>
                          <a:cs typeface="Times New Roman" pitchFamily="18" charset="0"/>
                        </a:rPr>
                        <a:t>Influences come from </a:t>
                      </a:r>
                      <a:r>
                        <a:rPr kumimoji="0" lang="en-GB" sz="2800" b="0" i="0" u="sng" strike="noStrike" cap="none" normalizeH="0" baseline="0" dirty="0" smtClean="0">
                          <a:ln>
                            <a:noFill/>
                          </a:ln>
                          <a:solidFill>
                            <a:srgbClr val="000000"/>
                          </a:solidFill>
                          <a:effectLst/>
                          <a:latin typeface="Times New Roman" pitchFamily="18" charset="0"/>
                          <a:cs typeface="Times New Roman" pitchFamily="18" charset="0"/>
                        </a:rPr>
                        <a:t>immediate</a:t>
                      </a:r>
                      <a:r>
                        <a:rPr kumimoji="0" lang="en-GB" sz="2800" b="0" i="0" u="none" strike="noStrike" cap="none" normalizeH="0" baseline="0" dirty="0" smtClean="0">
                          <a:ln>
                            <a:noFill/>
                          </a:ln>
                          <a:solidFill>
                            <a:srgbClr val="000000"/>
                          </a:solidFill>
                          <a:effectLst/>
                          <a:latin typeface="Times New Roman" pitchFamily="18" charset="0"/>
                          <a:cs typeface="Times New Roman" pitchFamily="18" charset="0"/>
                        </a:rPr>
                        <a:t> carers</a:t>
                      </a:r>
                    </a:p>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Char char="n"/>
                        <a:tabLst/>
                      </a:pPr>
                      <a:r>
                        <a:rPr kumimoji="0" lang="en-GB" sz="2800" b="0" i="0" u="none" strike="noStrike" cap="none" normalizeH="0" baseline="0" dirty="0" smtClean="0">
                          <a:ln>
                            <a:noFill/>
                          </a:ln>
                          <a:solidFill>
                            <a:srgbClr val="000000"/>
                          </a:solidFill>
                          <a:effectLst/>
                          <a:latin typeface="Times New Roman" pitchFamily="18" charset="0"/>
                          <a:cs typeface="Times New Roman" pitchFamily="18" charset="0"/>
                        </a:rPr>
                        <a:t>Language and </a:t>
                      </a:r>
                      <a:r>
                        <a:rPr kumimoji="0" lang="en-GB" sz="2800" b="1" i="1" u="none" strike="noStrike" cap="none" normalizeH="0" baseline="0" dirty="0" smtClean="0">
                          <a:ln>
                            <a:noFill/>
                          </a:ln>
                          <a:solidFill>
                            <a:srgbClr val="000000"/>
                          </a:solidFill>
                          <a:effectLst/>
                          <a:latin typeface="Times New Roman" pitchFamily="18" charset="0"/>
                          <a:cs typeface="Times New Roman" pitchFamily="18" charset="0"/>
                        </a:rPr>
                        <a:t>basic</a:t>
                      </a:r>
                      <a:r>
                        <a:rPr kumimoji="0" lang="en-GB" sz="2800" b="0" i="0" u="none" strike="noStrike" cap="none" normalizeH="0" baseline="0" dirty="0" smtClean="0">
                          <a:ln>
                            <a:noFill/>
                          </a:ln>
                          <a:solidFill>
                            <a:srgbClr val="000000"/>
                          </a:solidFill>
                          <a:effectLst/>
                          <a:latin typeface="Times New Roman" pitchFamily="18" charset="0"/>
                          <a:cs typeface="Times New Roman" pitchFamily="18" charset="0"/>
                        </a:rPr>
                        <a:t> norms and values</a:t>
                      </a:r>
                    </a:p>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Char char="n"/>
                        <a:tabLst/>
                      </a:pPr>
                      <a:r>
                        <a:rPr kumimoji="0" lang="en-GB" sz="2800" b="0" i="0" u="none" strike="noStrike" cap="none" normalizeH="0" baseline="0" dirty="0" smtClean="0">
                          <a:ln>
                            <a:noFill/>
                          </a:ln>
                          <a:solidFill>
                            <a:srgbClr val="000000"/>
                          </a:solidFill>
                          <a:effectLst/>
                          <a:latin typeface="Times New Roman" pitchFamily="18" charset="0"/>
                          <a:cs typeface="Times New Roman" pitchFamily="18" charset="0"/>
                        </a:rPr>
                        <a:t>Infant learns through </a:t>
                      </a:r>
                      <a:r>
                        <a:rPr kumimoji="0" lang="en-GB" sz="2800" b="0" i="0" u="sng" strike="noStrike" cap="none" normalizeH="0" baseline="0" dirty="0" smtClean="0">
                          <a:ln>
                            <a:noFill/>
                          </a:ln>
                          <a:solidFill>
                            <a:srgbClr val="000000"/>
                          </a:solidFill>
                          <a:effectLst/>
                          <a:latin typeface="Times New Roman" pitchFamily="18" charset="0"/>
                          <a:cs typeface="Times New Roman" pitchFamily="18" charset="0"/>
                        </a:rPr>
                        <a:t>imitation</a:t>
                      </a:r>
                    </a:p>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Char char="n"/>
                        <a:tabLst/>
                      </a:pPr>
                      <a:r>
                        <a:rPr kumimoji="0" lang="en-GB" sz="2800" b="0" i="0" u="none" strike="noStrike" cap="none" normalizeH="0" baseline="0" dirty="0" smtClean="0">
                          <a:ln>
                            <a:noFill/>
                          </a:ln>
                          <a:solidFill>
                            <a:srgbClr val="000000"/>
                          </a:solidFill>
                          <a:effectLst/>
                          <a:latin typeface="Times New Roman" pitchFamily="18" charset="0"/>
                          <a:cs typeface="Times New Roman" pitchFamily="18" charset="0"/>
                        </a:rPr>
                        <a:t>Sanctions reinforce behaviour (+) (-)</a:t>
                      </a:r>
                    </a:p>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Char char="n"/>
                        <a:tabLst/>
                      </a:pPr>
                      <a:r>
                        <a:rPr kumimoji="0" lang="en-GB" sz="2800" b="0" i="0" u="none" strike="noStrike" cap="none" normalizeH="0" baseline="0" dirty="0" smtClean="0">
                          <a:ln>
                            <a:noFill/>
                          </a:ln>
                          <a:solidFill>
                            <a:srgbClr val="000000"/>
                          </a:solidFill>
                          <a:effectLst/>
                          <a:latin typeface="Times New Roman" pitchFamily="18" charset="0"/>
                          <a:cs typeface="Times New Roman" pitchFamily="18" charset="0"/>
                        </a:rPr>
                        <a:t>( Social control)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Char char="n"/>
                        <a:tabLst/>
                      </a:pPr>
                      <a:r>
                        <a:rPr kumimoji="0" lang="en-GB" sz="2800" b="0" i="0" u="none" strike="noStrike" cap="none" normalizeH="0" baseline="0" dirty="0" smtClean="0">
                          <a:ln>
                            <a:noFill/>
                          </a:ln>
                          <a:solidFill>
                            <a:srgbClr val="000000"/>
                          </a:solidFill>
                          <a:effectLst/>
                          <a:latin typeface="Times New Roman" pitchFamily="18" charset="0"/>
                          <a:cs typeface="Times New Roman" pitchFamily="18" charset="0"/>
                        </a:rPr>
                        <a:t>Influences from </a:t>
                      </a:r>
                      <a:r>
                        <a:rPr kumimoji="0" lang="en-GB" sz="2800" b="0" i="0" u="sng" strike="noStrike" cap="none" normalizeH="0" baseline="0" dirty="0" smtClean="0">
                          <a:ln>
                            <a:noFill/>
                          </a:ln>
                          <a:solidFill>
                            <a:srgbClr val="000000"/>
                          </a:solidFill>
                          <a:effectLst/>
                          <a:latin typeface="Times New Roman" pitchFamily="18" charset="0"/>
                          <a:cs typeface="Times New Roman" pitchFamily="18" charset="0"/>
                        </a:rPr>
                        <a:t>external</a:t>
                      </a:r>
                      <a:r>
                        <a:rPr kumimoji="0" lang="en-GB" sz="2800" b="0" i="0" u="none" strike="noStrike" cap="none" normalizeH="0" baseline="0" dirty="0" smtClean="0">
                          <a:ln>
                            <a:noFill/>
                          </a:ln>
                          <a:solidFill>
                            <a:srgbClr val="000000"/>
                          </a:solidFill>
                          <a:effectLst/>
                          <a:latin typeface="Times New Roman" pitchFamily="18" charset="0"/>
                          <a:cs typeface="Times New Roman" pitchFamily="18" charset="0"/>
                        </a:rPr>
                        <a:t> agencies</a:t>
                      </a:r>
                    </a:p>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Char char="n"/>
                        <a:tabLst/>
                      </a:pPr>
                      <a:r>
                        <a:rPr kumimoji="0" lang="en-GB" sz="2800" b="0" i="0" u="none" strike="noStrike" cap="none" normalizeH="0" baseline="0" dirty="0" smtClean="0">
                          <a:ln>
                            <a:noFill/>
                          </a:ln>
                          <a:solidFill>
                            <a:srgbClr val="000000"/>
                          </a:solidFill>
                          <a:effectLst/>
                          <a:latin typeface="Times New Roman" pitchFamily="18" charset="0"/>
                          <a:cs typeface="Times New Roman" pitchFamily="18" charset="0"/>
                        </a:rPr>
                        <a:t>Modifies primary socialisation</a:t>
                      </a:r>
                    </a:p>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Char char="n"/>
                        <a:tabLst/>
                      </a:pPr>
                      <a:r>
                        <a:rPr kumimoji="0" lang="en-GB" sz="2800" b="1" i="1" u="none" strike="noStrike" cap="none" normalizeH="0" baseline="0" dirty="0" smtClean="0">
                          <a:ln>
                            <a:noFill/>
                          </a:ln>
                          <a:solidFill>
                            <a:srgbClr val="000000"/>
                          </a:solidFill>
                          <a:effectLst/>
                          <a:latin typeface="Times New Roman" pitchFamily="18" charset="0"/>
                          <a:cs typeface="Times New Roman" pitchFamily="18" charset="0"/>
                        </a:rPr>
                        <a:t>Specific</a:t>
                      </a:r>
                      <a:r>
                        <a:rPr kumimoji="0" lang="en-GB" sz="2800" b="0" i="0" u="none" strike="noStrike" cap="none" normalizeH="0" baseline="0" dirty="0" smtClean="0">
                          <a:ln>
                            <a:noFill/>
                          </a:ln>
                          <a:solidFill>
                            <a:srgbClr val="000000"/>
                          </a:solidFill>
                          <a:effectLst/>
                          <a:latin typeface="Times New Roman" pitchFamily="18" charset="0"/>
                          <a:cs typeface="Times New Roman" pitchFamily="18" charset="0"/>
                        </a:rPr>
                        <a:t> norms and values </a:t>
                      </a:r>
                    </a:p>
                    <a:p>
                      <a:pPr marL="457200" marR="0" lvl="1" indent="114300" algn="l" defTabSz="914400" rtl="0" eaLnBrk="1" fontAlgn="base" latinLnBrk="0" hangingPunct="1">
                        <a:lnSpc>
                          <a:spcPct val="100000"/>
                        </a:lnSpc>
                        <a:spcBef>
                          <a:spcPct val="20000"/>
                        </a:spcBef>
                        <a:spcAft>
                          <a:spcPct val="0"/>
                        </a:spcAft>
                        <a:buClr>
                          <a:schemeClr val="accent2"/>
                        </a:buClr>
                        <a:buSzPct val="75000"/>
                        <a:buFont typeface="Wingdings" pitchFamily="2" charset="2"/>
                        <a:buChar char="n"/>
                        <a:tabLst/>
                      </a:pPr>
                      <a:r>
                        <a:rPr kumimoji="0" lang="en-GB" sz="2400" b="0" i="0" u="none" strike="noStrike" cap="none" normalizeH="0" baseline="0" dirty="0" smtClean="0">
                          <a:ln>
                            <a:noFill/>
                          </a:ln>
                          <a:solidFill>
                            <a:srgbClr val="000000"/>
                          </a:solidFill>
                          <a:effectLst/>
                          <a:latin typeface="Times New Roman" pitchFamily="18" charset="0"/>
                          <a:cs typeface="Times New Roman" pitchFamily="18" charset="0"/>
                        </a:rPr>
                        <a:t> interpersonal (teacher/student)</a:t>
                      </a:r>
                    </a:p>
                    <a:p>
                      <a:pPr marL="457200" marR="0" lvl="1" indent="114300" algn="l" defTabSz="914400" rtl="0" eaLnBrk="1" fontAlgn="base" latinLnBrk="0" hangingPunct="1">
                        <a:lnSpc>
                          <a:spcPct val="100000"/>
                        </a:lnSpc>
                        <a:spcBef>
                          <a:spcPct val="20000"/>
                        </a:spcBef>
                        <a:spcAft>
                          <a:spcPct val="0"/>
                        </a:spcAft>
                        <a:buClr>
                          <a:schemeClr val="accent2"/>
                        </a:buClr>
                        <a:buSzPct val="75000"/>
                        <a:buFont typeface="Wingdings" pitchFamily="2" charset="2"/>
                        <a:buChar char="n"/>
                        <a:tabLst/>
                      </a:pPr>
                      <a:r>
                        <a:rPr kumimoji="0" lang="en-GB" sz="2400" b="0" i="0" u="none" strike="noStrike" cap="none" normalizeH="0" baseline="0" dirty="0" smtClean="0">
                          <a:ln>
                            <a:noFill/>
                          </a:ln>
                          <a:solidFill>
                            <a:srgbClr val="000000"/>
                          </a:solidFill>
                          <a:effectLst/>
                          <a:latin typeface="Times New Roman" pitchFamily="18" charset="0"/>
                          <a:cs typeface="Times New Roman" pitchFamily="18" charset="0"/>
                        </a:rPr>
                        <a:t>Impersonal (media/audience)</a:t>
                      </a:r>
                    </a:p>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Char char="n"/>
                        <a:tabLst/>
                      </a:pPr>
                      <a:r>
                        <a:rPr kumimoji="0" lang="en-GB" sz="2800" b="0" i="0" u="none" strike="noStrike" cap="none" normalizeH="0" baseline="0" dirty="0" smtClean="0">
                          <a:ln>
                            <a:noFill/>
                          </a:ln>
                          <a:solidFill>
                            <a:srgbClr val="000000"/>
                          </a:solidFill>
                          <a:effectLst/>
                          <a:latin typeface="Times New Roman" pitchFamily="18" charset="0"/>
                          <a:cs typeface="Times New Roman" pitchFamily="18" charset="0"/>
                        </a:rPr>
                        <a:t>Sanctions reinforce behaviour (+) (-)</a:t>
                      </a:r>
                    </a:p>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Char char="n"/>
                        <a:tabLst/>
                      </a:pPr>
                      <a:r>
                        <a:rPr kumimoji="0" lang="en-GB" sz="2800" b="0" i="0" u="none" strike="noStrike" cap="none" normalizeH="0" baseline="0" dirty="0" smtClean="0">
                          <a:ln>
                            <a:noFill/>
                          </a:ln>
                          <a:solidFill>
                            <a:srgbClr val="000000"/>
                          </a:solidFill>
                          <a:effectLst/>
                          <a:latin typeface="Times New Roman" pitchFamily="18" charset="0"/>
                          <a:cs typeface="Times New Roman" pitchFamily="18" charset="0"/>
                        </a:rPr>
                        <a:t>( Social Control)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3" name="TextBox 2"/>
          <p:cNvSpPr txBox="1"/>
          <p:nvPr/>
        </p:nvSpPr>
        <p:spPr>
          <a:xfrm>
            <a:off x="5220072" y="6211669"/>
            <a:ext cx="2232248" cy="646331"/>
          </a:xfrm>
          <a:prstGeom prst="rect">
            <a:avLst/>
          </a:prstGeom>
          <a:solidFill>
            <a:srgbClr val="FFFF00"/>
          </a:solidFill>
        </p:spPr>
        <p:txBody>
          <a:bodyPr wrap="square" rtlCol="0">
            <a:spAutoFit/>
          </a:bodyPr>
          <a:lstStyle/>
          <a:p>
            <a:r>
              <a:rPr lang="en-GB" dirty="0" smtClean="0"/>
              <a:t>3) Make a copy of this table for your notes.</a:t>
            </a:r>
            <a:endParaRPr lang="en-GB" dirty="0"/>
          </a:p>
        </p:txBody>
      </p:sp>
      <p:sp>
        <p:nvSpPr>
          <p:cNvPr id="4" name="Rounded Rectangular Callout 3"/>
          <p:cNvSpPr/>
          <p:nvPr/>
        </p:nvSpPr>
        <p:spPr>
          <a:xfrm>
            <a:off x="3059832" y="5373216"/>
            <a:ext cx="1584176" cy="1152128"/>
          </a:xfrm>
          <a:prstGeom prst="wedgeRoundRectCallout">
            <a:avLst>
              <a:gd name="adj1" fmla="val -69366"/>
              <a:gd name="adj2" fmla="val -18000"/>
              <a:gd name="adj3" fmla="val 16667"/>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solidFill>
                  <a:schemeClr val="tx1"/>
                </a:solidFill>
              </a:rPr>
              <a:t>Suggest examples</a:t>
            </a:r>
            <a:endParaRPr lang="en-GB" sz="2400" dirty="0">
              <a:solidFill>
                <a:schemeClr val="tx1"/>
              </a:solidFill>
            </a:endParaRPr>
          </a:p>
        </p:txBody>
      </p:sp>
      <p:sp>
        <p:nvSpPr>
          <p:cNvPr id="5" name="Rounded Rectangular Callout 4"/>
          <p:cNvSpPr/>
          <p:nvPr/>
        </p:nvSpPr>
        <p:spPr>
          <a:xfrm>
            <a:off x="7559824" y="1988840"/>
            <a:ext cx="1584176" cy="1152128"/>
          </a:xfrm>
          <a:prstGeom prst="wedgeRoundRectCallout">
            <a:avLst>
              <a:gd name="adj1" fmla="val -69366"/>
              <a:gd name="adj2" fmla="val -18000"/>
              <a:gd name="adj3" fmla="val 16667"/>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solidFill>
                  <a:schemeClr val="tx1"/>
                </a:solidFill>
              </a:rPr>
              <a:t>Suggest examples</a:t>
            </a:r>
            <a:endParaRPr lang="en-GB" sz="2400" dirty="0">
              <a:solidFill>
                <a:schemeClr val="tx1"/>
              </a:solidFill>
            </a:endParaRPr>
          </a:p>
        </p:txBody>
      </p:sp>
      <p:sp>
        <p:nvSpPr>
          <p:cNvPr id="6" name="Rounded Rectangular Callout 5"/>
          <p:cNvSpPr/>
          <p:nvPr/>
        </p:nvSpPr>
        <p:spPr>
          <a:xfrm>
            <a:off x="7559824" y="5301208"/>
            <a:ext cx="1584176" cy="1152128"/>
          </a:xfrm>
          <a:prstGeom prst="wedgeRoundRectCallout">
            <a:avLst>
              <a:gd name="adj1" fmla="val -69366"/>
              <a:gd name="adj2" fmla="val -18000"/>
              <a:gd name="adj3" fmla="val 16667"/>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solidFill>
                  <a:schemeClr val="tx1"/>
                </a:solidFill>
              </a:rPr>
              <a:t>Suggest examples</a:t>
            </a:r>
            <a:endParaRPr lang="en-GB" sz="2400" dirty="0">
              <a:solidFill>
                <a:schemeClr val="tx1"/>
              </a:solidFill>
            </a:endParaRPr>
          </a:p>
        </p:txBody>
      </p:sp>
      <p:sp>
        <p:nvSpPr>
          <p:cNvPr id="7" name="Rounded Rectangular Callout 6"/>
          <p:cNvSpPr/>
          <p:nvPr/>
        </p:nvSpPr>
        <p:spPr>
          <a:xfrm>
            <a:off x="7559824" y="332656"/>
            <a:ext cx="1584176" cy="1152128"/>
          </a:xfrm>
          <a:prstGeom prst="wedgeRoundRectCallout">
            <a:avLst>
              <a:gd name="adj1" fmla="val -69366"/>
              <a:gd name="adj2" fmla="val 38690"/>
              <a:gd name="adj3" fmla="val 16667"/>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solidFill>
                  <a:schemeClr val="tx1"/>
                </a:solidFill>
              </a:rPr>
              <a:t>Suggest examples</a:t>
            </a:r>
            <a:endParaRPr lang="en-GB" sz="24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6123"/>
                                        </p:tgtEl>
                                        <p:attrNameLst>
                                          <p:attrName>style.visibility</p:attrName>
                                        </p:attrNameLst>
                                      </p:cBhvr>
                                      <p:to>
                                        <p:strVal val="visible"/>
                                      </p:to>
                                    </p:set>
                                    <p:anim calcmode="lin" valueType="num">
                                      <p:cBhvr additive="base">
                                        <p:cTn id="7" dur="500" fill="hold"/>
                                        <p:tgtEl>
                                          <p:spTgt spid="46123"/>
                                        </p:tgtEl>
                                        <p:attrNameLst>
                                          <p:attrName>ppt_x</p:attrName>
                                        </p:attrNameLst>
                                      </p:cBhvr>
                                      <p:tavLst>
                                        <p:tav tm="0">
                                          <p:val>
                                            <p:strVal val="#ppt_x"/>
                                          </p:val>
                                        </p:tav>
                                        <p:tav tm="100000">
                                          <p:val>
                                            <p:strVal val="#ppt_x"/>
                                          </p:val>
                                        </p:tav>
                                      </p:tavLst>
                                    </p:anim>
                                    <p:anim calcmode="lin" valueType="num">
                                      <p:cBhvr additive="base">
                                        <p:cTn id="8" dur="500" fill="hold"/>
                                        <p:tgtEl>
                                          <p:spTgt spid="4612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dissolv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dissolv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dissolve">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5" descr="http://t3.gstatic.com/images?q=tbn:ANd9GcTcbP_OmJB8j-onyMjCI9jB3Di3Z-IgRvJLvVVt91WWHE55_YexHw">
            <a:hlinkClick r:id="rId3"/>
          </p:cNvPr>
          <p:cNvPicPr>
            <a:picLocks noChangeAspect="1" noChangeArrowheads="1"/>
          </p:cNvPicPr>
          <p:nvPr/>
        </p:nvPicPr>
        <p:blipFill>
          <a:blip r:embed="rId4" cstate="print"/>
          <a:srcRect/>
          <a:stretch>
            <a:fillRect/>
          </a:stretch>
        </p:blipFill>
        <p:spPr bwMode="auto">
          <a:xfrm>
            <a:off x="2057400" y="4132263"/>
            <a:ext cx="3886200" cy="2725737"/>
          </a:xfrm>
          <a:prstGeom prst="rect">
            <a:avLst/>
          </a:prstGeom>
          <a:noFill/>
          <a:ln w="9525">
            <a:noFill/>
            <a:miter lim="800000"/>
            <a:headEnd/>
            <a:tailEnd/>
          </a:ln>
        </p:spPr>
      </p:pic>
      <p:pic>
        <p:nvPicPr>
          <p:cNvPr id="13315" name="Picture 29" descr="http://t0.gstatic.com/images?q=tbn:ANd9GcSLfPvWuuZXHmIKTZFZCe0jCY08X-qMCk3-8c2d_zh_zGWC2Tvx">
            <a:hlinkClick r:id="rId5"/>
          </p:cNvPr>
          <p:cNvPicPr>
            <a:picLocks noChangeAspect="1" noChangeArrowheads="1"/>
          </p:cNvPicPr>
          <p:nvPr/>
        </p:nvPicPr>
        <p:blipFill>
          <a:blip r:embed="rId6" cstate="print"/>
          <a:srcRect/>
          <a:stretch>
            <a:fillRect/>
          </a:stretch>
        </p:blipFill>
        <p:spPr bwMode="auto">
          <a:xfrm>
            <a:off x="2209800" y="457200"/>
            <a:ext cx="3810000" cy="2932113"/>
          </a:xfrm>
          <a:prstGeom prst="rect">
            <a:avLst/>
          </a:prstGeom>
          <a:noFill/>
          <a:ln w="9525">
            <a:noFill/>
            <a:miter lim="800000"/>
            <a:headEnd/>
            <a:tailEnd/>
          </a:ln>
        </p:spPr>
      </p:pic>
      <p:sp>
        <p:nvSpPr>
          <p:cNvPr id="13316" name="Rectangle 3"/>
          <p:cNvSpPr>
            <a:spLocks noGrp="1" noChangeArrowheads="1"/>
          </p:cNvSpPr>
          <p:nvPr>
            <p:ph type="body" idx="1"/>
          </p:nvPr>
        </p:nvSpPr>
        <p:spPr>
          <a:xfrm>
            <a:off x="2209800" y="0"/>
            <a:ext cx="6934200" cy="762000"/>
          </a:xfrm>
          <a:solidFill>
            <a:schemeClr val="bg1"/>
          </a:solidFill>
        </p:spPr>
        <p:txBody>
          <a:bodyPr/>
          <a:lstStyle/>
          <a:p>
            <a:pPr eaLnBrk="1" hangingPunct="1">
              <a:lnSpc>
                <a:spcPct val="90000"/>
              </a:lnSpc>
            </a:pPr>
            <a:r>
              <a:rPr lang="en-GB" sz="2400" smtClean="0"/>
              <a:t>The </a:t>
            </a:r>
            <a:r>
              <a:rPr lang="en-GB" sz="2400" b="1" smtClean="0"/>
              <a:t>MASS MEDIA</a:t>
            </a:r>
            <a:r>
              <a:rPr lang="en-GB" sz="2400" smtClean="0"/>
              <a:t> reinforce society’s expectations of gender</a:t>
            </a:r>
          </a:p>
        </p:txBody>
      </p:sp>
      <p:pic>
        <p:nvPicPr>
          <p:cNvPr id="13317" name="Picture 6" descr="Michelob"/>
          <p:cNvPicPr>
            <a:picLocks noChangeAspect="1" noChangeArrowheads="1"/>
          </p:cNvPicPr>
          <p:nvPr/>
        </p:nvPicPr>
        <p:blipFill>
          <a:blip r:embed="rId7" cstate="print"/>
          <a:srcRect/>
          <a:stretch>
            <a:fillRect/>
          </a:stretch>
        </p:blipFill>
        <p:spPr bwMode="auto">
          <a:xfrm>
            <a:off x="0" y="4114800"/>
            <a:ext cx="1960563" cy="2743200"/>
          </a:xfrm>
          <a:prstGeom prst="rect">
            <a:avLst/>
          </a:prstGeom>
          <a:noFill/>
          <a:ln w="9525">
            <a:noFill/>
            <a:miter lim="800000"/>
            <a:headEnd/>
            <a:tailEnd/>
          </a:ln>
        </p:spPr>
      </p:pic>
      <p:pic>
        <p:nvPicPr>
          <p:cNvPr id="13318" name="Picture 7" descr="SKYY Vodka"/>
          <p:cNvPicPr>
            <a:picLocks noChangeAspect="1" noChangeArrowheads="1"/>
          </p:cNvPicPr>
          <p:nvPr/>
        </p:nvPicPr>
        <p:blipFill>
          <a:blip r:embed="rId8" cstate="print"/>
          <a:srcRect/>
          <a:stretch>
            <a:fillRect/>
          </a:stretch>
        </p:blipFill>
        <p:spPr bwMode="auto">
          <a:xfrm>
            <a:off x="0" y="0"/>
            <a:ext cx="2354263" cy="2819400"/>
          </a:xfrm>
          <a:prstGeom prst="rect">
            <a:avLst/>
          </a:prstGeom>
          <a:noFill/>
          <a:ln w="9525">
            <a:noFill/>
            <a:miter lim="800000"/>
            <a:headEnd/>
            <a:tailEnd/>
          </a:ln>
        </p:spPr>
      </p:pic>
      <p:sp>
        <p:nvSpPr>
          <p:cNvPr id="13319" name="Text Box 8"/>
          <p:cNvSpPr txBox="1">
            <a:spLocks noChangeArrowheads="1"/>
          </p:cNvSpPr>
          <p:nvPr/>
        </p:nvSpPr>
        <p:spPr bwMode="auto">
          <a:xfrm>
            <a:off x="0" y="2895600"/>
            <a:ext cx="6019800" cy="1187450"/>
          </a:xfrm>
          <a:prstGeom prst="rect">
            <a:avLst/>
          </a:prstGeom>
          <a:solidFill>
            <a:schemeClr val="folHlink"/>
          </a:solidFill>
          <a:ln w="9525">
            <a:noFill/>
            <a:miter lim="800000"/>
            <a:headEnd/>
            <a:tailEnd/>
          </a:ln>
        </p:spPr>
        <p:txBody>
          <a:bodyPr>
            <a:spAutoFit/>
          </a:bodyPr>
          <a:lstStyle/>
          <a:p>
            <a:r>
              <a:rPr lang="en-GB"/>
              <a:t>Ads perpetuate stereotypes</a:t>
            </a:r>
          </a:p>
          <a:p>
            <a:pPr>
              <a:buFontTx/>
              <a:buChar char="•"/>
            </a:pPr>
            <a:r>
              <a:rPr lang="en-GB"/>
              <a:t>Males dominant and rugged</a:t>
            </a:r>
          </a:p>
          <a:p>
            <a:pPr>
              <a:buFontTx/>
              <a:buChar char="•"/>
            </a:pPr>
            <a:r>
              <a:rPr lang="en-GB"/>
              <a:t>Females as attractive and submissive</a:t>
            </a:r>
          </a:p>
        </p:txBody>
      </p:sp>
      <p:sp>
        <p:nvSpPr>
          <p:cNvPr id="13320" name="Text Box 9"/>
          <p:cNvSpPr txBox="1">
            <a:spLocks noChangeArrowheads="1"/>
          </p:cNvSpPr>
          <p:nvPr/>
        </p:nvSpPr>
        <p:spPr bwMode="auto">
          <a:xfrm>
            <a:off x="5241925" y="5305425"/>
            <a:ext cx="3902075" cy="1552575"/>
          </a:xfrm>
          <a:prstGeom prst="rect">
            <a:avLst/>
          </a:prstGeom>
          <a:solidFill>
            <a:srgbClr val="CCFFCC"/>
          </a:solidFill>
          <a:ln w="9525">
            <a:noFill/>
            <a:miter lim="800000"/>
            <a:headEnd/>
            <a:tailEnd/>
          </a:ln>
        </p:spPr>
        <p:txBody>
          <a:bodyPr>
            <a:spAutoFit/>
          </a:bodyPr>
          <a:lstStyle/>
          <a:p>
            <a:r>
              <a:rPr lang="en-GB"/>
              <a:t>Males/females use media images to discover who they are and what is expected of them</a:t>
            </a:r>
          </a:p>
        </p:txBody>
      </p:sp>
      <p:sp>
        <p:nvSpPr>
          <p:cNvPr id="13321" name="Rectangle 10"/>
          <p:cNvSpPr>
            <a:spLocks noChangeArrowheads="1"/>
          </p:cNvSpPr>
          <p:nvPr/>
        </p:nvSpPr>
        <p:spPr bwMode="auto">
          <a:xfrm>
            <a:off x="-46038" y="-22225"/>
            <a:ext cx="184151" cy="457200"/>
          </a:xfrm>
          <a:prstGeom prst="rect">
            <a:avLst/>
          </a:prstGeom>
          <a:noFill/>
          <a:ln w="9525">
            <a:noFill/>
            <a:miter lim="800000"/>
            <a:headEnd/>
            <a:tailEnd/>
          </a:ln>
        </p:spPr>
        <p:txBody>
          <a:bodyPr>
            <a:spAutoFit/>
          </a:bodyPr>
          <a:lstStyle/>
          <a:p>
            <a:endParaRPr lang="en-US"/>
          </a:p>
        </p:txBody>
      </p:sp>
      <p:sp>
        <p:nvSpPr>
          <p:cNvPr id="13322" name="Rectangle 11"/>
          <p:cNvSpPr>
            <a:spLocks noChangeArrowheads="1"/>
          </p:cNvSpPr>
          <p:nvPr/>
        </p:nvSpPr>
        <p:spPr bwMode="auto">
          <a:xfrm>
            <a:off x="-46038" y="-22225"/>
            <a:ext cx="184151" cy="641350"/>
          </a:xfrm>
          <a:prstGeom prst="rect">
            <a:avLst/>
          </a:prstGeom>
          <a:solidFill>
            <a:srgbClr val="F0F0F0"/>
          </a:solidFill>
          <a:ln w="9525">
            <a:noFill/>
            <a:miter lim="800000"/>
            <a:headEnd/>
            <a:tailEnd/>
          </a:ln>
        </p:spPr>
        <p:txBody>
          <a:bodyPr>
            <a:spAutoFit/>
          </a:bodyPr>
          <a:lstStyle/>
          <a:p>
            <a:pPr>
              <a:buFontTx/>
              <a:buAutoNum type="arabicPeriod"/>
            </a:pPr>
            <a:endParaRPr kumimoji="0" lang="en-GB" sz="1800">
              <a:solidFill>
                <a:srgbClr val="CC0000"/>
              </a:solidFill>
              <a:latin typeface="Arial" charset="0"/>
            </a:endParaRPr>
          </a:p>
          <a:p>
            <a:pPr lvl="1" eaLnBrk="0" hangingPunct="0"/>
            <a:endParaRPr kumimoji="0" lang="en-GB" sz="1800">
              <a:latin typeface="Arial" charset="0"/>
            </a:endParaRPr>
          </a:p>
        </p:txBody>
      </p:sp>
      <p:sp>
        <p:nvSpPr>
          <p:cNvPr id="13323" name="Rectangle 12"/>
          <p:cNvSpPr>
            <a:spLocks noChangeArrowheads="1"/>
          </p:cNvSpPr>
          <p:nvPr/>
        </p:nvSpPr>
        <p:spPr bwMode="auto">
          <a:xfrm>
            <a:off x="5554663" y="2381250"/>
            <a:ext cx="1914525" cy="0"/>
          </a:xfrm>
          <a:prstGeom prst="rect">
            <a:avLst/>
          </a:prstGeom>
          <a:solidFill>
            <a:srgbClr val="FFFFFF"/>
          </a:solidFill>
          <a:ln w="9525">
            <a:noFill/>
            <a:miter lim="800000"/>
            <a:headEnd/>
            <a:tailEnd/>
          </a:ln>
        </p:spPr>
        <p:txBody>
          <a:bodyPr lIns="-71415" tIns="-85698" rIns="-71415" bIns="-85698">
            <a:spAutoFit/>
          </a:bodyPr>
          <a:lstStyle/>
          <a:p>
            <a:endParaRPr lang="en-US"/>
          </a:p>
        </p:txBody>
      </p:sp>
      <p:sp>
        <p:nvSpPr>
          <p:cNvPr id="13324" name="Rectangle 16"/>
          <p:cNvSpPr>
            <a:spLocks noChangeArrowheads="1"/>
          </p:cNvSpPr>
          <p:nvPr/>
        </p:nvSpPr>
        <p:spPr bwMode="auto">
          <a:xfrm>
            <a:off x="46038" y="23813"/>
            <a:ext cx="0" cy="549275"/>
          </a:xfrm>
          <a:prstGeom prst="rect">
            <a:avLst/>
          </a:prstGeom>
          <a:solidFill>
            <a:srgbClr val="F0F0F0"/>
          </a:solidFill>
          <a:ln w="9525">
            <a:noFill/>
            <a:miter lim="800000"/>
            <a:headEnd/>
            <a:tailEnd/>
          </a:ln>
        </p:spPr>
        <p:txBody>
          <a:bodyPr lIns="0" tIns="0" rIns="0" bIns="0">
            <a:spAutoFit/>
          </a:bodyPr>
          <a:lstStyle/>
          <a:p>
            <a:pPr fontAlgn="t">
              <a:buFontTx/>
              <a:buChar char="•"/>
            </a:pPr>
            <a:endParaRPr kumimoji="0" lang="en-GB" sz="1800">
              <a:solidFill>
                <a:srgbClr val="CC0000"/>
              </a:solidFill>
              <a:latin typeface="Arial" charset="0"/>
            </a:endParaRPr>
          </a:p>
          <a:p>
            <a:pPr eaLnBrk="0" hangingPunct="0"/>
            <a:endParaRPr kumimoji="0" lang="en-GB" sz="1800">
              <a:latin typeface="Arial" charset="0"/>
            </a:endParaRPr>
          </a:p>
        </p:txBody>
      </p:sp>
      <p:sp>
        <p:nvSpPr>
          <p:cNvPr id="13325" name="Rectangle 17"/>
          <p:cNvSpPr>
            <a:spLocks noChangeArrowheads="1"/>
          </p:cNvSpPr>
          <p:nvPr/>
        </p:nvSpPr>
        <p:spPr bwMode="auto">
          <a:xfrm>
            <a:off x="-46038" y="-22225"/>
            <a:ext cx="184151" cy="457200"/>
          </a:xfrm>
          <a:prstGeom prst="rect">
            <a:avLst/>
          </a:prstGeom>
          <a:noFill/>
          <a:ln w="9525">
            <a:noFill/>
            <a:miter lim="800000"/>
            <a:headEnd/>
            <a:tailEnd/>
          </a:ln>
        </p:spPr>
        <p:txBody>
          <a:bodyPr>
            <a:spAutoFit/>
          </a:bodyPr>
          <a:lstStyle/>
          <a:p>
            <a:endParaRPr lang="en-US"/>
          </a:p>
        </p:txBody>
      </p:sp>
      <p:sp>
        <p:nvSpPr>
          <p:cNvPr id="13326" name="Rectangle 18"/>
          <p:cNvSpPr>
            <a:spLocks noChangeArrowheads="1"/>
          </p:cNvSpPr>
          <p:nvPr/>
        </p:nvSpPr>
        <p:spPr bwMode="auto">
          <a:xfrm>
            <a:off x="-46038" y="-22225"/>
            <a:ext cx="184151" cy="641350"/>
          </a:xfrm>
          <a:prstGeom prst="rect">
            <a:avLst/>
          </a:prstGeom>
          <a:solidFill>
            <a:srgbClr val="F0F0F0"/>
          </a:solidFill>
          <a:ln w="9525">
            <a:noFill/>
            <a:miter lim="800000"/>
            <a:headEnd/>
            <a:tailEnd/>
          </a:ln>
        </p:spPr>
        <p:txBody>
          <a:bodyPr>
            <a:spAutoFit/>
          </a:bodyPr>
          <a:lstStyle/>
          <a:p>
            <a:pPr>
              <a:buFontTx/>
              <a:buAutoNum type="arabicPeriod"/>
            </a:pPr>
            <a:endParaRPr kumimoji="0" lang="en-GB" sz="1800">
              <a:solidFill>
                <a:srgbClr val="CC0000"/>
              </a:solidFill>
              <a:latin typeface="Arial" charset="0"/>
            </a:endParaRPr>
          </a:p>
          <a:p>
            <a:pPr lvl="1" eaLnBrk="0" hangingPunct="0"/>
            <a:endParaRPr kumimoji="0" lang="en-GB" sz="1800">
              <a:latin typeface="Arial" charset="0"/>
            </a:endParaRPr>
          </a:p>
        </p:txBody>
      </p:sp>
      <p:sp>
        <p:nvSpPr>
          <p:cNvPr id="13327" name="Rectangle 19"/>
          <p:cNvSpPr>
            <a:spLocks noChangeArrowheads="1"/>
          </p:cNvSpPr>
          <p:nvPr/>
        </p:nvSpPr>
        <p:spPr bwMode="auto">
          <a:xfrm>
            <a:off x="788988" y="1712913"/>
            <a:ext cx="1350962" cy="0"/>
          </a:xfrm>
          <a:prstGeom prst="rect">
            <a:avLst/>
          </a:prstGeom>
          <a:solidFill>
            <a:srgbClr val="FFFFFF"/>
          </a:solidFill>
          <a:ln w="9525">
            <a:noFill/>
            <a:miter lim="800000"/>
            <a:headEnd/>
            <a:tailEnd/>
          </a:ln>
        </p:spPr>
        <p:txBody>
          <a:bodyPr lIns="-71415" tIns="-85698" rIns="-71415" bIns="-85698">
            <a:spAutoFit/>
          </a:bodyPr>
          <a:lstStyle/>
          <a:p>
            <a:endParaRPr lang="en-US"/>
          </a:p>
        </p:txBody>
      </p:sp>
      <p:sp>
        <p:nvSpPr>
          <p:cNvPr id="13328" name="Rectangle 23"/>
          <p:cNvSpPr>
            <a:spLocks noChangeArrowheads="1"/>
          </p:cNvSpPr>
          <p:nvPr/>
        </p:nvSpPr>
        <p:spPr bwMode="auto">
          <a:xfrm>
            <a:off x="46038" y="23813"/>
            <a:ext cx="0" cy="549275"/>
          </a:xfrm>
          <a:prstGeom prst="rect">
            <a:avLst/>
          </a:prstGeom>
          <a:solidFill>
            <a:srgbClr val="F0F0F0"/>
          </a:solidFill>
          <a:ln w="9525">
            <a:noFill/>
            <a:miter lim="800000"/>
            <a:headEnd/>
            <a:tailEnd/>
          </a:ln>
        </p:spPr>
        <p:txBody>
          <a:bodyPr lIns="0" tIns="0" rIns="0" bIns="0">
            <a:spAutoFit/>
          </a:bodyPr>
          <a:lstStyle/>
          <a:p>
            <a:pPr fontAlgn="t">
              <a:buFontTx/>
              <a:buChar char="•"/>
            </a:pPr>
            <a:endParaRPr kumimoji="0" lang="en-GB" sz="1800">
              <a:solidFill>
                <a:srgbClr val="CC0000"/>
              </a:solidFill>
              <a:latin typeface="Arial" charset="0"/>
            </a:endParaRPr>
          </a:p>
          <a:p>
            <a:pPr eaLnBrk="0" hangingPunct="0"/>
            <a:endParaRPr kumimoji="0" lang="en-GB" sz="1800">
              <a:latin typeface="Arial" charset="0"/>
            </a:endParaRPr>
          </a:p>
        </p:txBody>
      </p:sp>
      <p:pic>
        <p:nvPicPr>
          <p:cNvPr id="13329" name="Picture 22" descr="http://t1.gstatic.com/images?q=tbn:ANd9GcRNK0_ETitkwsBbd4Avm-CDR0YMuELKgAwOULlDwtijjpJc6iLc">
            <a:hlinkClick r:id="rId9"/>
          </p:cNvPr>
          <p:cNvPicPr>
            <a:picLocks noChangeAspect="1" noChangeArrowheads="1"/>
          </p:cNvPicPr>
          <p:nvPr/>
        </p:nvPicPr>
        <p:blipFill>
          <a:blip r:embed="rId10" cstate="print"/>
          <a:srcRect/>
          <a:stretch>
            <a:fillRect/>
          </a:stretch>
        </p:blipFill>
        <p:spPr bwMode="auto">
          <a:xfrm>
            <a:off x="6057900" y="990600"/>
            <a:ext cx="3086100" cy="4343400"/>
          </a:xfrm>
          <a:prstGeom prst="rect">
            <a:avLst/>
          </a:prstGeom>
          <a:noFill/>
          <a:ln w="9525">
            <a:noFill/>
            <a:miter lim="800000"/>
            <a:headEnd/>
            <a:tailEnd/>
          </a:ln>
        </p:spPr>
      </p:pic>
      <p:sp>
        <p:nvSpPr>
          <p:cNvPr id="13330" name="Rectangle 24"/>
          <p:cNvSpPr>
            <a:spLocks noChangeArrowheads="1"/>
          </p:cNvSpPr>
          <p:nvPr/>
        </p:nvSpPr>
        <p:spPr bwMode="auto">
          <a:xfrm>
            <a:off x="-46038" y="-22225"/>
            <a:ext cx="184151" cy="457200"/>
          </a:xfrm>
          <a:prstGeom prst="rect">
            <a:avLst/>
          </a:prstGeom>
          <a:noFill/>
          <a:ln w="9525">
            <a:noFill/>
            <a:miter lim="800000"/>
            <a:headEnd/>
            <a:tailEnd/>
          </a:ln>
        </p:spPr>
        <p:txBody>
          <a:bodyPr>
            <a:spAutoFit/>
          </a:bodyPr>
          <a:lstStyle/>
          <a:p>
            <a:endParaRPr lang="en-US"/>
          </a:p>
        </p:txBody>
      </p:sp>
      <p:sp>
        <p:nvSpPr>
          <p:cNvPr id="13331" name="Rectangle 25"/>
          <p:cNvSpPr>
            <a:spLocks noChangeArrowheads="1"/>
          </p:cNvSpPr>
          <p:nvPr/>
        </p:nvSpPr>
        <p:spPr bwMode="auto">
          <a:xfrm>
            <a:off x="-46038" y="-22225"/>
            <a:ext cx="184151" cy="641350"/>
          </a:xfrm>
          <a:prstGeom prst="rect">
            <a:avLst/>
          </a:prstGeom>
          <a:solidFill>
            <a:srgbClr val="F0F0F0"/>
          </a:solidFill>
          <a:ln w="9525">
            <a:noFill/>
            <a:miter lim="800000"/>
            <a:headEnd/>
            <a:tailEnd/>
          </a:ln>
        </p:spPr>
        <p:txBody>
          <a:bodyPr>
            <a:spAutoFit/>
          </a:bodyPr>
          <a:lstStyle/>
          <a:p>
            <a:pPr>
              <a:buFontTx/>
              <a:buAutoNum type="arabicPeriod"/>
            </a:pPr>
            <a:endParaRPr kumimoji="0" lang="en-GB" sz="1800">
              <a:solidFill>
                <a:srgbClr val="CC0000"/>
              </a:solidFill>
              <a:latin typeface="Arial" charset="0"/>
            </a:endParaRPr>
          </a:p>
          <a:p>
            <a:pPr lvl="1" eaLnBrk="0" hangingPunct="0"/>
            <a:endParaRPr kumimoji="0" lang="en-GB" sz="1800">
              <a:latin typeface="Arial" charset="0"/>
            </a:endParaRPr>
          </a:p>
        </p:txBody>
      </p:sp>
      <p:sp>
        <p:nvSpPr>
          <p:cNvPr id="13332" name="Rectangle 26"/>
          <p:cNvSpPr>
            <a:spLocks noChangeArrowheads="1"/>
          </p:cNvSpPr>
          <p:nvPr/>
        </p:nvSpPr>
        <p:spPr bwMode="auto">
          <a:xfrm>
            <a:off x="725488" y="623888"/>
            <a:ext cx="1828800" cy="0"/>
          </a:xfrm>
          <a:prstGeom prst="rect">
            <a:avLst/>
          </a:prstGeom>
          <a:solidFill>
            <a:srgbClr val="FFFFFF"/>
          </a:solidFill>
          <a:ln w="9525">
            <a:noFill/>
            <a:miter lim="800000"/>
            <a:headEnd/>
            <a:tailEnd/>
          </a:ln>
        </p:spPr>
        <p:txBody>
          <a:bodyPr lIns="-71415" tIns="-85698" rIns="-71415" bIns="-85698">
            <a:spAutoFit/>
          </a:bodyPr>
          <a:lstStyle/>
          <a:p>
            <a:endParaRPr lang="en-US"/>
          </a:p>
        </p:txBody>
      </p:sp>
      <p:sp>
        <p:nvSpPr>
          <p:cNvPr id="13333" name="Rectangle 30"/>
          <p:cNvSpPr>
            <a:spLocks noChangeArrowheads="1"/>
          </p:cNvSpPr>
          <p:nvPr/>
        </p:nvSpPr>
        <p:spPr bwMode="auto">
          <a:xfrm>
            <a:off x="46038" y="23813"/>
            <a:ext cx="0" cy="549275"/>
          </a:xfrm>
          <a:prstGeom prst="rect">
            <a:avLst/>
          </a:prstGeom>
          <a:solidFill>
            <a:srgbClr val="F0F0F0"/>
          </a:solidFill>
          <a:ln w="9525">
            <a:noFill/>
            <a:miter lim="800000"/>
            <a:headEnd/>
            <a:tailEnd/>
          </a:ln>
        </p:spPr>
        <p:txBody>
          <a:bodyPr lIns="0" tIns="0" rIns="0" bIns="0">
            <a:spAutoFit/>
          </a:bodyPr>
          <a:lstStyle/>
          <a:p>
            <a:pPr fontAlgn="t">
              <a:buFontTx/>
              <a:buChar char="•"/>
            </a:pPr>
            <a:endParaRPr kumimoji="0" lang="en-GB" sz="1800">
              <a:solidFill>
                <a:srgbClr val="CC0000"/>
              </a:solidFill>
              <a:latin typeface="Arial" charset="0"/>
            </a:endParaRPr>
          </a:p>
          <a:p>
            <a:pPr eaLnBrk="0" hangingPunct="0"/>
            <a:endParaRPr kumimoji="0" lang="en-GB" sz="1800">
              <a:latin typeface="Arial" charset="0"/>
            </a:endParaRPr>
          </a:p>
        </p:txBody>
      </p:sp>
      <p:sp>
        <p:nvSpPr>
          <p:cNvPr id="22" name="TextBox 21"/>
          <p:cNvSpPr txBox="1"/>
          <p:nvPr/>
        </p:nvSpPr>
        <p:spPr>
          <a:xfrm>
            <a:off x="3851920" y="6165304"/>
            <a:ext cx="5040560" cy="954107"/>
          </a:xfrm>
          <a:prstGeom prst="rect">
            <a:avLst/>
          </a:prstGeom>
          <a:solidFill>
            <a:srgbClr val="FFC000"/>
          </a:solidFill>
        </p:spPr>
        <p:txBody>
          <a:bodyPr wrap="square" rtlCol="0">
            <a:spAutoFit/>
          </a:bodyPr>
          <a:lstStyle/>
          <a:p>
            <a:r>
              <a:rPr lang="en-GB" sz="2800" dirty="0" smtClean="0"/>
              <a:t>How does the media exercise social control?</a:t>
            </a:r>
            <a:endParaRPr lang="en-GB"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wipe(down)">
                                      <p:cBhvr>
                                        <p:cTn id="7" dur="580">
                                          <p:stCondLst>
                                            <p:cond delay="0"/>
                                          </p:stCondLst>
                                        </p:cTn>
                                        <p:tgtEl>
                                          <p:spTgt spid="22">
                                            <p:txEl>
                                              <p:pRg st="0" end="0"/>
                                            </p:txEl>
                                          </p:spTgt>
                                        </p:tgtEl>
                                      </p:cBhvr>
                                    </p:animEffect>
                                    <p:anim calcmode="lin" valueType="num">
                                      <p:cBhvr>
                                        <p:cTn id="8" dur="1822" tmFilter="0,0; 0.14,0.36; 0.43,0.73; 0.71,0.91; 1.0,1.0">
                                          <p:stCondLst>
                                            <p:cond delay="0"/>
                                          </p:stCondLst>
                                        </p:cTn>
                                        <p:tgtEl>
                                          <p:spTgt spid="2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2">
                                            <p:txEl>
                                              <p:pRg st="0" end="0"/>
                                            </p:txEl>
                                          </p:spTgt>
                                        </p:tgtEl>
                                      </p:cBhvr>
                                      <p:to x="100000" y="60000"/>
                                    </p:animScale>
                                    <p:animScale>
                                      <p:cBhvr>
                                        <p:cTn id="14" dur="166" decel="50000">
                                          <p:stCondLst>
                                            <p:cond delay="676"/>
                                          </p:stCondLst>
                                        </p:cTn>
                                        <p:tgtEl>
                                          <p:spTgt spid="22">
                                            <p:txEl>
                                              <p:pRg st="0" end="0"/>
                                            </p:txEl>
                                          </p:spTgt>
                                        </p:tgtEl>
                                      </p:cBhvr>
                                      <p:to x="100000" y="100000"/>
                                    </p:animScale>
                                    <p:animScale>
                                      <p:cBhvr>
                                        <p:cTn id="15" dur="26">
                                          <p:stCondLst>
                                            <p:cond delay="1312"/>
                                          </p:stCondLst>
                                        </p:cTn>
                                        <p:tgtEl>
                                          <p:spTgt spid="22">
                                            <p:txEl>
                                              <p:pRg st="0" end="0"/>
                                            </p:txEl>
                                          </p:spTgt>
                                        </p:tgtEl>
                                      </p:cBhvr>
                                      <p:to x="100000" y="80000"/>
                                    </p:animScale>
                                    <p:animScale>
                                      <p:cBhvr>
                                        <p:cTn id="16" dur="166" decel="50000">
                                          <p:stCondLst>
                                            <p:cond delay="1338"/>
                                          </p:stCondLst>
                                        </p:cTn>
                                        <p:tgtEl>
                                          <p:spTgt spid="22">
                                            <p:txEl>
                                              <p:pRg st="0" end="0"/>
                                            </p:txEl>
                                          </p:spTgt>
                                        </p:tgtEl>
                                      </p:cBhvr>
                                      <p:to x="100000" y="100000"/>
                                    </p:animScale>
                                    <p:animScale>
                                      <p:cBhvr>
                                        <p:cTn id="17" dur="26">
                                          <p:stCondLst>
                                            <p:cond delay="1642"/>
                                          </p:stCondLst>
                                        </p:cTn>
                                        <p:tgtEl>
                                          <p:spTgt spid="22">
                                            <p:txEl>
                                              <p:pRg st="0" end="0"/>
                                            </p:txEl>
                                          </p:spTgt>
                                        </p:tgtEl>
                                      </p:cBhvr>
                                      <p:to x="100000" y="90000"/>
                                    </p:animScale>
                                    <p:animScale>
                                      <p:cBhvr>
                                        <p:cTn id="18" dur="166" decel="50000">
                                          <p:stCondLst>
                                            <p:cond delay="1668"/>
                                          </p:stCondLst>
                                        </p:cTn>
                                        <p:tgtEl>
                                          <p:spTgt spid="22">
                                            <p:txEl>
                                              <p:pRg st="0" end="0"/>
                                            </p:txEl>
                                          </p:spTgt>
                                        </p:tgtEl>
                                      </p:cBhvr>
                                      <p:to x="100000" y="100000"/>
                                    </p:animScale>
                                    <p:animScale>
                                      <p:cBhvr>
                                        <p:cTn id="19" dur="26">
                                          <p:stCondLst>
                                            <p:cond delay="1808"/>
                                          </p:stCondLst>
                                        </p:cTn>
                                        <p:tgtEl>
                                          <p:spTgt spid="22">
                                            <p:txEl>
                                              <p:pRg st="0" end="0"/>
                                            </p:txEl>
                                          </p:spTgt>
                                        </p:tgtEl>
                                      </p:cBhvr>
                                      <p:to x="100000" y="95000"/>
                                    </p:animScale>
                                    <p:animScale>
                                      <p:cBhvr>
                                        <p:cTn id="20" dur="166" decel="50000">
                                          <p:stCondLst>
                                            <p:cond delay="1834"/>
                                          </p:stCondLst>
                                        </p:cTn>
                                        <p:tgtEl>
                                          <p:spTgt spid="22">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0"/>
            <a:ext cx="9144000" cy="617538"/>
          </a:xfrm>
          <a:solidFill>
            <a:schemeClr val="bg1"/>
          </a:solidFill>
          <a:ln>
            <a:solidFill>
              <a:srgbClr val="000000"/>
            </a:solidFill>
          </a:ln>
        </p:spPr>
        <p:txBody>
          <a:bodyPr/>
          <a:lstStyle/>
          <a:p>
            <a:pPr eaLnBrk="1" hangingPunct="1"/>
            <a:r>
              <a:rPr lang="en-GB" sz="2800" b="1" smtClean="0">
                <a:solidFill>
                  <a:srgbClr val="000000"/>
                </a:solidFill>
              </a:rPr>
              <a:t>WHO ARE THE AGENTS OF SOCIALISATION?</a:t>
            </a:r>
          </a:p>
        </p:txBody>
      </p:sp>
      <p:sp>
        <p:nvSpPr>
          <p:cNvPr id="8195" name="Rectangle 3"/>
          <p:cNvSpPr>
            <a:spLocks noGrp="1" noChangeArrowheads="1"/>
          </p:cNvSpPr>
          <p:nvPr>
            <p:ph type="body" idx="1"/>
          </p:nvPr>
        </p:nvSpPr>
        <p:spPr>
          <a:xfrm>
            <a:off x="395288" y="765175"/>
            <a:ext cx="8229600" cy="647700"/>
          </a:xfrm>
        </p:spPr>
        <p:txBody>
          <a:bodyPr/>
          <a:lstStyle/>
          <a:p>
            <a:pPr eaLnBrk="1" hangingPunct="1"/>
            <a:r>
              <a:rPr lang="en-GB" sz="1800" smtClean="0">
                <a:solidFill>
                  <a:srgbClr val="000000"/>
                </a:solidFill>
              </a:rPr>
              <a:t>These are the people or groups that play a part in our socialization. Sometimes they play an important part without us realising it.</a:t>
            </a:r>
          </a:p>
        </p:txBody>
      </p:sp>
      <p:sp>
        <p:nvSpPr>
          <p:cNvPr id="8196" name="Oval 5"/>
          <p:cNvSpPr>
            <a:spLocks noChangeArrowheads="1"/>
          </p:cNvSpPr>
          <p:nvPr/>
        </p:nvSpPr>
        <p:spPr bwMode="auto">
          <a:xfrm>
            <a:off x="1752600" y="1600200"/>
            <a:ext cx="5638800" cy="5029200"/>
          </a:xfrm>
          <a:prstGeom prst="ellipse">
            <a:avLst/>
          </a:prstGeom>
          <a:solidFill>
            <a:srgbClr val="FFFF00"/>
          </a:solidFill>
          <a:ln w="9525">
            <a:solidFill>
              <a:schemeClr val="tx1"/>
            </a:solidFill>
            <a:round/>
            <a:headEnd/>
            <a:tailEnd/>
          </a:ln>
        </p:spPr>
        <p:txBody>
          <a:bodyPr wrap="none" anchor="ctr"/>
          <a:lstStyle/>
          <a:p>
            <a:endParaRPr lang="en-US"/>
          </a:p>
        </p:txBody>
      </p:sp>
      <p:sp>
        <p:nvSpPr>
          <p:cNvPr id="8197" name="Oval 6"/>
          <p:cNvSpPr>
            <a:spLocks noChangeArrowheads="1"/>
          </p:cNvSpPr>
          <p:nvPr/>
        </p:nvSpPr>
        <p:spPr bwMode="auto">
          <a:xfrm>
            <a:off x="3429000" y="2971800"/>
            <a:ext cx="2362200" cy="2209800"/>
          </a:xfrm>
          <a:prstGeom prst="ellipse">
            <a:avLst/>
          </a:prstGeom>
          <a:solidFill>
            <a:schemeClr val="folHlink"/>
          </a:solidFill>
          <a:ln w="9525">
            <a:solidFill>
              <a:schemeClr val="tx1"/>
            </a:solidFill>
            <a:round/>
            <a:headEnd/>
            <a:tailEnd/>
          </a:ln>
        </p:spPr>
        <p:txBody>
          <a:bodyPr wrap="none" anchor="ctr"/>
          <a:lstStyle/>
          <a:p>
            <a:endParaRPr lang="en-US"/>
          </a:p>
        </p:txBody>
      </p:sp>
      <p:sp>
        <p:nvSpPr>
          <p:cNvPr id="8198" name="WordArt 7"/>
          <p:cNvSpPr>
            <a:spLocks noChangeArrowheads="1" noChangeShapeType="1" noTextEdit="1"/>
          </p:cNvSpPr>
          <p:nvPr/>
        </p:nvSpPr>
        <p:spPr bwMode="auto">
          <a:xfrm>
            <a:off x="3733800" y="3200400"/>
            <a:ext cx="1895475" cy="647700"/>
          </a:xfrm>
          <a:prstGeom prst="rect">
            <a:avLst/>
          </a:prstGeom>
        </p:spPr>
        <p:txBody>
          <a:bodyPr wrap="none" fromWordArt="1">
            <a:prstTxWarp prst="textPlain">
              <a:avLst>
                <a:gd name="adj" fmla="val 50000"/>
              </a:avLst>
            </a:prstTxWarp>
          </a:bodyPr>
          <a:lstStyle/>
          <a:p>
            <a:pPr algn="ctr"/>
            <a:r>
              <a:rPr lang="en-GB" sz="3600" kern="10">
                <a:ln w="9525">
                  <a:solidFill>
                    <a:srgbClr val="000000"/>
                  </a:solidFill>
                  <a:round/>
                  <a:headEnd/>
                  <a:tailEnd/>
                </a:ln>
                <a:solidFill>
                  <a:srgbClr val="FFFFFF"/>
                </a:solidFill>
                <a:latin typeface="Arial Black"/>
              </a:rPr>
              <a:t>primary</a:t>
            </a:r>
          </a:p>
        </p:txBody>
      </p:sp>
      <p:sp>
        <p:nvSpPr>
          <p:cNvPr id="8199" name="WordArt 8"/>
          <p:cNvSpPr>
            <a:spLocks noChangeArrowheads="1" noChangeShapeType="1" noTextEdit="1"/>
          </p:cNvSpPr>
          <p:nvPr/>
        </p:nvSpPr>
        <p:spPr bwMode="auto">
          <a:xfrm>
            <a:off x="3352800" y="5943600"/>
            <a:ext cx="2581275" cy="647700"/>
          </a:xfrm>
          <a:prstGeom prst="rect">
            <a:avLst/>
          </a:prstGeom>
        </p:spPr>
        <p:txBody>
          <a:bodyPr wrap="none" fromWordArt="1">
            <a:prstTxWarp prst="textPlain">
              <a:avLst>
                <a:gd name="adj" fmla="val 50000"/>
              </a:avLst>
            </a:prstTxWarp>
          </a:bodyPr>
          <a:lstStyle/>
          <a:p>
            <a:pPr algn="ctr"/>
            <a:r>
              <a:rPr lang="en-GB" sz="3600" kern="10">
                <a:ln w="9525">
                  <a:solidFill>
                    <a:srgbClr val="000000"/>
                  </a:solidFill>
                  <a:round/>
                  <a:headEnd/>
                  <a:tailEnd/>
                </a:ln>
                <a:solidFill>
                  <a:srgbClr val="FFFFFF"/>
                </a:solidFill>
                <a:latin typeface="Arial Black"/>
              </a:rPr>
              <a:t>secondary</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title"/>
          </p:nvPr>
        </p:nvSpPr>
        <p:spPr>
          <a:xfrm>
            <a:off x="0" y="0"/>
            <a:ext cx="9144000" cy="617538"/>
          </a:xfrm>
          <a:solidFill>
            <a:schemeClr val="bg1"/>
          </a:solidFill>
          <a:ln>
            <a:solidFill>
              <a:srgbClr val="000000"/>
            </a:solidFill>
          </a:ln>
        </p:spPr>
        <p:txBody>
          <a:bodyPr/>
          <a:lstStyle/>
          <a:p>
            <a:pPr eaLnBrk="1" hangingPunct="1"/>
            <a:r>
              <a:rPr lang="en-GB" sz="2800" b="1" smtClean="0">
                <a:solidFill>
                  <a:srgbClr val="000000"/>
                </a:solidFill>
              </a:rPr>
              <a:t>WHO ARE THE AGENTS OF SOCIALISATION?</a:t>
            </a:r>
          </a:p>
        </p:txBody>
      </p:sp>
      <p:sp>
        <p:nvSpPr>
          <p:cNvPr id="9219" name="Oval 5"/>
          <p:cNvSpPr>
            <a:spLocks noChangeArrowheads="1"/>
          </p:cNvSpPr>
          <p:nvPr/>
        </p:nvSpPr>
        <p:spPr bwMode="auto">
          <a:xfrm>
            <a:off x="685800" y="1066800"/>
            <a:ext cx="6172200" cy="5791200"/>
          </a:xfrm>
          <a:prstGeom prst="ellipse">
            <a:avLst/>
          </a:prstGeom>
          <a:solidFill>
            <a:srgbClr val="FFFF00"/>
          </a:solidFill>
          <a:ln w="9525">
            <a:solidFill>
              <a:schemeClr val="tx1"/>
            </a:solidFill>
            <a:round/>
            <a:headEnd/>
            <a:tailEnd/>
          </a:ln>
        </p:spPr>
        <p:txBody>
          <a:bodyPr wrap="none" anchor="ctr"/>
          <a:lstStyle/>
          <a:p>
            <a:endParaRPr lang="en-US"/>
          </a:p>
        </p:txBody>
      </p:sp>
      <p:sp>
        <p:nvSpPr>
          <p:cNvPr id="9220" name="Oval 6"/>
          <p:cNvSpPr>
            <a:spLocks noChangeArrowheads="1"/>
          </p:cNvSpPr>
          <p:nvPr/>
        </p:nvSpPr>
        <p:spPr bwMode="auto">
          <a:xfrm>
            <a:off x="2743200" y="2743200"/>
            <a:ext cx="2362200" cy="2209800"/>
          </a:xfrm>
          <a:prstGeom prst="ellipse">
            <a:avLst/>
          </a:prstGeom>
          <a:solidFill>
            <a:schemeClr val="folHlink"/>
          </a:solidFill>
          <a:ln w="9525">
            <a:solidFill>
              <a:schemeClr val="tx1"/>
            </a:solidFill>
            <a:round/>
            <a:headEnd/>
            <a:tailEnd/>
          </a:ln>
        </p:spPr>
        <p:txBody>
          <a:bodyPr wrap="none" anchor="ctr"/>
          <a:lstStyle/>
          <a:p>
            <a:endParaRPr lang="en-US"/>
          </a:p>
        </p:txBody>
      </p:sp>
      <p:sp>
        <p:nvSpPr>
          <p:cNvPr id="9221" name="WordArt 7"/>
          <p:cNvSpPr>
            <a:spLocks noChangeArrowheads="1" noChangeShapeType="1" noTextEdit="1"/>
          </p:cNvSpPr>
          <p:nvPr/>
        </p:nvSpPr>
        <p:spPr bwMode="auto">
          <a:xfrm>
            <a:off x="3124200" y="2895600"/>
            <a:ext cx="1895475" cy="647700"/>
          </a:xfrm>
          <a:prstGeom prst="rect">
            <a:avLst/>
          </a:prstGeom>
        </p:spPr>
        <p:txBody>
          <a:bodyPr wrap="none" fromWordArt="1">
            <a:prstTxWarp prst="textPlain">
              <a:avLst>
                <a:gd name="adj" fmla="val 50000"/>
              </a:avLst>
            </a:prstTxWarp>
          </a:bodyPr>
          <a:lstStyle/>
          <a:p>
            <a:pPr algn="ctr"/>
            <a:r>
              <a:rPr lang="en-GB" sz="3600" kern="10">
                <a:ln w="9525">
                  <a:solidFill>
                    <a:srgbClr val="000000"/>
                  </a:solidFill>
                  <a:round/>
                  <a:headEnd/>
                  <a:tailEnd/>
                </a:ln>
                <a:solidFill>
                  <a:srgbClr val="FFFFFF"/>
                </a:solidFill>
                <a:latin typeface="Arial Black"/>
              </a:rPr>
              <a:t>primary</a:t>
            </a:r>
          </a:p>
        </p:txBody>
      </p:sp>
      <p:sp>
        <p:nvSpPr>
          <p:cNvPr id="9222" name="WordArt 8"/>
          <p:cNvSpPr>
            <a:spLocks noChangeArrowheads="1" noChangeShapeType="1" noTextEdit="1"/>
          </p:cNvSpPr>
          <p:nvPr/>
        </p:nvSpPr>
        <p:spPr bwMode="auto">
          <a:xfrm>
            <a:off x="3048000" y="5867400"/>
            <a:ext cx="2581275" cy="647700"/>
          </a:xfrm>
          <a:prstGeom prst="rect">
            <a:avLst/>
          </a:prstGeom>
        </p:spPr>
        <p:txBody>
          <a:bodyPr wrap="none" fromWordArt="1">
            <a:prstTxWarp prst="textPlain">
              <a:avLst>
                <a:gd name="adj" fmla="val 50000"/>
              </a:avLst>
            </a:prstTxWarp>
          </a:bodyPr>
          <a:lstStyle/>
          <a:p>
            <a:pPr algn="ctr"/>
            <a:r>
              <a:rPr lang="en-GB" sz="3600" kern="10">
                <a:ln w="9525">
                  <a:solidFill>
                    <a:srgbClr val="000000"/>
                  </a:solidFill>
                  <a:round/>
                  <a:headEnd/>
                  <a:tailEnd/>
                </a:ln>
                <a:solidFill>
                  <a:srgbClr val="FFFFFF"/>
                </a:solidFill>
                <a:latin typeface="Arial Black"/>
              </a:rPr>
              <a:t>secondary</a:t>
            </a:r>
          </a:p>
        </p:txBody>
      </p:sp>
      <p:sp>
        <p:nvSpPr>
          <p:cNvPr id="9223" name="Text Box 11"/>
          <p:cNvSpPr txBox="1">
            <a:spLocks noChangeArrowheads="1"/>
          </p:cNvSpPr>
          <p:nvPr/>
        </p:nvSpPr>
        <p:spPr bwMode="auto">
          <a:xfrm>
            <a:off x="3581400" y="1905000"/>
            <a:ext cx="1590675" cy="366713"/>
          </a:xfrm>
          <a:prstGeom prst="rect">
            <a:avLst/>
          </a:prstGeom>
          <a:noFill/>
          <a:ln w="9525">
            <a:noFill/>
            <a:miter lim="800000"/>
            <a:headEnd/>
            <a:tailEnd/>
          </a:ln>
        </p:spPr>
        <p:txBody>
          <a:bodyPr wrap="none">
            <a:spAutoFit/>
          </a:bodyPr>
          <a:lstStyle/>
          <a:p>
            <a:r>
              <a:rPr kumimoji="0" lang="en-GB" sz="1800">
                <a:solidFill>
                  <a:srgbClr val="000000"/>
                </a:solidFill>
                <a:latin typeface="Verdana" pitchFamily="34" charset="0"/>
              </a:rPr>
              <a:t>PEERGROUP</a:t>
            </a:r>
          </a:p>
        </p:txBody>
      </p:sp>
      <p:sp>
        <p:nvSpPr>
          <p:cNvPr id="9224" name="Text Box 12"/>
          <p:cNvSpPr txBox="1">
            <a:spLocks noChangeArrowheads="1"/>
          </p:cNvSpPr>
          <p:nvPr/>
        </p:nvSpPr>
        <p:spPr bwMode="auto">
          <a:xfrm>
            <a:off x="3810000" y="3886200"/>
            <a:ext cx="1249363" cy="366713"/>
          </a:xfrm>
          <a:prstGeom prst="rect">
            <a:avLst/>
          </a:prstGeom>
          <a:noFill/>
          <a:ln w="9525">
            <a:noFill/>
            <a:miter lim="800000"/>
            <a:headEnd/>
            <a:tailEnd/>
          </a:ln>
        </p:spPr>
        <p:txBody>
          <a:bodyPr wrap="none">
            <a:spAutoFit/>
          </a:bodyPr>
          <a:lstStyle/>
          <a:p>
            <a:r>
              <a:rPr kumimoji="0" lang="en-GB" sz="1800">
                <a:solidFill>
                  <a:srgbClr val="000000"/>
                </a:solidFill>
                <a:latin typeface="Verdana" pitchFamily="34" charset="0"/>
              </a:rPr>
              <a:t>PARENTS</a:t>
            </a:r>
          </a:p>
        </p:txBody>
      </p:sp>
      <p:sp>
        <p:nvSpPr>
          <p:cNvPr id="9225" name="Text Box 13"/>
          <p:cNvSpPr txBox="1">
            <a:spLocks noChangeArrowheads="1"/>
          </p:cNvSpPr>
          <p:nvPr/>
        </p:nvSpPr>
        <p:spPr bwMode="auto">
          <a:xfrm>
            <a:off x="5105400" y="3352800"/>
            <a:ext cx="1416050" cy="366713"/>
          </a:xfrm>
          <a:prstGeom prst="rect">
            <a:avLst/>
          </a:prstGeom>
          <a:noFill/>
          <a:ln w="9525">
            <a:noFill/>
            <a:miter lim="800000"/>
            <a:headEnd/>
            <a:tailEnd/>
          </a:ln>
        </p:spPr>
        <p:txBody>
          <a:bodyPr wrap="none">
            <a:spAutoFit/>
          </a:bodyPr>
          <a:lstStyle/>
          <a:p>
            <a:r>
              <a:rPr kumimoji="0" lang="en-GB" sz="1800">
                <a:solidFill>
                  <a:srgbClr val="000000"/>
                </a:solidFill>
                <a:latin typeface="Verdana" pitchFamily="34" charset="0"/>
              </a:rPr>
              <a:t>TEACHERS</a:t>
            </a:r>
          </a:p>
        </p:txBody>
      </p:sp>
      <p:sp>
        <p:nvSpPr>
          <p:cNvPr id="9226" name="Text Box 14"/>
          <p:cNvSpPr txBox="1">
            <a:spLocks noChangeArrowheads="1"/>
          </p:cNvSpPr>
          <p:nvPr/>
        </p:nvSpPr>
        <p:spPr bwMode="auto">
          <a:xfrm>
            <a:off x="1371600" y="4648200"/>
            <a:ext cx="1336675" cy="366713"/>
          </a:xfrm>
          <a:prstGeom prst="rect">
            <a:avLst/>
          </a:prstGeom>
          <a:noFill/>
          <a:ln w="9525">
            <a:noFill/>
            <a:miter lim="800000"/>
            <a:headEnd/>
            <a:tailEnd/>
          </a:ln>
        </p:spPr>
        <p:txBody>
          <a:bodyPr wrap="none">
            <a:spAutoFit/>
          </a:bodyPr>
          <a:lstStyle/>
          <a:p>
            <a:r>
              <a:rPr kumimoji="0" lang="en-GB" sz="1800">
                <a:solidFill>
                  <a:srgbClr val="000000"/>
                </a:solidFill>
                <a:latin typeface="Verdana" pitchFamily="34" charset="0"/>
              </a:rPr>
              <a:t>RELIGION</a:t>
            </a:r>
          </a:p>
        </p:txBody>
      </p:sp>
      <p:sp>
        <p:nvSpPr>
          <p:cNvPr id="9227" name="Text Box 15"/>
          <p:cNvSpPr txBox="1">
            <a:spLocks noChangeArrowheads="1"/>
          </p:cNvSpPr>
          <p:nvPr/>
        </p:nvSpPr>
        <p:spPr bwMode="auto">
          <a:xfrm>
            <a:off x="5257800" y="5029200"/>
            <a:ext cx="1689100" cy="366713"/>
          </a:xfrm>
          <a:prstGeom prst="rect">
            <a:avLst/>
          </a:prstGeom>
          <a:noFill/>
          <a:ln w="9525">
            <a:noFill/>
            <a:miter lim="800000"/>
            <a:headEnd/>
            <a:tailEnd/>
          </a:ln>
        </p:spPr>
        <p:txBody>
          <a:bodyPr wrap="none">
            <a:spAutoFit/>
          </a:bodyPr>
          <a:lstStyle/>
          <a:p>
            <a:r>
              <a:rPr kumimoji="0" lang="en-GB" sz="1800">
                <a:solidFill>
                  <a:srgbClr val="000000"/>
                </a:solidFill>
                <a:latin typeface="Verdana" pitchFamily="34" charset="0"/>
              </a:rPr>
              <a:t>MASS MEDIA</a:t>
            </a:r>
          </a:p>
        </p:txBody>
      </p:sp>
      <p:sp>
        <p:nvSpPr>
          <p:cNvPr id="9228" name="Text Box 16"/>
          <p:cNvSpPr txBox="1">
            <a:spLocks noChangeArrowheads="1"/>
          </p:cNvSpPr>
          <p:nvPr/>
        </p:nvSpPr>
        <p:spPr bwMode="auto">
          <a:xfrm>
            <a:off x="3200400" y="5257800"/>
            <a:ext cx="1030288" cy="366713"/>
          </a:xfrm>
          <a:prstGeom prst="rect">
            <a:avLst/>
          </a:prstGeom>
          <a:noFill/>
          <a:ln w="9525">
            <a:noFill/>
            <a:miter lim="800000"/>
            <a:headEnd/>
            <a:tailEnd/>
          </a:ln>
        </p:spPr>
        <p:txBody>
          <a:bodyPr wrap="none">
            <a:spAutoFit/>
          </a:bodyPr>
          <a:lstStyle/>
          <a:p>
            <a:r>
              <a:rPr kumimoji="0" lang="en-GB" sz="1800">
                <a:solidFill>
                  <a:srgbClr val="000000"/>
                </a:solidFill>
                <a:latin typeface="Verdana" pitchFamily="34" charset="0"/>
              </a:rPr>
              <a:t>POLICE</a:t>
            </a:r>
          </a:p>
        </p:txBody>
      </p:sp>
      <p:sp>
        <p:nvSpPr>
          <p:cNvPr id="9229" name="Text Box 17"/>
          <p:cNvSpPr txBox="1">
            <a:spLocks noChangeArrowheads="1"/>
          </p:cNvSpPr>
          <p:nvPr/>
        </p:nvSpPr>
        <p:spPr bwMode="auto">
          <a:xfrm>
            <a:off x="3657600" y="4267200"/>
            <a:ext cx="1322388" cy="366713"/>
          </a:xfrm>
          <a:prstGeom prst="rect">
            <a:avLst/>
          </a:prstGeom>
          <a:noFill/>
          <a:ln w="9525">
            <a:noFill/>
            <a:miter lim="800000"/>
            <a:headEnd/>
            <a:tailEnd/>
          </a:ln>
        </p:spPr>
        <p:txBody>
          <a:bodyPr wrap="none">
            <a:spAutoFit/>
          </a:bodyPr>
          <a:lstStyle/>
          <a:p>
            <a:r>
              <a:rPr kumimoji="0" lang="en-GB" sz="1800">
                <a:solidFill>
                  <a:srgbClr val="000000"/>
                </a:solidFill>
                <a:latin typeface="Verdana" pitchFamily="34" charset="0"/>
              </a:rPr>
              <a:t>SIBLINGS</a:t>
            </a:r>
          </a:p>
        </p:txBody>
      </p:sp>
      <p:sp>
        <p:nvSpPr>
          <p:cNvPr id="9230" name="Text Box 18"/>
          <p:cNvSpPr txBox="1">
            <a:spLocks noChangeArrowheads="1"/>
          </p:cNvSpPr>
          <p:nvPr/>
        </p:nvSpPr>
        <p:spPr bwMode="auto">
          <a:xfrm>
            <a:off x="2819400" y="3505200"/>
            <a:ext cx="2365375" cy="366713"/>
          </a:xfrm>
          <a:prstGeom prst="rect">
            <a:avLst/>
          </a:prstGeom>
          <a:noFill/>
          <a:ln w="9525">
            <a:noFill/>
            <a:miter lim="800000"/>
            <a:headEnd/>
            <a:tailEnd/>
          </a:ln>
        </p:spPr>
        <p:txBody>
          <a:bodyPr wrap="none">
            <a:spAutoFit/>
          </a:bodyPr>
          <a:lstStyle/>
          <a:p>
            <a:r>
              <a:rPr kumimoji="0" lang="en-GB" sz="1800">
                <a:solidFill>
                  <a:srgbClr val="000000"/>
                </a:solidFill>
                <a:latin typeface="Verdana" pitchFamily="34" charset="0"/>
              </a:rPr>
              <a:t>EXTENDED FAMILY</a:t>
            </a:r>
          </a:p>
        </p:txBody>
      </p:sp>
      <p:sp>
        <p:nvSpPr>
          <p:cNvPr id="9231" name="Text Box 19"/>
          <p:cNvSpPr txBox="1">
            <a:spLocks noChangeArrowheads="1"/>
          </p:cNvSpPr>
          <p:nvPr/>
        </p:nvSpPr>
        <p:spPr bwMode="auto">
          <a:xfrm>
            <a:off x="6934200" y="2362200"/>
            <a:ext cx="1920875" cy="3139321"/>
          </a:xfrm>
          <a:prstGeom prst="rect">
            <a:avLst/>
          </a:prstGeom>
          <a:solidFill>
            <a:srgbClr val="FFFF00"/>
          </a:solidFill>
          <a:ln w="19050">
            <a:solidFill>
              <a:schemeClr val="tx1"/>
            </a:solidFill>
            <a:miter lim="800000"/>
            <a:headEnd/>
            <a:tailEnd/>
          </a:ln>
        </p:spPr>
        <p:txBody>
          <a:bodyPr>
            <a:spAutoFit/>
          </a:bodyPr>
          <a:lstStyle/>
          <a:p>
            <a:r>
              <a:rPr kumimoji="0" lang="en-GB" sz="1800" dirty="0" smtClean="0">
                <a:solidFill>
                  <a:srgbClr val="000000"/>
                </a:solidFill>
                <a:latin typeface="Verdana" pitchFamily="34" charset="0"/>
              </a:rPr>
              <a:t>4) Copy this diagram</a:t>
            </a:r>
          </a:p>
          <a:p>
            <a:endParaRPr lang="en-GB" dirty="0">
              <a:solidFill>
                <a:srgbClr val="000000"/>
              </a:solidFill>
              <a:latin typeface="Verdana" pitchFamily="34" charset="0"/>
            </a:endParaRPr>
          </a:p>
          <a:p>
            <a:r>
              <a:rPr kumimoji="0" lang="en-GB" sz="1800" dirty="0" smtClean="0">
                <a:solidFill>
                  <a:srgbClr val="000000"/>
                </a:solidFill>
                <a:latin typeface="Verdana" pitchFamily="34" charset="0"/>
              </a:rPr>
              <a:t>5) Write </a:t>
            </a:r>
            <a:r>
              <a:rPr kumimoji="0" lang="en-GB" sz="1800" dirty="0">
                <a:solidFill>
                  <a:srgbClr val="000000"/>
                </a:solidFill>
                <a:latin typeface="Verdana" pitchFamily="34" charset="0"/>
              </a:rPr>
              <a:t>down one example for each agency of how they have contributed to your socialisation</a:t>
            </a:r>
          </a:p>
        </p:txBody>
      </p:sp>
      <p:sp>
        <p:nvSpPr>
          <p:cNvPr id="9232" name="Text Box 20"/>
          <p:cNvSpPr txBox="1">
            <a:spLocks noChangeArrowheads="1"/>
          </p:cNvSpPr>
          <p:nvPr/>
        </p:nvSpPr>
        <p:spPr bwMode="auto">
          <a:xfrm>
            <a:off x="1143000" y="3124200"/>
            <a:ext cx="1112838" cy="366713"/>
          </a:xfrm>
          <a:prstGeom prst="rect">
            <a:avLst/>
          </a:prstGeom>
          <a:noFill/>
          <a:ln w="9525">
            <a:noFill/>
            <a:miter lim="800000"/>
            <a:headEnd/>
            <a:tailEnd/>
          </a:ln>
        </p:spPr>
        <p:txBody>
          <a:bodyPr wrap="none">
            <a:spAutoFit/>
          </a:bodyPr>
          <a:lstStyle/>
          <a:p>
            <a:r>
              <a:rPr kumimoji="0" lang="en-GB" sz="1800">
                <a:solidFill>
                  <a:srgbClr val="000000"/>
                </a:solidFill>
                <a:latin typeface="Verdana" pitchFamily="34" charset="0"/>
              </a:rPr>
              <a:t>SPORTS</a:t>
            </a:r>
          </a:p>
        </p:txBody>
      </p:sp>
      <p:sp>
        <p:nvSpPr>
          <p:cNvPr id="9233" name="Text Box 21"/>
          <p:cNvSpPr txBox="1">
            <a:spLocks noChangeArrowheads="1"/>
          </p:cNvSpPr>
          <p:nvPr/>
        </p:nvSpPr>
        <p:spPr bwMode="auto">
          <a:xfrm>
            <a:off x="1600200" y="2057400"/>
            <a:ext cx="1631950" cy="366713"/>
          </a:xfrm>
          <a:prstGeom prst="rect">
            <a:avLst/>
          </a:prstGeom>
          <a:noFill/>
          <a:ln w="9525">
            <a:noFill/>
            <a:miter lim="800000"/>
            <a:headEnd/>
            <a:tailEnd/>
          </a:ln>
        </p:spPr>
        <p:txBody>
          <a:bodyPr wrap="none">
            <a:spAutoFit/>
          </a:bodyPr>
          <a:lstStyle/>
          <a:p>
            <a:r>
              <a:rPr kumimoji="0" lang="en-GB" sz="1800">
                <a:solidFill>
                  <a:srgbClr val="000000"/>
                </a:solidFill>
                <a:latin typeface="Verdana" pitchFamily="34" charset="0"/>
              </a:rPr>
              <a:t>WORKPLACE</a:t>
            </a:r>
          </a:p>
        </p:txBody>
      </p:sp>
      <p:sp>
        <p:nvSpPr>
          <p:cNvPr id="9234" name="Text Box 22"/>
          <p:cNvSpPr txBox="1">
            <a:spLocks noChangeArrowheads="1"/>
          </p:cNvSpPr>
          <p:nvPr/>
        </p:nvSpPr>
        <p:spPr bwMode="auto">
          <a:xfrm>
            <a:off x="1295400" y="5562600"/>
            <a:ext cx="1460500" cy="366713"/>
          </a:xfrm>
          <a:prstGeom prst="rect">
            <a:avLst/>
          </a:prstGeom>
          <a:noFill/>
          <a:ln w="9525">
            <a:noFill/>
            <a:miter lim="800000"/>
            <a:headEnd/>
            <a:tailEnd/>
          </a:ln>
        </p:spPr>
        <p:txBody>
          <a:bodyPr wrap="none">
            <a:spAutoFit/>
          </a:bodyPr>
          <a:lstStyle/>
          <a:p>
            <a:r>
              <a:rPr kumimoji="0" lang="en-GB" sz="1800">
                <a:solidFill>
                  <a:srgbClr val="000000"/>
                </a:solidFill>
                <a:latin typeface="Verdana" pitchFamily="34" charset="0"/>
              </a:rPr>
              <a:t>THE STATE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1"/>
          <p:cNvSpPr>
            <a:spLocks noGrp="1"/>
          </p:cNvSpPr>
          <p:nvPr>
            <p:ph type="title"/>
          </p:nvPr>
        </p:nvSpPr>
        <p:spPr>
          <a:xfrm>
            <a:off x="457200" y="274638"/>
            <a:ext cx="8229600" cy="850900"/>
          </a:xfrm>
        </p:spPr>
        <p:txBody>
          <a:bodyPr/>
          <a:lstStyle/>
          <a:p>
            <a:pPr eaLnBrk="1" hangingPunct="1"/>
            <a:r>
              <a:rPr lang="en-GB" sz="3200" smtClean="0">
                <a:solidFill>
                  <a:srgbClr val="FF00FF"/>
                </a:solidFill>
              </a:rPr>
              <a:t>Activity Time!</a:t>
            </a:r>
          </a:p>
        </p:txBody>
      </p:sp>
      <p:sp>
        <p:nvSpPr>
          <p:cNvPr id="16388" name="Content Placeholder 2"/>
          <p:cNvSpPr>
            <a:spLocks noGrp="1"/>
          </p:cNvSpPr>
          <p:nvPr>
            <p:ph idx="1"/>
          </p:nvPr>
        </p:nvSpPr>
        <p:spPr>
          <a:xfrm>
            <a:off x="468313" y="836613"/>
            <a:ext cx="7776095" cy="3384475"/>
          </a:xfrm>
        </p:spPr>
        <p:txBody>
          <a:bodyPr>
            <a:normAutofit/>
          </a:bodyPr>
          <a:lstStyle/>
          <a:p>
            <a:pPr marL="0" indent="0" eaLnBrk="1" hangingPunct="1">
              <a:buFont typeface="Arial" charset="0"/>
              <a:buNone/>
              <a:defRPr/>
            </a:pPr>
            <a:r>
              <a:rPr lang="en-GB" sz="2800" b="1" dirty="0" smtClean="0"/>
              <a:t>1) CULTURE: </a:t>
            </a:r>
            <a:r>
              <a:rPr lang="en-GB" sz="2800" dirty="0" smtClean="0"/>
              <a:t>Provide your own examples of customs, norms, values, statuses and role associated with British culture.</a:t>
            </a:r>
          </a:p>
          <a:p>
            <a:pPr marL="0" indent="0" eaLnBrk="1" hangingPunct="1">
              <a:buFont typeface="Arial" charset="0"/>
              <a:buNone/>
              <a:defRPr/>
            </a:pPr>
            <a:r>
              <a:rPr lang="en-GB" sz="2800" b="1" dirty="0" smtClean="0"/>
              <a:t>2)</a:t>
            </a:r>
            <a:r>
              <a:rPr lang="en-GB" sz="2800" dirty="0" smtClean="0"/>
              <a:t>Produce a poster or presentation to illustrate</a:t>
            </a:r>
          </a:p>
          <a:p>
            <a:pPr marL="0" indent="0" eaLnBrk="1" hangingPunct="1">
              <a:buFont typeface="Arial" charset="0"/>
              <a:buNone/>
              <a:defRPr/>
            </a:pPr>
            <a:r>
              <a:rPr lang="en-GB" sz="2800" dirty="0" smtClean="0">
                <a:solidFill>
                  <a:srgbClr val="FF00FF"/>
                </a:solidFill>
              </a:rPr>
              <a:t>Cultural differences </a:t>
            </a:r>
            <a:r>
              <a:rPr lang="en-GB" sz="2800" dirty="0" smtClean="0"/>
              <a:t>in Norms and </a:t>
            </a:r>
          </a:p>
          <a:p>
            <a:pPr marL="0" indent="0" eaLnBrk="1" hangingPunct="1">
              <a:buFont typeface="Arial" charset="0"/>
              <a:buNone/>
              <a:defRPr/>
            </a:pPr>
            <a:r>
              <a:rPr lang="en-GB" sz="2800" dirty="0" smtClean="0"/>
              <a:t>Values e.g. in dress, food, laws. You could find some examples from the media.</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1"/>
          <p:cNvSpPr>
            <a:spLocks noGrp="1"/>
          </p:cNvSpPr>
          <p:nvPr>
            <p:ph type="title"/>
          </p:nvPr>
        </p:nvSpPr>
        <p:spPr>
          <a:xfrm>
            <a:off x="457200" y="274638"/>
            <a:ext cx="8229600" cy="850900"/>
          </a:xfrm>
        </p:spPr>
        <p:txBody>
          <a:bodyPr/>
          <a:lstStyle/>
          <a:p>
            <a:pPr eaLnBrk="1" hangingPunct="1"/>
            <a:r>
              <a:rPr lang="en-GB" sz="3200" dirty="0" smtClean="0">
                <a:solidFill>
                  <a:srgbClr val="FF00FF"/>
                </a:solidFill>
              </a:rPr>
              <a:t>Activity Time!</a:t>
            </a:r>
          </a:p>
        </p:txBody>
      </p:sp>
      <p:sp>
        <p:nvSpPr>
          <p:cNvPr id="16388" name="Content Placeholder 2"/>
          <p:cNvSpPr>
            <a:spLocks noGrp="1"/>
          </p:cNvSpPr>
          <p:nvPr>
            <p:ph idx="1"/>
          </p:nvPr>
        </p:nvSpPr>
        <p:spPr>
          <a:xfrm>
            <a:off x="468313" y="836613"/>
            <a:ext cx="7776095" cy="3384475"/>
          </a:xfrm>
        </p:spPr>
        <p:txBody>
          <a:bodyPr>
            <a:normAutofit/>
          </a:bodyPr>
          <a:lstStyle/>
          <a:p>
            <a:pPr marL="0" indent="0" eaLnBrk="1" hangingPunct="1">
              <a:buFont typeface="Arial" charset="0"/>
              <a:buNone/>
              <a:defRPr/>
            </a:pPr>
            <a:r>
              <a:rPr lang="en-GB" sz="2800" dirty="0" smtClean="0"/>
              <a:t>3) </a:t>
            </a:r>
            <a:r>
              <a:rPr lang="en-GB" sz="2800" dirty="0" smtClean="0">
                <a:solidFill>
                  <a:srgbClr val="FF00FF"/>
                </a:solidFill>
              </a:rPr>
              <a:t>Non- socialisation</a:t>
            </a:r>
            <a:r>
              <a:rPr lang="en-GB" sz="2800" dirty="0" smtClean="0"/>
              <a:t>. Read the information about feral children on the slides which follow.  You could do some research to investigate </a:t>
            </a:r>
            <a:r>
              <a:rPr lang="en-GB" sz="2800" dirty="0" smtClean="0"/>
              <a:t>some  further </a:t>
            </a:r>
            <a:r>
              <a:rPr lang="en-GB" sz="2800" dirty="0" smtClean="0"/>
              <a:t>examples of feral children. Give details of their </a:t>
            </a:r>
            <a:r>
              <a:rPr lang="en-GB" sz="2800" dirty="0" smtClean="0"/>
              <a:t>experience  and </a:t>
            </a:r>
            <a:r>
              <a:rPr lang="en-GB" sz="2800" dirty="0" smtClean="0"/>
              <a:t>resulting behaviour.</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a:xfrm>
            <a:off x="457200" y="260350"/>
            <a:ext cx="8229600" cy="5865813"/>
          </a:xfrm>
        </p:spPr>
        <p:txBody>
          <a:bodyPr>
            <a:normAutofit fontScale="62500" lnSpcReduction="20000"/>
          </a:bodyPr>
          <a:lstStyle/>
          <a:p>
            <a:r>
              <a:rPr lang="en-GB" b="1" u="sng" dirty="0" smtClean="0"/>
              <a:t>Feral Children</a:t>
            </a:r>
            <a:endParaRPr lang="en-GB" b="1" dirty="0" smtClean="0"/>
          </a:p>
          <a:p>
            <a:r>
              <a:rPr lang="en-GB" dirty="0" smtClean="0"/>
              <a:t> </a:t>
            </a:r>
          </a:p>
          <a:p>
            <a:r>
              <a:rPr lang="en-GB" dirty="0" smtClean="0"/>
              <a:t> Feral children are children who have spent much of their formative years in the wild, without any contact with other humans for a significant period of their lives. Cases of feral children are thankfully rare, but are of immense interest from a scientific and educational point of view. Feral children provide data which help to answer a number of questions:</a:t>
            </a:r>
          </a:p>
          <a:p>
            <a:pPr lvl="0"/>
            <a:r>
              <a:rPr lang="en-GB" dirty="0" smtClean="0"/>
              <a:t>How close is human nature to the nature of an animal?</a:t>
            </a:r>
          </a:p>
          <a:p>
            <a:pPr lvl="0"/>
            <a:r>
              <a:rPr lang="en-GB" dirty="0" smtClean="0"/>
              <a:t>What aspects of human nature are genetic, and what aspects are learned?</a:t>
            </a:r>
          </a:p>
          <a:p>
            <a:pPr lvl="0"/>
            <a:r>
              <a:rPr lang="en-GB" dirty="0" smtClean="0"/>
              <a:t>What does consciousness mean?</a:t>
            </a:r>
          </a:p>
          <a:p>
            <a:pPr lvl="0"/>
            <a:r>
              <a:rPr lang="en-GB" dirty="0" smtClean="0"/>
              <a:t>Could we learn how to speak to animals, or could we teach animals to speak to humans?</a:t>
            </a:r>
          </a:p>
          <a:p>
            <a:pPr lvl="0"/>
            <a:endParaRPr lang="en-GB" dirty="0" smtClean="0"/>
          </a:p>
          <a:p>
            <a:r>
              <a:rPr lang="en-GB" dirty="0" smtClean="0"/>
              <a:t>Studies of feral children in the past have lead to breakthroughs in the education of people with learning disabilities, and indirectly has lead to the development of sign-language and Braille.</a:t>
            </a:r>
          </a:p>
          <a:p>
            <a:r>
              <a:rPr lang="en-GB" dirty="0" smtClean="0"/>
              <a:t>Stories of feral children pop up every now and again in the media, but most stories are  uncorroborated, and many are pure fantasy. However, there are a few cases which did occur in history which were the subject of intense scientific scrutiny.</a:t>
            </a:r>
          </a:p>
          <a:p>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normAutofit fontScale="77500" lnSpcReduction="20000"/>
          </a:bodyPr>
          <a:lstStyle/>
          <a:p>
            <a:r>
              <a:rPr lang="en-GB" b="1" dirty="0" smtClean="0"/>
              <a:t>Wild Peter</a:t>
            </a:r>
            <a:endParaRPr lang="en-GB" dirty="0" smtClean="0"/>
          </a:p>
          <a:p>
            <a:r>
              <a:rPr lang="en-GB" dirty="0" smtClean="0"/>
              <a:t>In 1724, near the German town of Hamelin, a boy, described as a naked brownish black-haired creature, was seen running up and down in the fields. The boy was enticed into town, and once there immediately became a subject of great interest. He behaved like a trapped wild animal, eating birds and vegetables raw, and when threatened, he sat on his haunches or on all-fours looking for opportunities to escape. Peter was soon made the possession of King George I of England, where he lived the rest of his life. During his life Peter never learned to talk, showed a complete indifference to money or sex, and was never seen laughing. However he loved music, could be taught a number of menial tasks, and when he once got lost, he found his own way back home. Peter died in 1785.</a:t>
            </a:r>
          </a:p>
          <a:p>
            <a:r>
              <a:rPr lang="en-GB" dirty="0" smtClean="0"/>
              <a:t> </a:t>
            </a:r>
          </a:p>
          <a:p>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Case Study 2: </a:t>
            </a:r>
            <a:r>
              <a:rPr lang="en-GB" dirty="0" err="1" smtClean="0"/>
              <a:t>Oxana</a:t>
            </a:r>
            <a:r>
              <a:rPr lang="en-GB" dirty="0" smtClean="0"/>
              <a:t> Malaya</a:t>
            </a:r>
            <a:endParaRPr lang="en-GB" dirty="0"/>
          </a:p>
        </p:txBody>
      </p:sp>
      <p:sp>
        <p:nvSpPr>
          <p:cNvPr id="3" name="Content Placeholder 2"/>
          <p:cNvSpPr>
            <a:spLocks noGrp="1"/>
          </p:cNvSpPr>
          <p:nvPr>
            <p:ph idx="1"/>
          </p:nvPr>
        </p:nvSpPr>
        <p:spPr/>
        <p:txBody>
          <a:bodyPr/>
          <a:lstStyle/>
          <a:p>
            <a:endParaRPr lang="en-GB" dirty="0" smtClean="0"/>
          </a:p>
          <a:p>
            <a:r>
              <a:rPr lang="en-GB" dirty="0" smtClean="0">
                <a:hlinkClick r:id="rId2"/>
              </a:rPr>
              <a:t>http://www.youtube.com/watch?v=93HymGXC_wM</a:t>
            </a:r>
            <a:endParaRPr lang="en-GB" dirty="0" smtClean="0"/>
          </a:p>
          <a:p>
            <a:endParaRPr lang="en-GB" dirty="0" smtClean="0"/>
          </a:p>
          <a:p>
            <a:r>
              <a:rPr lang="en-GB" dirty="0" smtClean="0"/>
              <a:t>What happened as a consequence of being denied meaningful human contact?</a:t>
            </a:r>
          </a:p>
          <a:p>
            <a:r>
              <a:rPr lang="en-GB" dirty="0" smtClean="0"/>
              <a:t>Note details of </a:t>
            </a:r>
            <a:r>
              <a:rPr lang="en-GB" dirty="0" err="1" smtClean="0"/>
              <a:t>Oxana’s</a:t>
            </a:r>
            <a:r>
              <a:rPr lang="en-GB" dirty="0" smtClean="0"/>
              <a:t> case.</a:t>
            </a:r>
          </a:p>
          <a:p>
            <a:endParaRPr lang="en-GB" dirty="0"/>
          </a:p>
        </p:txBody>
      </p:sp>
      <p:pic>
        <p:nvPicPr>
          <p:cNvPr id="4" name="Picture 3" descr="PENCIL.jpg"/>
          <p:cNvPicPr>
            <a:picLocks noChangeAspect="1"/>
          </p:cNvPicPr>
          <p:nvPr/>
        </p:nvPicPr>
        <p:blipFill>
          <a:blip r:embed="rId3" cstate="print"/>
          <a:stretch>
            <a:fillRect/>
          </a:stretch>
        </p:blipFill>
        <p:spPr>
          <a:xfrm>
            <a:off x="8028384" y="332656"/>
            <a:ext cx="504056" cy="504056"/>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5865515"/>
          </a:xfrm>
        </p:spPr>
        <p:txBody>
          <a:bodyPr>
            <a:normAutofit fontScale="70000" lnSpcReduction="20000"/>
          </a:bodyPr>
          <a:lstStyle/>
          <a:p>
            <a:r>
              <a:rPr lang="en-GB" b="1" u="sng" dirty="0" smtClean="0">
                <a:hlinkClick r:id="rId2"/>
              </a:rPr>
              <a:t>John </a:t>
            </a:r>
            <a:r>
              <a:rPr lang="en-GB" b="1" u="sng" dirty="0" err="1" smtClean="0">
                <a:hlinkClick r:id="rId2"/>
              </a:rPr>
              <a:t>Ssabunnya</a:t>
            </a:r>
            <a:endParaRPr lang="en-GB" dirty="0" smtClean="0"/>
          </a:p>
          <a:p>
            <a:r>
              <a:rPr lang="en-GB" dirty="0" smtClean="0"/>
              <a:t>A young boy that was adopted and reared by a local colony of African Green monkeys apes in the dense African jungles of Uganda, until being found, scavenging for food in the company of his fellow apes, by a tribeswoman in 1991. </a:t>
            </a:r>
          </a:p>
          <a:p>
            <a:r>
              <a:rPr lang="en-GB" dirty="0" smtClean="0"/>
              <a:t>The boy was then taken to the </a:t>
            </a:r>
            <a:r>
              <a:rPr lang="en-GB" dirty="0" err="1" smtClean="0"/>
              <a:t>Kamuzinda</a:t>
            </a:r>
            <a:r>
              <a:rPr lang="en-GB" dirty="0" smtClean="0"/>
              <a:t> Christian Orphanage, 100 miles from the Ugandan capital Kampala, where he lived with the family of the orphanage manager. For the next few years John learned how to speak and to behave in a human manner, being able to tell his incredible ordeal himself.</a:t>
            </a:r>
          </a:p>
          <a:p>
            <a:r>
              <a:rPr lang="en-GB" dirty="0" smtClean="0"/>
              <a:t>Hillary Cook, a 56 year-old British dentist who was working in Uganda at the time, met John and passed the story along to the BBC, which verified its veracity by going to Uganda and talking to all of the witnesses and parties involved on his rescue, education and reintegration to society.</a:t>
            </a:r>
          </a:p>
          <a:p>
            <a:r>
              <a:rPr lang="en-GB" dirty="0" smtClean="0"/>
              <a:t>John's remarkable story was featured in “Living Proof”, a television documentary screened on the BBC, October 13, 1999.</a:t>
            </a:r>
          </a:p>
          <a:p>
            <a:r>
              <a:rPr lang="en-GB" dirty="0" smtClean="0"/>
              <a:t> </a:t>
            </a:r>
          </a:p>
          <a:p>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rmAutofit fontScale="90000"/>
          </a:bodyPr>
          <a:lstStyle/>
          <a:p>
            <a:r>
              <a:rPr lang="en-GB" dirty="0" smtClean="0">
                <a:solidFill>
                  <a:srgbClr val="FF00FF"/>
                </a:solidFill>
              </a:rPr>
              <a:t>Activity Time!</a:t>
            </a:r>
            <a:endParaRPr lang="en-GB" dirty="0"/>
          </a:p>
        </p:txBody>
      </p:sp>
      <p:sp>
        <p:nvSpPr>
          <p:cNvPr id="3" name="Content Placeholder 2"/>
          <p:cNvSpPr>
            <a:spLocks noGrp="1"/>
          </p:cNvSpPr>
          <p:nvPr>
            <p:ph idx="1"/>
          </p:nvPr>
        </p:nvSpPr>
        <p:spPr/>
        <p:txBody>
          <a:bodyPr/>
          <a:lstStyle/>
          <a:p>
            <a:r>
              <a:rPr lang="en-GB" dirty="0" smtClean="0"/>
              <a:t>1) socialisation </a:t>
            </a:r>
          </a:p>
          <a:p>
            <a:r>
              <a:rPr lang="en-GB" dirty="0" smtClean="0"/>
              <a:t>2) culture </a:t>
            </a:r>
          </a:p>
          <a:p>
            <a:r>
              <a:rPr lang="en-GB" dirty="0" smtClean="0"/>
              <a:t>3) Nature / Nurture Debate</a:t>
            </a:r>
          </a:p>
          <a:p>
            <a:r>
              <a:rPr lang="en-GB" dirty="0" smtClean="0"/>
              <a:t>4) primary and secondary socialisation, </a:t>
            </a:r>
          </a:p>
          <a:p>
            <a:r>
              <a:rPr lang="en-GB" dirty="0" smtClean="0"/>
              <a:t>5) agent of socialisation </a:t>
            </a:r>
          </a:p>
          <a:p>
            <a:r>
              <a:rPr lang="en-GB" dirty="0" smtClean="0"/>
              <a:t>6) social control</a:t>
            </a:r>
          </a:p>
        </p:txBody>
      </p:sp>
      <p:sp>
        <p:nvSpPr>
          <p:cNvPr id="5" name="TextBox 4"/>
          <p:cNvSpPr txBox="1"/>
          <p:nvPr/>
        </p:nvSpPr>
        <p:spPr>
          <a:xfrm>
            <a:off x="899592" y="764704"/>
            <a:ext cx="7272808" cy="646331"/>
          </a:xfrm>
          <a:prstGeom prst="rect">
            <a:avLst/>
          </a:prstGeom>
          <a:solidFill>
            <a:srgbClr val="FFFF00"/>
          </a:solidFill>
        </p:spPr>
        <p:txBody>
          <a:bodyPr wrap="square" rtlCol="0">
            <a:spAutoFit/>
          </a:bodyPr>
          <a:lstStyle/>
          <a:p>
            <a:r>
              <a:rPr lang="en-GB" dirty="0" smtClean="0"/>
              <a:t>Try defining these key terms.  You could use a free online sociology dictionary to help you.</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GB" smtClean="0"/>
              <a:t>Primary socialization-</a:t>
            </a:r>
          </a:p>
        </p:txBody>
      </p:sp>
      <p:sp>
        <p:nvSpPr>
          <p:cNvPr id="3075" name="Rectangle 3"/>
          <p:cNvSpPr>
            <a:spLocks noGrp="1" noChangeArrowheads="1"/>
          </p:cNvSpPr>
          <p:nvPr>
            <p:ph type="body" idx="1"/>
          </p:nvPr>
        </p:nvSpPr>
        <p:spPr/>
        <p:txBody>
          <a:bodyPr/>
          <a:lstStyle/>
          <a:p>
            <a:pPr eaLnBrk="1" hangingPunct="1"/>
            <a:r>
              <a:rPr lang="en-GB" smtClean="0"/>
              <a:t>The early years of life are important in the learning process. This is the stage of primary socialization when we normally have intimate and prolonged contact with our parents.</a:t>
            </a:r>
          </a:p>
        </p:txBody>
      </p:sp>
      <p:pic>
        <p:nvPicPr>
          <p:cNvPr id="3076" name="Picture 4" descr="p"/>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6149" name="Rectangle 5"/>
          <p:cNvSpPr>
            <a:spLocks noChangeArrowheads="1"/>
          </p:cNvSpPr>
          <p:nvPr/>
        </p:nvSpPr>
        <p:spPr bwMode="auto">
          <a:xfrm>
            <a:off x="685800" y="457200"/>
            <a:ext cx="7772400" cy="1143000"/>
          </a:xfrm>
          <a:prstGeom prst="rect">
            <a:avLst/>
          </a:prstGeom>
          <a:noFill/>
          <a:ln w="9525">
            <a:noFill/>
            <a:miter lim="800000"/>
            <a:headEnd/>
            <a:tailEnd/>
          </a:ln>
          <a:effectLst/>
        </p:spPr>
        <p:txBody>
          <a:bodyPr anchor="ctr"/>
          <a:lstStyle/>
          <a:p>
            <a:pPr algn="ctr">
              <a:defRPr/>
            </a:pPr>
            <a:r>
              <a:rPr kumimoji="0" lang="en-GB" sz="4400">
                <a:solidFill>
                  <a:srgbClr val="000000"/>
                </a:solidFill>
                <a:effectLst>
                  <a:outerShdw blurRad="38100" dist="38100" dir="2700000" algn="tl">
                    <a:srgbClr val="C0C0C0"/>
                  </a:outerShdw>
                </a:effectLst>
                <a:latin typeface="Comic Sans MS" pitchFamily="66" charset="0"/>
              </a:rPr>
              <a:t>Socialisation</a:t>
            </a:r>
          </a:p>
        </p:txBody>
      </p:sp>
      <p:sp>
        <p:nvSpPr>
          <p:cNvPr id="3078" name="Rectangle 6"/>
          <p:cNvSpPr>
            <a:spLocks noChangeArrowheads="1"/>
          </p:cNvSpPr>
          <p:nvPr/>
        </p:nvSpPr>
        <p:spPr bwMode="auto">
          <a:xfrm>
            <a:off x="0" y="6035675"/>
            <a:ext cx="9144000" cy="923330"/>
          </a:xfrm>
          <a:prstGeom prst="rect">
            <a:avLst/>
          </a:prstGeom>
          <a:noFill/>
          <a:ln w="9525">
            <a:noFill/>
            <a:miter lim="800000"/>
            <a:headEnd/>
            <a:tailEnd/>
          </a:ln>
        </p:spPr>
        <p:txBody>
          <a:bodyPr>
            <a:spAutoFit/>
          </a:bodyPr>
          <a:lstStyle/>
          <a:p>
            <a:pPr algn="ctr"/>
            <a:r>
              <a:rPr kumimoji="0" lang="en-GB" dirty="0">
                <a:solidFill>
                  <a:srgbClr val="000000"/>
                </a:solidFill>
                <a:latin typeface="Comic Sans MS" pitchFamily="66" charset="0"/>
              </a:rPr>
              <a:t>The process of learning how to behave in a way that is appropriate and acceptable to your </a:t>
            </a:r>
            <a:r>
              <a:rPr kumimoji="0" lang="en-GB" sz="3600" dirty="0">
                <a:solidFill>
                  <a:srgbClr val="000000"/>
                </a:solidFill>
                <a:latin typeface="Comic Sans MS" pitchFamily="66" charset="0"/>
              </a:rPr>
              <a:t>culture.</a:t>
            </a:r>
          </a:p>
        </p:txBody>
      </p:sp>
      <p:sp>
        <p:nvSpPr>
          <p:cNvPr id="7" name="TextBox 6"/>
          <p:cNvSpPr txBox="1"/>
          <p:nvPr/>
        </p:nvSpPr>
        <p:spPr>
          <a:xfrm>
            <a:off x="251520" y="764704"/>
            <a:ext cx="2088232" cy="923330"/>
          </a:xfrm>
          <a:prstGeom prst="rect">
            <a:avLst/>
          </a:prstGeom>
          <a:solidFill>
            <a:srgbClr val="FFFF00"/>
          </a:solidFill>
        </p:spPr>
        <p:txBody>
          <a:bodyPr wrap="square" rtlCol="0">
            <a:spAutoFit/>
          </a:bodyPr>
          <a:lstStyle/>
          <a:p>
            <a:r>
              <a:rPr lang="en-GB" dirty="0" smtClean="0"/>
              <a:t>1) Copy the key term and it’s definition ( below) </a:t>
            </a:r>
            <a:endParaRPr lang="en-GB" dirty="0"/>
          </a:p>
        </p:txBody>
      </p:sp>
      <p:sp>
        <p:nvSpPr>
          <p:cNvPr id="8" name="Oval Callout 7"/>
          <p:cNvSpPr/>
          <p:nvPr/>
        </p:nvSpPr>
        <p:spPr>
          <a:xfrm>
            <a:off x="5940152" y="3645024"/>
            <a:ext cx="2808312" cy="3024336"/>
          </a:xfrm>
          <a:prstGeom prst="wedgeEllipseCallout">
            <a:avLst>
              <a:gd name="adj1" fmla="val -48742"/>
              <a:gd name="adj2" fmla="val 48247"/>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smtClean="0">
                <a:solidFill>
                  <a:schemeClr val="tx1"/>
                </a:solidFill>
              </a:rPr>
              <a:t>Define culture.</a:t>
            </a:r>
            <a:endParaRPr lang="en-GB" sz="28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078"/>
                                        </p:tgtEl>
                                        <p:attrNameLst>
                                          <p:attrName>style.visibility</p:attrName>
                                        </p:attrNameLst>
                                      </p:cBhvr>
                                      <p:to>
                                        <p:strVal val="visible"/>
                                      </p:to>
                                    </p:set>
                                    <p:animEffect transition="in" filter="dissolve">
                                      <p:cBhvr>
                                        <p:cTn id="7" dur="500"/>
                                        <p:tgtEl>
                                          <p:spTgt spid="307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8" grpId="0"/>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What is Culture?</a:t>
            </a:r>
          </a:p>
        </p:txBody>
      </p:sp>
      <p:sp>
        <p:nvSpPr>
          <p:cNvPr id="11267" name="Content Placeholder 2"/>
          <p:cNvSpPr>
            <a:spLocks noGrp="1"/>
          </p:cNvSpPr>
          <p:nvPr>
            <p:ph idx="1"/>
          </p:nvPr>
        </p:nvSpPr>
        <p:spPr>
          <a:xfrm>
            <a:off x="457200" y="1341438"/>
            <a:ext cx="8435975" cy="5183187"/>
          </a:xfrm>
        </p:spPr>
        <p:txBody>
          <a:bodyPr/>
          <a:lstStyle/>
          <a:p>
            <a:pPr marL="0" indent="0" algn="ctr" eaLnBrk="1" hangingPunct="1">
              <a:buFont typeface="Arial" charset="0"/>
              <a:buNone/>
              <a:defRPr/>
            </a:pPr>
            <a:r>
              <a:rPr lang="en-US" dirty="0" smtClean="0">
                <a:solidFill>
                  <a:srgbClr val="FF0000"/>
                </a:solidFill>
              </a:rPr>
              <a:t>Can you define ‘culture’?</a:t>
            </a:r>
          </a:p>
          <a:p>
            <a:pPr eaLnBrk="1" hangingPunct="1">
              <a:defRPr/>
            </a:pPr>
            <a:endParaRPr lang="en-US" dirty="0" smtClean="0"/>
          </a:p>
          <a:p>
            <a:pPr eaLnBrk="1" hangingPunct="1">
              <a:defRPr/>
            </a:pPr>
            <a:r>
              <a:rPr lang="en-US" dirty="0" smtClean="0"/>
              <a:t>Culture is…</a:t>
            </a:r>
          </a:p>
          <a:p>
            <a:pPr marL="457200" lvl="1" indent="0" eaLnBrk="1" hangingPunct="1">
              <a:buFont typeface="Arial" charset="0"/>
              <a:buNone/>
              <a:defRPr/>
            </a:pPr>
            <a:r>
              <a:rPr lang="en-US" dirty="0"/>
              <a:t>	</a:t>
            </a:r>
            <a:r>
              <a:rPr lang="en-US" dirty="0" smtClean="0"/>
              <a:t>		</a:t>
            </a:r>
            <a:r>
              <a:rPr lang="en-US" dirty="0" smtClean="0">
                <a:solidFill>
                  <a:srgbClr val="FF00FF"/>
                </a:solidFill>
              </a:rPr>
              <a:t>… the way of life of a social group.</a:t>
            </a:r>
          </a:p>
          <a:p>
            <a:pPr marL="514350" indent="-457200" eaLnBrk="1" hangingPunct="1">
              <a:defRPr/>
            </a:pPr>
            <a:r>
              <a:rPr lang="en-US" dirty="0" err="1" smtClean="0"/>
              <a:t>Billington</a:t>
            </a:r>
            <a:r>
              <a:rPr lang="en-US" dirty="0" smtClean="0"/>
              <a:t> goes even further, saying culture is…</a:t>
            </a:r>
            <a:endParaRPr lang="en-US" dirty="0"/>
          </a:p>
          <a:p>
            <a:pPr marL="457200" lvl="1" indent="0" eaLnBrk="1" hangingPunct="1">
              <a:buFont typeface="Arial" charset="0"/>
              <a:buNone/>
              <a:defRPr/>
            </a:pPr>
            <a:r>
              <a:rPr lang="en-US" dirty="0" smtClean="0"/>
              <a:t>			</a:t>
            </a:r>
            <a:r>
              <a:rPr lang="en-US" dirty="0" smtClean="0">
                <a:solidFill>
                  <a:srgbClr val="00B0F0"/>
                </a:solidFill>
              </a:rPr>
              <a:t>… patterns of belief, values, attitudes, expectations, ways of thinking, feeling and so on, which people use to make sense of their social worlds.</a:t>
            </a:r>
          </a:p>
        </p:txBody>
      </p:sp>
      <p:pic>
        <p:nvPicPr>
          <p:cNvPr id="4" name="Picture 3" descr="PENCIL.jpg"/>
          <p:cNvPicPr>
            <a:picLocks noChangeAspect="1"/>
          </p:cNvPicPr>
          <p:nvPr/>
        </p:nvPicPr>
        <p:blipFill>
          <a:blip r:embed="rId2" cstate="print"/>
          <a:stretch>
            <a:fillRect/>
          </a:stretch>
        </p:blipFill>
        <p:spPr>
          <a:xfrm>
            <a:off x="8216454" y="2276872"/>
            <a:ext cx="927546" cy="92754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fade">
                                      <p:cBhvr>
                                        <p:cTn id="7" dur="1000"/>
                                        <p:tgtEl>
                                          <p:spTgt spid="11267">
                                            <p:txEl>
                                              <p:pRg st="0" end="0"/>
                                            </p:txEl>
                                          </p:spTgt>
                                        </p:tgtEl>
                                      </p:cBhvr>
                                    </p:animEffect>
                                    <p:anim calcmode="lin" valueType="num">
                                      <p:cBhvr>
                                        <p:cTn id="8" dur="10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126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267">
                                            <p:txEl>
                                              <p:pRg st="2" end="2"/>
                                            </p:txEl>
                                          </p:spTgt>
                                        </p:tgtEl>
                                        <p:attrNameLst>
                                          <p:attrName>style.visibility</p:attrName>
                                        </p:attrNameLst>
                                      </p:cBhvr>
                                      <p:to>
                                        <p:strVal val="visible"/>
                                      </p:to>
                                    </p:set>
                                    <p:animEffect transition="in" filter="fade">
                                      <p:cBhvr>
                                        <p:cTn id="14" dur="1000"/>
                                        <p:tgtEl>
                                          <p:spTgt spid="11267">
                                            <p:txEl>
                                              <p:pRg st="2" end="2"/>
                                            </p:txEl>
                                          </p:spTgt>
                                        </p:tgtEl>
                                      </p:cBhvr>
                                    </p:animEffect>
                                    <p:anim calcmode="lin" valueType="num">
                                      <p:cBhvr>
                                        <p:cTn id="15" dur="1000" fill="hold"/>
                                        <p:tgtEl>
                                          <p:spTgt spid="11267">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1126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267">
                                            <p:txEl>
                                              <p:pRg st="3" end="3"/>
                                            </p:txEl>
                                          </p:spTgt>
                                        </p:tgtEl>
                                        <p:attrNameLst>
                                          <p:attrName>style.visibility</p:attrName>
                                        </p:attrNameLst>
                                      </p:cBhvr>
                                      <p:to>
                                        <p:strVal val="visible"/>
                                      </p:to>
                                    </p:set>
                                    <p:animEffect transition="in" filter="fade">
                                      <p:cBhvr>
                                        <p:cTn id="21" dur="1000"/>
                                        <p:tgtEl>
                                          <p:spTgt spid="11267">
                                            <p:txEl>
                                              <p:pRg st="3" end="3"/>
                                            </p:txEl>
                                          </p:spTgt>
                                        </p:tgtEl>
                                      </p:cBhvr>
                                    </p:animEffect>
                                    <p:anim calcmode="lin" valueType="num">
                                      <p:cBhvr>
                                        <p:cTn id="22" dur="1000" fill="hold"/>
                                        <p:tgtEl>
                                          <p:spTgt spid="11267">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1126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1267">
                                            <p:txEl>
                                              <p:pRg st="4" end="4"/>
                                            </p:txEl>
                                          </p:spTgt>
                                        </p:tgtEl>
                                        <p:attrNameLst>
                                          <p:attrName>style.visibility</p:attrName>
                                        </p:attrNameLst>
                                      </p:cBhvr>
                                      <p:to>
                                        <p:strVal val="visible"/>
                                      </p:to>
                                    </p:set>
                                    <p:animEffect transition="in" filter="fade">
                                      <p:cBhvr>
                                        <p:cTn id="28" dur="1000"/>
                                        <p:tgtEl>
                                          <p:spTgt spid="11267">
                                            <p:txEl>
                                              <p:pRg st="4" end="4"/>
                                            </p:txEl>
                                          </p:spTgt>
                                        </p:tgtEl>
                                      </p:cBhvr>
                                    </p:animEffect>
                                    <p:anim calcmode="lin" valueType="num">
                                      <p:cBhvr>
                                        <p:cTn id="29" dur="1000" fill="hold"/>
                                        <p:tgtEl>
                                          <p:spTgt spid="11267">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1126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1267">
                                            <p:txEl>
                                              <p:pRg st="5" end="5"/>
                                            </p:txEl>
                                          </p:spTgt>
                                        </p:tgtEl>
                                        <p:attrNameLst>
                                          <p:attrName>style.visibility</p:attrName>
                                        </p:attrNameLst>
                                      </p:cBhvr>
                                      <p:to>
                                        <p:strVal val="visible"/>
                                      </p:to>
                                    </p:set>
                                    <p:animEffect transition="in" filter="fade">
                                      <p:cBhvr>
                                        <p:cTn id="35" dur="1000"/>
                                        <p:tgtEl>
                                          <p:spTgt spid="11267">
                                            <p:txEl>
                                              <p:pRg st="5" end="5"/>
                                            </p:txEl>
                                          </p:spTgt>
                                        </p:tgtEl>
                                      </p:cBhvr>
                                    </p:animEffect>
                                    <p:anim calcmode="lin" valueType="num">
                                      <p:cBhvr>
                                        <p:cTn id="36" dur="1000" fill="hold"/>
                                        <p:tgtEl>
                                          <p:spTgt spid="11267">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11267">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26988"/>
            <a:ext cx="8229600" cy="1143001"/>
          </a:xfrm>
        </p:spPr>
        <p:txBody>
          <a:bodyPr/>
          <a:lstStyle/>
          <a:p>
            <a:pPr eaLnBrk="1" hangingPunct="1"/>
            <a:r>
              <a:rPr lang="en-GB" smtClean="0">
                <a:solidFill>
                  <a:srgbClr val="FF00FF"/>
                </a:solidFill>
              </a:rPr>
              <a:t>Culture is…</a:t>
            </a:r>
          </a:p>
        </p:txBody>
      </p:sp>
      <p:pic>
        <p:nvPicPr>
          <p:cNvPr id="23554" name="Picture 2"/>
          <p:cNvPicPr>
            <a:picLocks noChangeAspect="1" noChangeArrowheads="1"/>
          </p:cNvPicPr>
          <p:nvPr/>
        </p:nvPicPr>
        <p:blipFill>
          <a:blip r:embed="rId2" cstate="print"/>
          <a:srcRect/>
          <a:stretch>
            <a:fillRect/>
          </a:stretch>
        </p:blipFill>
        <p:spPr bwMode="auto">
          <a:xfrm>
            <a:off x="395288" y="333375"/>
            <a:ext cx="2681287" cy="2303463"/>
          </a:xfrm>
          <a:prstGeom prst="rect">
            <a:avLst/>
          </a:prstGeom>
          <a:noFill/>
          <a:ln w="9525">
            <a:noFill/>
            <a:miter lim="800000"/>
            <a:headEnd/>
            <a:tailEnd/>
          </a:ln>
        </p:spPr>
      </p:pic>
      <p:pic>
        <p:nvPicPr>
          <p:cNvPr id="23556" name="Picture 4"/>
          <p:cNvPicPr>
            <a:picLocks noChangeAspect="1" noChangeArrowheads="1"/>
          </p:cNvPicPr>
          <p:nvPr/>
        </p:nvPicPr>
        <p:blipFill>
          <a:blip r:embed="rId3" cstate="print"/>
          <a:srcRect/>
          <a:stretch>
            <a:fillRect/>
          </a:stretch>
        </p:blipFill>
        <p:spPr bwMode="auto">
          <a:xfrm>
            <a:off x="4932363" y="1052513"/>
            <a:ext cx="3509962" cy="2106612"/>
          </a:xfrm>
          <a:prstGeom prst="rect">
            <a:avLst/>
          </a:prstGeom>
          <a:noFill/>
          <a:ln w="9525">
            <a:noFill/>
            <a:miter lim="800000"/>
            <a:headEnd/>
            <a:tailEnd/>
          </a:ln>
        </p:spPr>
      </p:pic>
      <p:pic>
        <p:nvPicPr>
          <p:cNvPr id="23557" name="Picture 5"/>
          <p:cNvPicPr>
            <a:picLocks noChangeAspect="1" noChangeArrowheads="1"/>
          </p:cNvPicPr>
          <p:nvPr/>
        </p:nvPicPr>
        <p:blipFill>
          <a:blip r:embed="rId4" cstate="print"/>
          <a:srcRect/>
          <a:stretch>
            <a:fillRect/>
          </a:stretch>
        </p:blipFill>
        <p:spPr bwMode="auto">
          <a:xfrm>
            <a:off x="755650" y="3284538"/>
            <a:ext cx="2232025" cy="2681287"/>
          </a:xfrm>
          <a:prstGeom prst="rect">
            <a:avLst/>
          </a:prstGeom>
          <a:noFill/>
          <a:ln w="9525">
            <a:noFill/>
            <a:miter lim="800000"/>
            <a:headEnd/>
            <a:tailEnd/>
          </a:ln>
        </p:spPr>
      </p:pic>
      <p:sp>
        <p:nvSpPr>
          <p:cNvPr id="4" name="TextBox 3"/>
          <p:cNvSpPr txBox="1">
            <a:spLocks noChangeArrowheads="1"/>
          </p:cNvSpPr>
          <p:nvPr/>
        </p:nvSpPr>
        <p:spPr bwMode="auto">
          <a:xfrm>
            <a:off x="395288" y="2546350"/>
            <a:ext cx="3960812" cy="738188"/>
          </a:xfrm>
          <a:prstGeom prst="rect">
            <a:avLst/>
          </a:prstGeom>
          <a:noFill/>
          <a:ln w="9525">
            <a:noFill/>
            <a:miter lim="800000"/>
            <a:headEnd/>
            <a:tailEnd/>
          </a:ln>
        </p:spPr>
        <p:txBody>
          <a:bodyPr>
            <a:spAutoFit/>
          </a:bodyPr>
          <a:lstStyle/>
          <a:p>
            <a:r>
              <a:rPr lang="en-GB" sz="2000"/>
              <a:t>Customs </a:t>
            </a:r>
            <a:r>
              <a:rPr lang="en-GB" sz="2800"/>
              <a:t>– </a:t>
            </a:r>
            <a:r>
              <a:rPr lang="en-GB" sz="1400"/>
              <a:t>traditional forms of behaviour associated with particular social occasions</a:t>
            </a:r>
          </a:p>
        </p:txBody>
      </p:sp>
      <p:sp>
        <p:nvSpPr>
          <p:cNvPr id="13" name="TextBox 12"/>
          <p:cNvSpPr txBox="1">
            <a:spLocks noChangeArrowheads="1"/>
          </p:cNvSpPr>
          <p:nvPr/>
        </p:nvSpPr>
        <p:spPr bwMode="auto">
          <a:xfrm>
            <a:off x="4643438" y="3213100"/>
            <a:ext cx="3646487" cy="615950"/>
          </a:xfrm>
          <a:prstGeom prst="rect">
            <a:avLst/>
          </a:prstGeom>
          <a:noFill/>
          <a:ln w="9525">
            <a:noFill/>
            <a:miter lim="800000"/>
            <a:headEnd/>
            <a:tailEnd/>
          </a:ln>
        </p:spPr>
        <p:txBody>
          <a:bodyPr>
            <a:spAutoFit/>
          </a:bodyPr>
          <a:lstStyle/>
          <a:p>
            <a:r>
              <a:rPr lang="en-GB" sz="2000"/>
              <a:t>Norms of behaviour </a:t>
            </a:r>
            <a:r>
              <a:rPr lang="en-GB" sz="1400"/>
              <a:t>– rules of behaviour in social situations</a:t>
            </a:r>
          </a:p>
        </p:txBody>
      </p:sp>
      <p:sp>
        <p:nvSpPr>
          <p:cNvPr id="14" name="TextBox 13"/>
          <p:cNvSpPr txBox="1">
            <a:spLocks noChangeArrowheads="1"/>
          </p:cNvSpPr>
          <p:nvPr/>
        </p:nvSpPr>
        <p:spPr bwMode="auto">
          <a:xfrm>
            <a:off x="0" y="5876925"/>
            <a:ext cx="4032250" cy="923925"/>
          </a:xfrm>
          <a:prstGeom prst="rect">
            <a:avLst/>
          </a:prstGeom>
          <a:noFill/>
          <a:ln w="9525">
            <a:noFill/>
            <a:miter lim="800000"/>
            <a:headEnd/>
            <a:tailEnd/>
          </a:ln>
        </p:spPr>
        <p:txBody>
          <a:bodyPr>
            <a:spAutoFit/>
          </a:bodyPr>
          <a:lstStyle/>
          <a:p>
            <a:r>
              <a:rPr lang="en-GB" sz="2000"/>
              <a:t>Status </a:t>
            </a:r>
            <a:r>
              <a:rPr lang="en-GB" sz="1400"/>
              <a:t>( social position) </a:t>
            </a:r>
            <a:r>
              <a:rPr lang="en-GB" sz="2000"/>
              <a:t>and roles </a:t>
            </a:r>
          </a:p>
          <a:p>
            <a:r>
              <a:rPr lang="en-GB" sz="1400"/>
              <a:t>(</a:t>
            </a:r>
            <a:r>
              <a:rPr lang="en-GB" sz="2000"/>
              <a:t> </a:t>
            </a:r>
            <a:r>
              <a:rPr lang="en-GB" sz="1400"/>
              <a:t>positions in society such as ‘mother’ ‘police officer’. Roles are made up of norms). </a:t>
            </a:r>
          </a:p>
        </p:txBody>
      </p:sp>
      <p:pic>
        <p:nvPicPr>
          <p:cNvPr id="12297" name="Picture 19" descr="christianity.bmp"/>
          <p:cNvPicPr>
            <a:picLocks noChangeAspect="1"/>
          </p:cNvPicPr>
          <p:nvPr/>
        </p:nvPicPr>
        <p:blipFill>
          <a:blip r:embed="rId5" cstate="print"/>
          <a:srcRect/>
          <a:stretch>
            <a:fillRect/>
          </a:stretch>
        </p:blipFill>
        <p:spPr bwMode="auto">
          <a:xfrm>
            <a:off x="4787900" y="3860800"/>
            <a:ext cx="1439863" cy="1792288"/>
          </a:xfrm>
          <a:prstGeom prst="rect">
            <a:avLst/>
          </a:prstGeom>
          <a:noFill/>
          <a:ln w="9525">
            <a:noFill/>
            <a:miter lim="800000"/>
            <a:headEnd/>
            <a:tailEnd/>
          </a:ln>
        </p:spPr>
      </p:pic>
      <p:sp>
        <p:nvSpPr>
          <p:cNvPr id="12298" name="TextBox 20"/>
          <p:cNvSpPr txBox="1">
            <a:spLocks noChangeArrowheads="1"/>
          </p:cNvSpPr>
          <p:nvPr/>
        </p:nvSpPr>
        <p:spPr bwMode="auto">
          <a:xfrm>
            <a:off x="4355976" y="5445224"/>
            <a:ext cx="4464050" cy="1138773"/>
          </a:xfrm>
          <a:prstGeom prst="rect">
            <a:avLst/>
          </a:prstGeom>
          <a:noFill/>
          <a:ln w="9525">
            <a:noFill/>
            <a:miter lim="800000"/>
            <a:headEnd/>
            <a:tailEnd/>
          </a:ln>
        </p:spPr>
        <p:txBody>
          <a:bodyPr>
            <a:spAutoFit/>
          </a:bodyPr>
          <a:lstStyle/>
          <a:p>
            <a:r>
              <a:rPr lang="en-GB" sz="4000" dirty="0"/>
              <a:t>Values – </a:t>
            </a:r>
            <a:endParaRPr lang="en-GB" sz="4000" dirty="0" smtClean="0"/>
          </a:p>
          <a:p>
            <a:r>
              <a:rPr lang="en-GB" sz="1400" dirty="0" smtClean="0"/>
              <a:t>widely </a:t>
            </a:r>
            <a:r>
              <a:rPr lang="en-GB" sz="1400" dirty="0"/>
              <a:t>accepted beliefs that </a:t>
            </a:r>
            <a:r>
              <a:rPr lang="en-GB" sz="1400" dirty="0" smtClean="0"/>
              <a:t>some</a:t>
            </a:r>
          </a:p>
          <a:p>
            <a:r>
              <a:rPr lang="en-GB" sz="1400" dirty="0" smtClean="0"/>
              <a:t> </a:t>
            </a:r>
            <a:r>
              <a:rPr lang="en-GB" sz="1400" dirty="0"/>
              <a:t>things are worthwhile.</a:t>
            </a:r>
            <a:endParaRPr lang="en-US" sz="1400" dirty="0"/>
          </a:p>
        </p:txBody>
      </p:sp>
      <p:sp>
        <p:nvSpPr>
          <p:cNvPr id="11" name="Text Box 12"/>
          <p:cNvSpPr txBox="1">
            <a:spLocks noChangeArrowheads="1"/>
          </p:cNvSpPr>
          <p:nvPr/>
        </p:nvSpPr>
        <p:spPr bwMode="auto">
          <a:xfrm>
            <a:off x="7033741" y="3717032"/>
            <a:ext cx="2110259" cy="2862322"/>
          </a:xfrm>
          <a:prstGeom prst="rect">
            <a:avLst/>
          </a:prstGeom>
          <a:noFill/>
          <a:ln w="38100">
            <a:solidFill>
              <a:schemeClr val="tx1"/>
            </a:solidFill>
            <a:miter lim="800000"/>
            <a:headEnd/>
            <a:tailEnd/>
          </a:ln>
        </p:spPr>
        <p:txBody>
          <a:bodyPr wrap="square">
            <a:spAutoFit/>
          </a:bodyPr>
          <a:lstStyle/>
          <a:p>
            <a:r>
              <a:rPr lang="en-GB" b="1" dirty="0"/>
              <a:t>MORES</a:t>
            </a:r>
            <a:r>
              <a:rPr lang="en-GB" dirty="0"/>
              <a:t> are a stronger form of norms that refers to maintaining standards of decency.</a:t>
            </a:r>
          </a:p>
          <a:p>
            <a:r>
              <a:rPr lang="en-GB" dirty="0"/>
              <a:t>They are ideas about what is right or wrong for everybody</a:t>
            </a:r>
          </a:p>
        </p:txBody>
      </p:sp>
      <p:pic>
        <p:nvPicPr>
          <p:cNvPr id="12" name="Picture 11" descr="PENCIL.jpg"/>
          <p:cNvPicPr>
            <a:picLocks noChangeAspect="1"/>
          </p:cNvPicPr>
          <p:nvPr/>
        </p:nvPicPr>
        <p:blipFill>
          <a:blip r:embed="rId6" cstate="print"/>
          <a:stretch>
            <a:fillRect/>
          </a:stretch>
        </p:blipFill>
        <p:spPr>
          <a:xfrm>
            <a:off x="7740352" y="260648"/>
            <a:ext cx="567506" cy="56750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additive="base">
                                        <p:cTn id="7" dur="500" fill="hold"/>
                                        <p:tgtEl>
                                          <p:spTgt spid="23554"/>
                                        </p:tgtEl>
                                        <p:attrNameLst>
                                          <p:attrName>ppt_x</p:attrName>
                                        </p:attrNameLst>
                                      </p:cBhvr>
                                      <p:tavLst>
                                        <p:tav tm="0">
                                          <p:val>
                                            <p:strVal val="#ppt_x"/>
                                          </p:val>
                                        </p:tav>
                                        <p:tav tm="100000">
                                          <p:val>
                                            <p:strVal val="#ppt_x"/>
                                          </p:val>
                                        </p:tav>
                                      </p:tavLst>
                                    </p:anim>
                                    <p:anim calcmode="lin" valueType="num">
                                      <p:cBhvr additive="base">
                                        <p:cTn id="8" dur="500" fill="hold"/>
                                        <p:tgtEl>
                                          <p:spTgt spid="2355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12" fill="hold" nodeType="clickEffect">
                                  <p:stCondLst>
                                    <p:cond delay="0"/>
                                  </p:stCondLst>
                                  <p:childTnLst>
                                    <p:set>
                                      <p:cBhvr>
                                        <p:cTn id="17" dur="1" fill="hold">
                                          <p:stCondLst>
                                            <p:cond delay="0"/>
                                          </p:stCondLst>
                                        </p:cTn>
                                        <p:tgtEl>
                                          <p:spTgt spid="23556"/>
                                        </p:tgtEl>
                                        <p:attrNameLst>
                                          <p:attrName>style.visibility</p:attrName>
                                        </p:attrNameLst>
                                      </p:cBhvr>
                                      <p:to>
                                        <p:strVal val="visible"/>
                                      </p:to>
                                    </p:set>
                                    <p:anim calcmode="lin" valueType="num">
                                      <p:cBhvr additive="base">
                                        <p:cTn id="18" dur="500" fill="hold"/>
                                        <p:tgtEl>
                                          <p:spTgt spid="23556"/>
                                        </p:tgtEl>
                                        <p:attrNameLst>
                                          <p:attrName>ppt_x</p:attrName>
                                        </p:attrNameLst>
                                      </p:cBhvr>
                                      <p:tavLst>
                                        <p:tav tm="0">
                                          <p:val>
                                            <p:strVal val="0-#ppt_w/2"/>
                                          </p:val>
                                        </p:tav>
                                        <p:tav tm="100000">
                                          <p:val>
                                            <p:strVal val="#ppt_x"/>
                                          </p:val>
                                        </p:tav>
                                      </p:tavLst>
                                    </p:anim>
                                    <p:anim calcmode="lin" valueType="num">
                                      <p:cBhvr additive="base">
                                        <p:cTn id="19" dur="500" fill="hold"/>
                                        <p:tgtEl>
                                          <p:spTgt spid="23556"/>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3" fill="hold" nodeType="clickEffect">
                                  <p:stCondLst>
                                    <p:cond delay="0"/>
                                  </p:stCondLst>
                                  <p:childTnLst>
                                    <p:set>
                                      <p:cBhvr>
                                        <p:cTn id="28" dur="1" fill="hold">
                                          <p:stCondLst>
                                            <p:cond delay="0"/>
                                          </p:stCondLst>
                                        </p:cTn>
                                        <p:tgtEl>
                                          <p:spTgt spid="23557"/>
                                        </p:tgtEl>
                                        <p:attrNameLst>
                                          <p:attrName>style.visibility</p:attrName>
                                        </p:attrNameLst>
                                      </p:cBhvr>
                                      <p:to>
                                        <p:strVal val="visible"/>
                                      </p:to>
                                    </p:set>
                                    <p:anim calcmode="lin" valueType="num">
                                      <p:cBhvr additive="base">
                                        <p:cTn id="29" dur="500" fill="hold"/>
                                        <p:tgtEl>
                                          <p:spTgt spid="23557"/>
                                        </p:tgtEl>
                                        <p:attrNameLst>
                                          <p:attrName>ppt_x</p:attrName>
                                        </p:attrNameLst>
                                      </p:cBhvr>
                                      <p:tavLst>
                                        <p:tav tm="0">
                                          <p:val>
                                            <p:strVal val="1+#ppt_w/2"/>
                                          </p:val>
                                        </p:tav>
                                        <p:tav tm="100000">
                                          <p:val>
                                            <p:strVal val="#ppt_x"/>
                                          </p:val>
                                        </p:tav>
                                      </p:tavLst>
                                    </p:anim>
                                    <p:anim calcmode="lin" valueType="num">
                                      <p:cBhvr additive="base">
                                        <p:cTn id="30" dur="500" fill="hold"/>
                                        <p:tgtEl>
                                          <p:spTgt spid="23557"/>
                                        </p:tgtEl>
                                        <p:attrNameLst>
                                          <p:attrName>ppt_y</p:attrName>
                                        </p:attrNameLst>
                                      </p:cBhvr>
                                      <p:tavLst>
                                        <p:tav tm="0">
                                          <p:val>
                                            <p:strVal val="0-#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nodeType="clickEffect">
                                  <p:stCondLst>
                                    <p:cond delay="0"/>
                                  </p:stCondLst>
                                  <p:childTnLst>
                                    <p:set>
                                      <p:cBhvr>
                                        <p:cTn id="39" dur="1" fill="hold">
                                          <p:stCondLst>
                                            <p:cond delay="0"/>
                                          </p:stCondLst>
                                        </p:cTn>
                                        <p:tgtEl>
                                          <p:spTgt spid="12297"/>
                                        </p:tgtEl>
                                        <p:attrNameLst>
                                          <p:attrName>style.visibility</p:attrName>
                                        </p:attrNameLst>
                                      </p:cBhvr>
                                      <p:to>
                                        <p:strVal val="visible"/>
                                      </p:to>
                                    </p:set>
                                    <p:animEffect transition="in" filter="dissolve">
                                      <p:cBhvr>
                                        <p:cTn id="40" dur="500"/>
                                        <p:tgtEl>
                                          <p:spTgt spid="12297"/>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12298"/>
                                        </p:tgtEl>
                                        <p:attrNameLst>
                                          <p:attrName>style.visibility</p:attrName>
                                        </p:attrNameLst>
                                      </p:cBhvr>
                                      <p:to>
                                        <p:strVal val="visible"/>
                                      </p:to>
                                    </p:set>
                                    <p:animEffect transition="in" filter="dissolve">
                                      <p:cBhvr>
                                        <p:cTn id="45" dur="500"/>
                                        <p:tgtEl>
                                          <p:spTgt spid="12298"/>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grpId="0" nodeType="click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dissolve">
                                      <p:cBhvr>
                                        <p:cTn id="5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4" grpId="0"/>
      <p:bldP spid="12298"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743200" y="5029200"/>
            <a:ext cx="3429000" cy="990600"/>
          </a:xfrm>
          <a:solidFill>
            <a:schemeClr val="bg1"/>
          </a:solidFill>
        </p:spPr>
        <p:txBody>
          <a:bodyPr/>
          <a:lstStyle/>
          <a:p>
            <a:pPr eaLnBrk="1" hangingPunct="1"/>
            <a:r>
              <a:rPr lang="en-GB" sz="2800" smtClean="0">
                <a:solidFill>
                  <a:srgbClr val="000000"/>
                </a:solidFill>
              </a:rPr>
              <a:t>George Herbert MEAD 1863 - 1931</a:t>
            </a:r>
          </a:p>
        </p:txBody>
      </p:sp>
      <p:sp>
        <p:nvSpPr>
          <p:cNvPr id="4099" name="Rectangle 3"/>
          <p:cNvSpPr>
            <a:spLocks noGrp="1" noChangeArrowheads="1"/>
          </p:cNvSpPr>
          <p:nvPr>
            <p:ph type="body" idx="1"/>
          </p:nvPr>
        </p:nvSpPr>
        <p:spPr>
          <a:xfrm>
            <a:off x="533400" y="1295400"/>
            <a:ext cx="8229600" cy="2701925"/>
          </a:xfrm>
          <a:solidFill>
            <a:schemeClr val="bg1"/>
          </a:solidFill>
        </p:spPr>
        <p:txBody>
          <a:bodyPr/>
          <a:lstStyle/>
          <a:p>
            <a:pPr eaLnBrk="1" hangingPunct="1">
              <a:buFont typeface="Wingdings" pitchFamily="2" charset="2"/>
              <a:buNone/>
            </a:pPr>
            <a:r>
              <a:rPr lang="en-GB" i="1" smtClean="0">
                <a:solidFill>
                  <a:srgbClr val="000000"/>
                </a:solidFill>
              </a:rPr>
              <a:t>“Becoming a human is not just about being born.  Its all about becoming a social being, which happens through interactions between the child and those around it”</a:t>
            </a:r>
          </a:p>
        </p:txBody>
      </p:sp>
      <p:sp>
        <p:nvSpPr>
          <p:cNvPr id="4" name="TextBox 3"/>
          <p:cNvSpPr txBox="1"/>
          <p:nvPr/>
        </p:nvSpPr>
        <p:spPr>
          <a:xfrm>
            <a:off x="5364088" y="3717032"/>
            <a:ext cx="3600400" cy="1077218"/>
          </a:xfrm>
          <a:prstGeom prst="rect">
            <a:avLst/>
          </a:prstGeom>
          <a:solidFill>
            <a:srgbClr val="FFC000"/>
          </a:solidFill>
        </p:spPr>
        <p:txBody>
          <a:bodyPr wrap="square" rtlCol="0">
            <a:spAutoFit/>
          </a:bodyPr>
          <a:lstStyle/>
          <a:p>
            <a:r>
              <a:rPr lang="en-GB" sz="3200" dirty="0" smtClean="0"/>
              <a:t>What does Mead mean?</a:t>
            </a:r>
            <a:endParaRPr lang="en-GB"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066800" y="838200"/>
            <a:ext cx="7772400" cy="609600"/>
          </a:xfrm>
        </p:spPr>
        <p:txBody>
          <a:bodyPr>
            <a:normAutofit fontScale="90000"/>
          </a:bodyPr>
          <a:lstStyle/>
          <a:p>
            <a:pPr eaLnBrk="1" hangingPunct="1"/>
            <a:r>
              <a:rPr lang="en-GB" smtClean="0"/>
              <a:t>Learning objectives</a:t>
            </a:r>
          </a:p>
        </p:txBody>
      </p:sp>
      <p:graphicFrame>
        <p:nvGraphicFramePr>
          <p:cNvPr id="44064" name="Group 32"/>
          <p:cNvGraphicFramePr>
            <a:graphicFrameLocks noGrp="1"/>
          </p:cNvGraphicFramePr>
          <p:nvPr/>
        </p:nvGraphicFramePr>
        <p:xfrm>
          <a:off x="685800" y="1828800"/>
          <a:ext cx="7848600" cy="3425952"/>
        </p:xfrm>
        <a:graphic>
          <a:graphicData uri="http://schemas.openxmlformats.org/drawingml/2006/table">
            <a:tbl>
              <a:tblPr/>
              <a:tblGrid>
                <a:gridCol w="3200400"/>
                <a:gridCol w="4648200"/>
              </a:tblGrid>
              <a:tr h="812800">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n-GB" sz="2800" b="0" i="0" u="none" strike="noStrike" cap="none" normalizeH="0" baseline="0" dirty="0" smtClean="0">
                          <a:ln>
                            <a:noFill/>
                          </a:ln>
                          <a:solidFill>
                            <a:schemeClr val="tx1"/>
                          </a:solidFill>
                          <a:effectLst/>
                          <a:latin typeface="Times New Roman" pitchFamily="18" charset="0"/>
                          <a:cs typeface="Times New Roman" pitchFamily="18" charset="0"/>
                        </a:rPr>
                        <a:t>We are learning about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n-GB" sz="2800" b="0" i="0" u="none" strike="noStrike" cap="none" normalizeH="0" baseline="0" smtClean="0">
                          <a:ln>
                            <a:noFill/>
                          </a:ln>
                          <a:solidFill>
                            <a:schemeClr val="tx1"/>
                          </a:solidFill>
                          <a:effectLst/>
                          <a:latin typeface="Times New Roman" pitchFamily="18" charset="0"/>
                          <a:cs typeface="Times New Roman" pitchFamily="18" charset="0"/>
                        </a:rPr>
                        <a:t>We will do this by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032000">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endParaRPr kumimoji="0" lang="en-GB" sz="2800" b="0" i="0" u="none" strike="noStrike" cap="none" normalizeH="0" baseline="0" dirty="0" smtClean="0">
                        <a:ln>
                          <a:noFill/>
                        </a:ln>
                        <a:solidFill>
                          <a:srgbClr val="000000"/>
                        </a:solidFill>
                        <a:effectLst/>
                        <a:latin typeface="Arial"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n-GB" sz="2800" b="0" i="0" u="none" strike="noStrike" cap="none" normalizeH="0" baseline="0" dirty="0" smtClean="0">
                          <a:ln>
                            <a:noFill/>
                          </a:ln>
                          <a:solidFill>
                            <a:srgbClr val="000000"/>
                          </a:solidFill>
                          <a:effectLst/>
                          <a:latin typeface="Arial" charset="0"/>
                          <a:cs typeface="Times New Roman" pitchFamily="18" charset="0"/>
                        </a:rPr>
                        <a:t>The processes of socialisation. </a:t>
                      </a:r>
                    </a:p>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n-GB" sz="2800" b="0" i="0" u="none" strike="noStrike" cap="none" normalizeH="0" baseline="0" dirty="0" smtClean="0">
                          <a:ln>
                            <a:noFill/>
                          </a:ln>
                          <a:solidFill>
                            <a:srgbClr val="000000"/>
                          </a:solidFill>
                          <a:effectLst/>
                          <a:latin typeface="Arial" charset="0"/>
                          <a:cs typeface="Times New Roman" pitchFamily="18" charset="0"/>
                        </a:rPr>
                        <a:t>	</a:t>
                      </a:r>
                    </a:p>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endParaRPr kumimoji="0" lang="en-GB" sz="2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4">
                        <a:lumMod val="40000"/>
                        <a:lumOff val="60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Char char="n"/>
                        <a:tabLst/>
                      </a:pPr>
                      <a:r>
                        <a:rPr kumimoji="0" lang="en-GB" sz="2800" b="0" i="0" u="none" strike="noStrike" cap="none" normalizeH="0" baseline="0" dirty="0" smtClean="0">
                          <a:ln>
                            <a:noFill/>
                          </a:ln>
                          <a:solidFill>
                            <a:srgbClr val="000000"/>
                          </a:solidFill>
                          <a:effectLst/>
                          <a:latin typeface="Times New Roman" pitchFamily="18" charset="0"/>
                          <a:cs typeface="Times New Roman" pitchFamily="18" charset="0"/>
                        </a:rPr>
                        <a:t>Define primary and secondary socialisation</a:t>
                      </a:r>
                    </a:p>
                    <a:p>
                      <a:pPr marL="0" marR="0" lvl="0" indent="0" algn="l"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endParaRPr kumimoji="0" lang="en-GB" sz="28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4">
                        <a:lumMod val="40000"/>
                        <a:lumOff val="60000"/>
                      </a:schemeClr>
                    </a:solid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42-19011262"/>
          <p:cNvPicPr>
            <a:picLocks noChangeAspect="1" noChangeArrowheads="1"/>
          </p:cNvPicPr>
          <p:nvPr/>
        </p:nvPicPr>
        <p:blipFill>
          <a:blip r:embed="rId3" cstate="print"/>
          <a:srcRect/>
          <a:stretch>
            <a:fillRect/>
          </a:stretch>
        </p:blipFill>
        <p:spPr bwMode="auto">
          <a:xfrm>
            <a:off x="5334000" y="0"/>
            <a:ext cx="3810000" cy="3714750"/>
          </a:xfrm>
          <a:prstGeom prst="rect">
            <a:avLst/>
          </a:prstGeom>
          <a:noFill/>
          <a:ln w="9525">
            <a:noFill/>
            <a:miter lim="800000"/>
            <a:headEnd/>
            <a:tailEnd/>
          </a:ln>
        </p:spPr>
      </p:pic>
      <p:sp>
        <p:nvSpPr>
          <p:cNvPr id="6147" name="Rectangle 2"/>
          <p:cNvSpPr>
            <a:spLocks noGrp="1" noChangeArrowheads="1"/>
          </p:cNvSpPr>
          <p:nvPr>
            <p:ph type="title"/>
          </p:nvPr>
        </p:nvSpPr>
        <p:spPr>
          <a:xfrm>
            <a:off x="304800" y="1219200"/>
            <a:ext cx="4191000" cy="908050"/>
          </a:xfrm>
        </p:spPr>
        <p:txBody>
          <a:bodyPr>
            <a:normAutofit fontScale="90000"/>
          </a:bodyPr>
          <a:lstStyle/>
          <a:p>
            <a:pPr eaLnBrk="1" hangingPunct="1"/>
            <a:r>
              <a:rPr lang="en-GB" smtClean="0">
                <a:solidFill>
                  <a:srgbClr val="000000"/>
                </a:solidFill>
              </a:rPr>
              <a:t>When you were born…</a:t>
            </a:r>
          </a:p>
        </p:txBody>
      </p:sp>
      <p:sp>
        <p:nvSpPr>
          <p:cNvPr id="6148" name="Rectangle 3"/>
          <p:cNvSpPr>
            <a:spLocks noGrp="1" noChangeArrowheads="1"/>
          </p:cNvSpPr>
          <p:nvPr>
            <p:ph type="body" idx="1"/>
          </p:nvPr>
        </p:nvSpPr>
        <p:spPr>
          <a:xfrm>
            <a:off x="0" y="3429000"/>
            <a:ext cx="9144000" cy="3429000"/>
          </a:xfrm>
          <a:solidFill>
            <a:schemeClr val="bg1"/>
          </a:solidFill>
        </p:spPr>
        <p:txBody>
          <a:bodyPr/>
          <a:lstStyle/>
          <a:p>
            <a:pPr eaLnBrk="1" hangingPunct="1"/>
            <a:r>
              <a:rPr lang="en-GB" dirty="0" smtClean="0">
                <a:solidFill>
                  <a:srgbClr val="000000"/>
                </a:solidFill>
              </a:rPr>
              <a:t>Who were your ‘significant others’?</a:t>
            </a:r>
          </a:p>
          <a:p>
            <a:pPr eaLnBrk="1" hangingPunct="1"/>
            <a:r>
              <a:rPr lang="en-GB" dirty="0" smtClean="0">
                <a:solidFill>
                  <a:srgbClr val="000000"/>
                </a:solidFill>
              </a:rPr>
              <a:t>What important things did they teach you about the ‘outside world’?</a:t>
            </a:r>
          </a:p>
          <a:p>
            <a:pPr eaLnBrk="1" hangingPunct="1"/>
            <a:r>
              <a:rPr lang="en-GB" dirty="0" smtClean="0">
                <a:solidFill>
                  <a:srgbClr val="000000"/>
                </a:solidFill>
              </a:rPr>
              <a:t>At what age did you know the difference between right and wrong?</a:t>
            </a:r>
          </a:p>
          <a:p>
            <a:pPr eaLnBrk="1" hangingPunct="1"/>
            <a:r>
              <a:rPr lang="en-GB" dirty="0" smtClean="0">
                <a:solidFill>
                  <a:srgbClr val="000000"/>
                </a:solidFill>
              </a:rPr>
              <a:t>When did you know you were a boy/girl?</a:t>
            </a:r>
          </a:p>
        </p:txBody>
      </p:sp>
      <p:sp>
        <p:nvSpPr>
          <p:cNvPr id="5" name="TextBox 4"/>
          <p:cNvSpPr txBox="1"/>
          <p:nvPr/>
        </p:nvSpPr>
        <p:spPr>
          <a:xfrm>
            <a:off x="539552" y="188640"/>
            <a:ext cx="4320480" cy="646331"/>
          </a:xfrm>
          <a:prstGeom prst="rect">
            <a:avLst/>
          </a:prstGeom>
          <a:solidFill>
            <a:srgbClr val="FFFF00"/>
          </a:solidFill>
        </p:spPr>
        <p:txBody>
          <a:bodyPr wrap="square" rtlCol="0">
            <a:spAutoFit/>
          </a:bodyPr>
          <a:lstStyle/>
          <a:p>
            <a:r>
              <a:rPr lang="en-GB" dirty="0" smtClean="0"/>
              <a:t>2) Answer the questions  below – in full sentences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8">
                                            <p:bg/>
                                          </p:spTgt>
                                        </p:tgtEl>
                                        <p:attrNameLst>
                                          <p:attrName>style.visibility</p:attrName>
                                        </p:attrNameLst>
                                      </p:cBhvr>
                                      <p:to>
                                        <p:strVal val="visible"/>
                                      </p:to>
                                    </p:set>
                                    <p:animEffect transition="in" filter="fade">
                                      <p:cBhvr>
                                        <p:cTn id="7" dur="2000"/>
                                        <p:tgtEl>
                                          <p:spTgt spid="6148">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148">
                                            <p:txEl>
                                              <p:pRg st="0" end="0"/>
                                            </p:txEl>
                                          </p:spTgt>
                                        </p:tgtEl>
                                        <p:attrNameLst>
                                          <p:attrName>style.visibility</p:attrName>
                                        </p:attrNameLst>
                                      </p:cBhvr>
                                      <p:to>
                                        <p:strVal val="visible"/>
                                      </p:to>
                                    </p:set>
                                    <p:animEffect transition="in" filter="fade">
                                      <p:cBhvr>
                                        <p:cTn id="12" dur="2000"/>
                                        <p:tgtEl>
                                          <p:spTgt spid="614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148">
                                            <p:txEl>
                                              <p:pRg st="1" end="1"/>
                                            </p:txEl>
                                          </p:spTgt>
                                        </p:tgtEl>
                                        <p:attrNameLst>
                                          <p:attrName>style.visibility</p:attrName>
                                        </p:attrNameLst>
                                      </p:cBhvr>
                                      <p:to>
                                        <p:strVal val="visible"/>
                                      </p:to>
                                    </p:set>
                                    <p:animEffect transition="in" filter="fade">
                                      <p:cBhvr>
                                        <p:cTn id="17" dur="2000"/>
                                        <p:tgtEl>
                                          <p:spTgt spid="614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148">
                                            <p:txEl>
                                              <p:pRg st="2" end="2"/>
                                            </p:txEl>
                                          </p:spTgt>
                                        </p:tgtEl>
                                        <p:attrNameLst>
                                          <p:attrName>style.visibility</p:attrName>
                                        </p:attrNameLst>
                                      </p:cBhvr>
                                      <p:to>
                                        <p:strVal val="visible"/>
                                      </p:to>
                                    </p:set>
                                    <p:animEffect transition="in" filter="fade">
                                      <p:cBhvr>
                                        <p:cTn id="22" dur="2000"/>
                                        <p:tgtEl>
                                          <p:spTgt spid="614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148">
                                            <p:txEl>
                                              <p:pRg st="3" end="3"/>
                                            </p:txEl>
                                          </p:spTgt>
                                        </p:tgtEl>
                                        <p:attrNameLst>
                                          <p:attrName>style.visibility</p:attrName>
                                        </p:attrNameLst>
                                      </p:cBhvr>
                                      <p:to>
                                        <p:strVal val="visible"/>
                                      </p:to>
                                    </p:set>
                                    <p:animEffect transition="in" filter="fade">
                                      <p:cBhvr>
                                        <p:cTn id="27" dur="2000"/>
                                        <p:tgtEl>
                                          <p:spTgt spid="614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81000" y="304800"/>
            <a:ext cx="3743325" cy="1143000"/>
          </a:xfrm>
          <a:solidFill>
            <a:schemeClr val="bg1"/>
          </a:solidFill>
        </p:spPr>
        <p:txBody>
          <a:bodyPr>
            <a:normAutofit fontScale="90000"/>
          </a:bodyPr>
          <a:lstStyle/>
          <a:p>
            <a:pPr eaLnBrk="1" hangingPunct="1"/>
            <a:r>
              <a:rPr lang="en-GB" smtClean="0"/>
              <a:t>Learning from parents-</a:t>
            </a:r>
          </a:p>
        </p:txBody>
      </p:sp>
      <p:sp>
        <p:nvSpPr>
          <p:cNvPr id="10243" name="Rectangle 3"/>
          <p:cNvSpPr>
            <a:spLocks noGrp="1" noChangeArrowheads="1"/>
          </p:cNvSpPr>
          <p:nvPr>
            <p:ph type="body" idx="1"/>
          </p:nvPr>
        </p:nvSpPr>
        <p:spPr>
          <a:xfrm>
            <a:off x="0" y="1905000"/>
            <a:ext cx="4495800" cy="3657600"/>
          </a:xfrm>
          <a:solidFill>
            <a:schemeClr val="hlink"/>
          </a:solidFill>
        </p:spPr>
        <p:txBody>
          <a:bodyPr/>
          <a:lstStyle/>
          <a:p>
            <a:pPr eaLnBrk="1" hangingPunct="1"/>
            <a:r>
              <a:rPr lang="en-GB" smtClean="0">
                <a:solidFill>
                  <a:schemeClr val="bg1"/>
                </a:solidFill>
              </a:rPr>
              <a:t>One way children learn from their parents is through IMITATION. </a:t>
            </a:r>
          </a:p>
          <a:p>
            <a:pPr eaLnBrk="1" hangingPunct="1"/>
            <a:r>
              <a:rPr lang="en-GB" smtClean="0">
                <a:solidFill>
                  <a:schemeClr val="bg1"/>
                </a:solidFill>
              </a:rPr>
              <a:t>They may copy the way their parents’ walk or their table-manners for example.</a:t>
            </a:r>
          </a:p>
        </p:txBody>
      </p:sp>
      <p:pic>
        <p:nvPicPr>
          <p:cNvPr id="10244" name="Picture 6" descr="http://www.pigeon.psy.tufts.edu/avc/zentall/images/defaul1.jpg"/>
          <p:cNvPicPr>
            <a:picLocks noChangeAspect="1" noChangeArrowheads="1"/>
          </p:cNvPicPr>
          <p:nvPr/>
        </p:nvPicPr>
        <p:blipFill>
          <a:blip r:embed="rId3" cstate="print"/>
          <a:srcRect/>
          <a:stretch>
            <a:fillRect/>
          </a:stretch>
        </p:blipFill>
        <p:spPr bwMode="auto">
          <a:xfrm>
            <a:off x="4383088" y="0"/>
            <a:ext cx="4760912"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054B7DBDF4BA9409A5C5D7797933F7F" ma:contentTypeVersion="13" ma:contentTypeDescription="Create a new document." ma:contentTypeScope="" ma:versionID="e4da622bd6858b78e621c2ea942b4a29">
  <xsd:schema xmlns:xsd="http://www.w3.org/2001/XMLSchema" xmlns:xs="http://www.w3.org/2001/XMLSchema" xmlns:p="http://schemas.microsoft.com/office/2006/metadata/properties" xmlns:ns2="d4ef18c4-b113-4804-98bd-9a53b9d444db" xmlns:ns3="18fc9a34-bd67-4aeb-af0c-dbcce0fead03" targetNamespace="http://schemas.microsoft.com/office/2006/metadata/properties" ma:root="true" ma:fieldsID="4d5d536d6284d112cdf0d6fc6631a303" ns2:_="" ns3:_="">
    <xsd:import namespace="d4ef18c4-b113-4804-98bd-9a53b9d444db"/>
    <xsd:import namespace="18fc9a34-bd67-4aeb-af0c-dbcce0fead03"/>
    <xsd:element name="properties">
      <xsd:complexType>
        <xsd:sequence>
          <xsd:element name="documentManagement">
            <xsd:complexType>
              <xsd:all>
                <xsd:element ref="ns2:Description" minOccurs="0"/>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ef18c4-b113-4804-98bd-9a53b9d444db" elementFormDefault="qualified">
    <xsd:import namespace="http://schemas.microsoft.com/office/2006/documentManagement/types"/>
    <xsd:import namespace="http://schemas.microsoft.com/office/infopath/2007/PartnerControls"/>
    <xsd:element name="Description" ma:index="8" nillable="true" ma:displayName="Description" ma:format="Dropdown" ma:internalName="Description">
      <xsd:simpleType>
        <xsd:restriction base="dms:Note">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fc9a34-bd67-4aeb-af0c-dbcce0fead03"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 xmlns="d4ef18c4-b113-4804-98bd-9a53b9d444db" xsi:nil="true"/>
  </documentManagement>
</p:properties>
</file>

<file path=customXml/itemProps1.xml><?xml version="1.0" encoding="utf-8"?>
<ds:datastoreItem xmlns:ds="http://schemas.openxmlformats.org/officeDocument/2006/customXml" ds:itemID="{9B741EA2-90B2-4AB1-AACD-2CBBCDE730AA}"/>
</file>

<file path=customXml/itemProps2.xml><?xml version="1.0" encoding="utf-8"?>
<ds:datastoreItem xmlns:ds="http://schemas.openxmlformats.org/officeDocument/2006/customXml" ds:itemID="{03B74AAA-BA80-4D4F-B0F1-097602FAC735}"/>
</file>

<file path=customXml/itemProps3.xml><?xml version="1.0" encoding="utf-8"?>
<ds:datastoreItem xmlns:ds="http://schemas.openxmlformats.org/officeDocument/2006/customXml" ds:itemID="{94172A1C-B0B1-44BA-9FF8-7CC04FCECEE7}"/>
</file>

<file path=docProps/app.xml><?xml version="1.0" encoding="utf-8"?>
<Properties xmlns="http://schemas.openxmlformats.org/officeDocument/2006/extended-properties" xmlns:vt="http://schemas.openxmlformats.org/officeDocument/2006/docPropsVTypes">
  <TotalTime>144</TotalTime>
  <Words>1144</Words>
  <Application>Microsoft Office PowerPoint</Application>
  <PresentationFormat>On-screen Show (4:3)</PresentationFormat>
  <Paragraphs>148</Paragraphs>
  <Slides>21</Slides>
  <Notes>11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SOCIALISATION</vt:lpstr>
      <vt:lpstr>Case Study 2: Oxana Malaya</vt:lpstr>
      <vt:lpstr>Primary socialization-</vt:lpstr>
      <vt:lpstr>What is Culture?</vt:lpstr>
      <vt:lpstr>Culture is…</vt:lpstr>
      <vt:lpstr>George Herbert MEAD 1863 - 1931</vt:lpstr>
      <vt:lpstr>Learning objectives</vt:lpstr>
      <vt:lpstr>When you were born…</vt:lpstr>
      <vt:lpstr>Learning from parents-</vt:lpstr>
      <vt:lpstr>Slide 10</vt:lpstr>
      <vt:lpstr>Slide 11</vt:lpstr>
      <vt:lpstr>Slide 12</vt:lpstr>
      <vt:lpstr>Slide 13</vt:lpstr>
      <vt:lpstr>WHO ARE THE AGENTS OF SOCIALISATION?</vt:lpstr>
      <vt:lpstr>WHO ARE THE AGENTS OF SOCIALISATION?</vt:lpstr>
      <vt:lpstr>Activity Time!</vt:lpstr>
      <vt:lpstr>Activity Time!</vt:lpstr>
      <vt:lpstr>Slide 18</vt:lpstr>
      <vt:lpstr>Slide 19</vt:lpstr>
      <vt:lpstr>Slide 20</vt:lpstr>
      <vt:lpstr>Activity Time!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SOCIALISATION</dc:title>
  <dc:creator>Lisa</dc:creator>
  <cp:lastModifiedBy>Lisa big</cp:lastModifiedBy>
  <cp:revision>21</cp:revision>
  <dcterms:created xsi:type="dcterms:W3CDTF">2014-09-12T15:59:38Z</dcterms:created>
  <dcterms:modified xsi:type="dcterms:W3CDTF">2020-04-26T13:31:37Z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0x010100A054B7DBDF4BA9409A5C5D7797933F7F</vt:lpwstr>
  </property>
</Properties>
</file>