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379" r:id="rId3"/>
    <p:sldId id="387" r:id="rId4"/>
    <p:sldId id="366" r:id="rId5"/>
    <p:sldId id="380" r:id="rId6"/>
    <p:sldId id="351" r:id="rId7"/>
    <p:sldId id="375" r:id="rId8"/>
    <p:sldId id="395" r:id="rId9"/>
    <p:sldId id="394" r:id="rId10"/>
    <p:sldId id="393" r:id="rId11"/>
    <p:sldId id="392" r:id="rId12"/>
    <p:sldId id="391" r:id="rId13"/>
    <p:sldId id="390" r:id="rId14"/>
    <p:sldId id="34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64922" autoAdjust="0"/>
  </p:normalViewPr>
  <p:slideViewPr>
    <p:cSldViewPr>
      <p:cViewPr varScale="1">
        <p:scale>
          <a:sx n="55" d="100"/>
          <a:sy n="55" d="100"/>
        </p:scale>
        <p:origin x="1123" y="53"/>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9517E1-39CC-4024-8713-F93C6E8749A3}" type="datetimeFigureOut">
              <a:rPr lang="en-GB" smtClean="0"/>
              <a:t>06/05/2020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868684-4B57-4378-B8C8-2AB209C2E13E}" type="slidenum">
              <a:rPr lang="en-GB" smtClean="0"/>
              <a:t>‹#›</a:t>
            </a:fld>
            <a:endParaRPr lang="en-GB"/>
          </a:p>
        </p:txBody>
      </p:sp>
    </p:spTree>
    <p:extLst>
      <p:ext uri="{BB962C8B-B14F-4D97-AF65-F5344CB8AC3E}">
        <p14:creationId xmlns:p14="http://schemas.microsoft.com/office/powerpoint/2010/main" val="147688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EA8DE7A-21BF-4858-AF20-1504009788B1}" type="datetimeFigureOut">
              <a:rPr lang="en-GB" smtClean="0"/>
              <a:pPr/>
              <a:t>06/05/2020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EA8DE7A-21BF-4858-AF20-1504009788B1}" type="datetimeFigureOut">
              <a:rPr lang="en-GB" smtClean="0"/>
              <a:pPr/>
              <a:t>06/05/2020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EA8DE7A-21BF-4858-AF20-1504009788B1}" type="datetimeFigureOut">
              <a:rPr lang="en-GB" smtClean="0"/>
              <a:pPr/>
              <a:t>06/05/2020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EA8DE7A-21BF-4858-AF20-1504009788B1}" type="datetimeFigureOut">
              <a:rPr lang="en-GB" smtClean="0"/>
              <a:pPr/>
              <a:t>06/05/2020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EA8DE7A-21BF-4858-AF20-1504009788B1}" type="datetimeFigureOut">
              <a:rPr lang="en-GB" smtClean="0"/>
              <a:pPr/>
              <a:t>06/05/2020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EA8DE7A-21BF-4858-AF20-1504009788B1}" type="datetimeFigureOut">
              <a:rPr lang="en-GB" smtClean="0"/>
              <a:pPr/>
              <a:t>06/05/2020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EA8DE7A-21BF-4858-AF20-1504009788B1}" type="datetimeFigureOut">
              <a:rPr lang="en-GB" smtClean="0"/>
              <a:pPr/>
              <a:t>06/05/2020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EA8DE7A-21BF-4858-AF20-1504009788B1}" type="datetimeFigureOut">
              <a:rPr lang="en-GB" smtClean="0"/>
              <a:pPr/>
              <a:t>06/05/2020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A8DE7A-21BF-4858-AF20-1504009788B1}" type="datetimeFigureOut">
              <a:rPr lang="en-GB" smtClean="0"/>
              <a:pPr/>
              <a:t>06/05/2020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EA8DE7A-21BF-4858-AF20-1504009788B1}" type="datetimeFigureOut">
              <a:rPr lang="en-GB" smtClean="0"/>
              <a:pPr/>
              <a:t>06/05/2020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EA8DE7A-21BF-4858-AF20-1504009788B1}" type="datetimeFigureOut">
              <a:rPr lang="en-GB" smtClean="0"/>
              <a:pPr/>
              <a:t>06/05/2020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A8DE7A-21BF-4858-AF20-1504009788B1}" type="datetimeFigureOut">
              <a:rPr lang="en-GB" smtClean="0"/>
              <a:pPr/>
              <a:t>06/05/2020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34C975-B332-4EA7-8ED4-12E65DF5BFD9}"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url?sa=i&amp;rct=j&amp;q=&amp;esrc=s&amp;source=images&amp;cd=&amp;cad=rja&amp;uact=8&amp;ved=0CAcQjRw&amp;url=http://ericgerlach.com/greekphilosophy2/&amp;ei=7fuQVd_-H8PT7Qa3oo3YAg&amp;psig=AFQjCNEXbto3yKW4aAqwSOKx3eesyPB2sA&amp;ust=1435651342170709" TargetMode="Externa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sparknotes.com/lit/streetcar/theme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534" y="0"/>
            <a:ext cx="7848872" cy="1470025"/>
          </a:xfrm>
        </p:spPr>
        <p:txBody>
          <a:bodyPr>
            <a:normAutofit/>
          </a:bodyPr>
          <a:lstStyle/>
          <a:p>
            <a:r>
              <a:rPr lang="en-GB" sz="3600" u="sng" dirty="0"/>
              <a:t>Lesson </a:t>
            </a:r>
            <a:r>
              <a:rPr lang="en-GB" sz="3600" u="sng" dirty="0"/>
              <a:t>9</a:t>
            </a:r>
            <a:r>
              <a:rPr lang="en-GB" sz="3600" u="sng" dirty="0" smtClean="0"/>
              <a:t>: </a:t>
            </a:r>
            <a:r>
              <a:rPr lang="en-GB" sz="3600" u="sng" dirty="0" smtClean="0"/>
              <a:t>A Streetcar Named Desire</a:t>
            </a:r>
            <a:endParaRPr lang="en-GB" sz="3600" u="sng" dirty="0"/>
          </a:p>
        </p:txBody>
      </p:sp>
      <p:sp>
        <p:nvSpPr>
          <p:cNvPr id="3" name="Subtitle 2"/>
          <p:cNvSpPr>
            <a:spLocks noGrp="1"/>
          </p:cNvSpPr>
          <p:nvPr>
            <p:ph type="subTitle" idx="1"/>
          </p:nvPr>
        </p:nvSpPr>
        <p:spPr>
          <a:xfrm>
            <a:off x="165510" y="4980165"/>
            <a:ext cx="8870986" cy="1752600"/>
          </a:xfrm>
        </p:spPr>
        <p:txBody>
          <a:bodyPr>
            <a:normAutofit/>
          </a:bodyPr>
          <a:lstStyle/>
          <a:p>
            <a:pPr algn="l"/>
            <a:r>
              <a:rPr lang="en-GB" dirty="0" err="1">
                <a:solidFill>
                  <a:schemeClr val="tx1"/>
                </a:solidFill>
              </a:rPr>
              <a:t>L.Objective</a:t>
            </a:r>
            <a:r>
              <a:rPr lang="en-GB" dirty="0">
                <a:solidFill>
                  <a:schemeClr val="tx1"/>
                </a:solidFill>
              </a:rPr>
              <a:t>: </a:t>
            </a:r>
            <a:r>
              <a:rPr lang="en-GB" dirty="0" smtClean="0">
                <a:solidFill>
                  <a:schemeClr val="tx1"/>
                </a:solidFill>
              </a:rPr>
              <a:t>To read, analyse and consider </a:t>
            </a:r>
            <a:r>
              <a:rPr lang="en-GB" dirty="0" smtClean="0">
                <a:solidFill>
                  <a:schemeClr val="tx1"/>
                </a:solidFill>
              </a:rPr>
              <a:t>Scenes 7 and 8 of the play. To focus on the developing tragedy within the relationships and characters.</a:t>
            </a:r>
            <a:endParaRPr lang="en-GB" dirty="0">
              <a:solidFill>
                <a:schemeClr val="tx1"/>
              </a:solidFill>
            </a:endParaRPr>
          </a:p>
        </p:txBody>
      </p:sp>
      <p:pic>
        <p:nvPicPr>
          <p:cNvPr id="2052" name="Picture 4" descr="https://ericgerlachdotcom.files.wordpress.com/2013/10/tragedy-mask.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404" y="1252364"/>
            <a:ext cx="2657475" cy="334516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A-Streetcar-Named-Desire-Framed-Movie-Pos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6728" y="1252363"/>
            <a:ext cx="4743678" cy="334516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3 – </a:t>
            </a:r>
            <a:r>
              <a:rPr lang="en-GB" u="sng" dirty="0" smtClean="0"/>
              <a:t>Scenes </a:t>
            </a:r>
            <a:r>
              <a:rPr lang="en-GB" u="sng" dirty="0" smtClean="0"/>
              <a:t>7 and 8</a:t>
            </a:r>
            <a:r>
              <a:rPr lang="en-GB" u="sng" dirty="0" smtClean="0"/>
              <a:t>: </a:t>
            </a:r>
            <a:r>
              <a:rPr lang="en-GB" u="sng" dirty="0"/>
              <a:t>Questions on </a:t>
            </a:r>
            <a:r>
              <a:rPr lang="en-GB" u="sng" dirty="0" smtClean="0"/>
              <a:t>Blanche, Stella and Stanley</a:t>
            </a:r>
            <a:endParaRPr lang="en-GB" u="sng" dirty="0"/>
          </a:p>
        </p:txBody>
      </p:sp>
      <p:sp>
        <p:nvSpPr>
          <p:cNvPr id="4" name="TextBox 3"/>
          <p:cNvSpPr txBox="1"/>
          <p:nvPr/>
        </p:nvSpPr>
        <p:spPr>
          <a:xfrm>
            <a:off x="4211960" y="2088047"/>
            <a:ext cx="4705672" cy="4278094"/>
          </a:xfrm>
          <a:prstGeom prst="rect">
            <a:avLst/>
          </a:prstGeom>
          <a:noFill/>
        </p:spPr>
        <p:txBody>
          <a:bodyPr wrap="square" rtlCol="0">
            <a:spAutoFit/>
          </a:bodyPr>
          <a:lstStyle/>
          <a:p>
            <a:pPr algn="ctr"/>
            <a:r>
              <a:rPr lang="en-GB" sz="2800" b="1" u="sng" dirty="0" smtClean="0"/>
              <a:t>Question </a:t>
            </a:r>
            <a:r>
              <a:rPr lang="en-GB" sz="2800" b="1" u="sng" dirty="0" smtClean="0"/>
              <a:t>4 </a:t>
            </a:r>
            <a:endParaRPr lang="en-GB" sz="2800" b="1" u="sng" dirty="0" smtClean="0"/>
          </a:p>
          <a:p>
            <a:endParaRPr lang="en-GB" sz="2800" dirty="0"/>
          </a:p>
          <a:p>
            <a:r>
              <a:rPr lang="en-GB" sz="2700" dirty="0" smtClean="0"/>
              <a:t>Does Mitch’s absence contribute significantly to this scene? Why has he not turned up? What does this absence tell the audience about Stanley? Can you justify what Stanley has done? What do we learn about Mitch from his absence?</a:t>
            </a:r>
          </a:p>
        </p:txBody>
      </p:sp>
      <p:pic>
        <p:nvPicPr>
          <p:cNvPr id="6" name="Picture 2" descr="Marlon Brando and Vivien Leigh celebrate a tense birthday a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811048"/>
            <a:ext cx="3888432" cy="47525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93890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3 – </a:t>
            </a:r>
            <a:r>
              <a:rPr lang="en-GB" u="sng" dirty="0" smtClean="0"/>
              <a:t>Scenes </a:t>
            </a:r>
            <a:r>
              <a:rPr lang="en-GB" u="sng" dirty="0" smtClean="0"/>
              <a:t>7 and 8</a:t>
            </a:r>
            <a:r>
              <a:rPr lang="en-GB" u="sng" dirty="0" smtClean="0"/>
              <a:t>: </a:t>
            </a:r>
            <a:r>
              <a:rPr lang="en-GB" u="sng" dirty="0"/>
              <a:t>Questions on </a:t>
            </a:r>
            <a:r>
              <a:rPr lang="en-GB" u="sng" dirty="0" smtClean="0"/>
              <a:t>Blanche, Stella and Stanley</a:t>
            </a:r>
            <a:endParaRPr lang="en-GB" u="sng" dirty="0"/>
          </a:p>
        </p:txBody>
      </p:sp>
      <p:sp>
        <p:nvSpPr>
          <p:cNvPr id="4" name="TextBox 3"/>
          <p:cNvSpPr txBox="1"/>
          <p:nvPr/>
        </p:nvSpPr>
        <p:spPr>
          <a:xfrm>
            <a:off x="4211960" y="2924944"/>
            <a:ext cx="4633664" cy="2200602"/>
          </a:xfrm>
          <a:prstGeom prst="rect">
            <a:avLst/>
          </a:prstGeom>
          <a:noFill/>
        </p:spPr>
        <p:txBody>
          <a:bodyPr wrap="square" rtlCol="0">
            <a:spAutoFit/>
          </a:bodyPr>
          <a:lstStyle/>
          <a:p>
            <a:pPr algn="ctr"/>
            <a:r>
              <a:rPr lang="en-GB" sz="2800" b="1" u="sng" dirty="0" smtClean="0"/>
              <a:t>Question </a:t>
            </a:r>
            <a:r>
              <a:rPr lang="en-GB" sz="2800" b="1" u="sng" dirty="0"/>
              <a:t>5</a:t>
            </a:r>
            <a:endParaRPr lang="en-GB" sz="2800" b="1" u="sng" dirty="0" smtClean="0"/>
          </a:p>
          <a:p>
            <a:endParaRPr lang="en-GB" sz="2800" dirty="0"/>
          </a:p>
          <a:p>
            <a:r>
              <a:rPr lang="en-GB" sz="2700" dirty="0" smtClean="0"/>
              <a:t>Why does Stanley become so angry when Blanche refers to him as a “Polack”?</a:t>
            </a:r>
          </a:p>
        </p:txBody>
      </p:sp>
      <p:pic>
        <p:nvPicPr>
          <p:cNvPr id="6" name="Picture 2" descr="Marlon Brando and Vivien Leigh celebrate a tense birthday a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811048"/>
            <a:ext cx="3888432" cy="47525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06865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3 – </a:t>
            </a:r>
            <a:r>
              <a:rPr lang="en-GB" u="sng" dirty="0" smtClean="0"/>
              <a:t>Scenes </a:t>
            </a:r>
            <a:r>
              <a:rPr lang="en-GB" u="sng" dirty="0" smtClean="0"/>
              <a:t>7 and 8</a:t>
            </a:r>
            <a:r>
              <a:rPr lang="en-GB" u="sng" dirty="0" smtClean="0"/>
              <a:t>: </a:t>
            </a:r>
            <a:r>
              <a:rPr lang="en-GB" u="sng" dirty="0"/>
              <a:t>Questions on </a:t>
            </a:r>
            <a:r>
              <a:rPr lang="en-GB" u="sng" dirty="0" smtClean="0"/>
              <a:t>Blanche, Stella and Stanley</a:t>
            </a:r>
            <a:endParaRPr lang="en-GB" u="sng" dirty="0"/>
          </a:p>
        </p:txBody>
      </p:sp>
      <p:sp>
        <p:nvSpPr>
          <p:cNvPr id="4" name="TextBox 3"/>
          <p:cNvSpPr txBox="1"/>
          <p:nvPr/>
        </p:nvSpPr>
        <p:spPr>
          <a:xfrm>
            <a:off x="4427984" y="2924944"/>
            <a:ext cx="4417640" cy="1785104"/>
          </a:xfrm>
          <a:prstGeom prst="rect">
            <a:avLst/>
          </a:prstGeom>
          <a:noFill/>
        </p:spPr>
        <p:txBody>
          <a:bodyPr wrap="square" rtlCol="0">
            <a:spAutoFit/>
          </a:bodyPr>
          <a:lstStyle/>
          <a:p>
            <a:pPr algn="ctr"/>
            <a:r>
              <a:rPr lang="en-GB" sz="2800" b="1" u="sng" dirty="0" smtClean="0"/>
              <a:t>Question </a:t>
            </a:r>
            <a:r>
              <a:rPr lang="en-GB" sz="2800" b="1" u="sng" dirty="0" smtClean="0"/>
              <a:t>6 </a:t>
            </a:r>
            <a:endParaRPr lang="en-GB" sz="2800" b="1" u="sng" dirty="0" smtClean="0"/>
          </a:p>
          <a:p>
            <a:endParaRPr lang="en-GB" sz="2800" dirty="0"/>
          </a:p>
          <a:p>
            <a:r>
              <a:rPr lang="en-GB" sz="2700" dirty="0" smtClean="0"/>
              <a:t>What do you think the coming baby means to Stanley?</a:t>
            </a:r>
          </a:p>
        </p:txBody>
      </p:sp>
      <p:pic>
        <p:nvPicPr>
          <p:cNvPr id="6" name="Picture 2" descr="Marlon Brando and Vivien Leigh celebrate a tense birthday a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811048"/>
            <a:ext cx="3888432" cy="47525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17444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3 – </a:t>
            </a:r>
            <a:r>
              <a:rPr lang="en-GB" u="sng" dirty="0" smtClean="0"/>
              <a:t>Scenes </a:t>
            </a:r>
            <a:r>
              <a:rPr lang="en-GB" u="sng" dirty="0" smtClean="0"/>
              <a:t>7 and 8</a:t>
            </a:r>
            <a:r>
              <a:rPr lang="en-GB" u="sng" dirty="0" smtClean="0"/>
              <a:t>: </a:t>
            </a:r>
            <a:r>
              <a:rPr lang="en-GB" u="sng" dirty="0"/>
              <a:t>Questions on </a:t>
            </a:r>
            <a:r>
              <a:rPr lang="en-GB" u="sng" dirty="0" smtClean="0"/>
              <a:t>Blanche, Stella and Stanley</a:t>
            </a:r>
            <a:endParaRPr lang="en-GB" u="sng" dirty="0"/>
          </a:p>
        </p:txBody>
      </p:sp>
      <p:sp>
        <p:nvSpPr>
          <p:cNvPr id="4" name="TextBox 3"/>
          <p:cNvSpPr txBox="1"/>
          <p:nvPr/>
        </p:nvSpPr>
        <p:spPr>
          <a:xfrm>
            <a:off x="4283968" y="2132856"/>
            <a:ext cx="4561656" cy="3862596"/>
          </a:xfrm>
          <a:prstGeom prst="rect">
            <a:avLst/>
          </a:prstGeom>
          <a:noFill/>
        </p:spPr>
        <p:txBody>
          <a:bodyPr wrap="square" rtlCol="0">
            <a:spAutoFit/>
          </a:bodyPr>
          <a:lstStyle/>
          <a:p>
            <a:pPr algn="ctr"/>
            <a:r>
              <a:rPr lang="en-GB" sz="2800" b="1" u="sng" dirty="0" smtClean="0"/>
              <a:t>Question </a:t>
            </a:r>
            <a:r>
              <a:rPr lang="en-GB" sz="2800" b="1" u="sng" dirty="0"/>
              <a:t>7</a:t>
            </a:r>
            <a:endParaRPr lang="en-GB" sz="2800" b="1" u="sng" dirty="0" smtClean="0"/>
          </a:p>
          <a:p>
            <a:endParaRPr lang="en-GB" sz="2800" dirty="0"/>
          </a:p>
          <a:p>
            <a:r>
              <a:rPr lang="en-GB" sz="2700" dirty="0" smtClean="0"/>
              <a:t>How cruel do you think Stanley is being? Do you think he feels guilty about his behaviour – or proud of himself? </a:t>
            </a:r>
          </a:p>
          <a:p>
            <a:endParaRPr lang="en-GB" sz="2700" dirty="0"/>
          </a:p>
          <a:p>
            <a:r>
              <a:rPr lang="en-GB" sz="2700" dirty="0" smtClean="0"/>
              <a:t>What evidence do you have to justify this?</a:t>
            </a:r>
          </a:p>
        </p:txBody>
      </p:sp>
      <p:pic>
        <p:nvPicPr>
          <p:cNvPr id="6" name="Picture 2" descr="Marlon Brando and Vivien Leigh celebrate a tense birthday a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811048"/>
            <a:ext cx="3888432" cy="47525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23588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9405"/>
            <a:ext cx="8229600" cy="1143000"/>
          </a:xfrm>
        </p:spPr>
        <p:txBody>
          <a:bodyPr/>
          <a:lstStyle/>
          <a:p>
            <a:r>
              <a:rPr lang="en-GB" u="sng" dirty="0"/>
              <a:t>Plenary</a:t>
            </a:r>
          </a:p>
        </p:txBody>
      </p:sp>
      <p:sp>
        <p:nvSpPr>
          <p:cNvPr id="5" name="TextBox 4"/>
          <p:cNvSpPr txBox="1"/>
          <p:nvPr/>
        </p:nvSpPr>
        <p:spPr>
          <a:xfrm>
            <a:off x="3275856" y="1412776"/>
            <a:ext cx="5868144" cy="4832092"/>
          </a:xfrm>
          <a:prstGeom prst="rect">
            <a:avLst/>
          </a:prstGeom>
          <a:noFill/>
        </p:spPr>
        <p:txBody>
          <a:bodyPr wrap="square" rtlCol="0">
            <a:spAutoFit/>
          </a:bodyPr>
          <a:lstStyle/>
          <a:p>
            <a:r>
              <a:rPr lang="en-GB" sz="2800" dirty="0"/>
              <a:t>For today’s plenary I would like you </a:t>
            </a:r>
            <a:r>
              <a:rPr lang="en-GB" sz="2800" dirty="0" smtClean="0"/>
              <a:t>to consider the end of scene </a:t>
            </a:r>
            <a:r>
              <a:rPr lang="en-GB" sz="2800" dirty="0" smtClean="0"/>
              <a:t>8 and Stella’s request to be taken “to the hospital”.</a:t>
            </a:r>
            <a:endParaRPr lang="en-GB" sz="2800" dirty="0" smtClean="0"/>
          </a:p>
          <a:p>
            <a:endParaRPr lang="en-GB" sz="2800" dirty="0"/>
          </a:p>
          <a:p>
            <a:r>
              <a:rPr lang="en-GB" sz="2800" dirty="0" smtClean="0"/>
              <a:t>This revelation develops further tension on stage as the audience’s concern shifts to Stella and the baby.</a:t>
            </a:r>
          </a:p>
          <a:p>
            <a:endParaRPr lang="en-GB" sz="2800" dirty="0"/>
          </a:p>
          <a:p>
            <a:r>
              <a:rPr lang="en-GB" sz="2800" dirty="0" smtClean="0"/>
              <a:t>How does this change the focus of the preceding drama and why do you think Williams’ ends the scene this way?</a:t>
            </a:r>
            <a:endParaRPr lang="en-GB" sz="2800" dirty="0"/>
          </a:p>
        </p:txBody>
      </p:sp>
      <p:pic>
        <p:nvPicPr>
          <p:cNvPr id="6" name="Picture 5"/>
          <p:cNvPicPr>
            <a:picLocks noChangeAspect="1"/>
          </p:cNvPicPr>
          <p:nvPr/>
        </p:nvPicPr>
        <p:blipFill>
          <a:blip r:embed="rId2"/>
          <a:stretch>
            <a:fillRect/>
          </a:stretch>
        </p:blipFill>
        <p:spPr>
          <a:xfrm>
            <a:off x="263419" y="1268760"/>
            <a:ext cx="2847975" cy="5040560"/>
          </a:xfrm>
          <a:prstGeom prst="rect">
            <a:avLst/>
          </a:prstGeom>
        </p:spPr>
      </p:pic>
    </p:spTree>
    <p:extLst>
      <p:ext uri="{BB962C8B-B14F-4D97-AF65-F5344CB8AC3E}">
        <p14:creationId xmlns:p14="http://schemas.microsoft.com/office/powerpoint/2010/main" val="276926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GB" sz="3600" u="sng" dirty="0" smtClean="0"/>
              <a:t>Starter: A Streetcar Named </a:t>
            </a:r>
            <a:r>
              <a:rPr lang="en-GB" sz="3600" u="sng" dirty="0" smtClean="0"/>
              <a:t>Desire: Stanley and Blanche</a:t>
            </a:r>
            <a:endParaRPr lang="en-GB" sz="3600" u="sng" dirty="0"/>
          </a:p>
        </p:txBody>
      </p:sp>
      <p:sp>
        <p:nvSpPr>
          <p:cNvPr id="8" name="TextBox 7"/>
          <p:cNvSpPr txBox="1"/>
          <p:nvPr/>
        </p:nvSpPr>
        <p:spPr>
          <a:xfrm>
            <a:off x="3923928" y="1612891"/>
            <a:ext cx="5121487" cy="4401205"/>
          </a:xfrm>
          <a:prstGeom prst="rect">
            <a:avLst/>
          </a:prstGeom>
          <a:noFill/>
        </p:spPr>
        <p:txBody>
          <a:bodyPr wrap="square" rtlCol="0">
            <a:spAutoFit/>
          </a:bodyPr>
          <a:lstStyle/>
          <a:p>
            <a:r>
              <a:rPr lang="en-GB" sz="2800" dirty="0" smtClean="0"/>
              <a:t>To begin today’s lesson I would like you to </a:t>
            </a:r>
            <a:r>
              <a:rPr lang="en-GB" sz="2800" dirty="0" smtClean="0"/>
              <a:t>consider the characters of Stanley and Blanche.</a:t>
            </a:r>
          </a:p>
          <a:p>
            <a:endParaRPr lang="en-GB" sz="2800" dirty="0"/>
          </a:p>
          <a:p>
            <a:r>
              <a:rPr lang="en-GB" sz="2800" dirty="0" smtClean="0"/>
              <a:t>Considering the tragic tale of Allan and his suicide why do you feel that Blanche is attracted to Stanley even though she claims he </a:t>
            </a:r>
            <a:r>
              <a:rPr lang="en-GB" sz="2800" dirty="0" smtClean="0"/>
              <a:t>“acts like an animal…[is] sub-human…[and] ape-like”?</a:t>
            </a:r>
            <a:endParaRPr lang="en-GB" sz="2800" dirty="0" smtClean="0"/>
          </a:p>
        </p:txBody>
      </p:sp>
      <p:pic>
        <p:nvPicPr>
          <p:cNvPr id="5" name="Picture 2" descr="A-Streetcar-Named-Desire-Framed-Movie-Pos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484784"/>
            <a:ext cx="3322712" cy="4896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64358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23928" y="1417638"/>
            <a:ext cx="5040560" cy="5071294"/>
          </a:xfrm>
        </p:spPr>
        <p:txBody>
          <a:bodyPr>
            <a:normAutofit fontScale="70000" lnSpcReduction="20000"/>
          </a:bodyPr>
          <a:lstStyle/>
          <a:p>
            <a:pPr marL="0" indent="0">
              <a:buNone/>
            </a:pPr>
            <a:r>
              <a:rPr lang="en-GB" sz="3400" dirty="0"/>
              <a:t>Now that you have considered the dynamic of the relationship between Stanley and Blanche I would like you to use the link below and read the section entitled “</a:t>
            </a:r>
            <a:r>
              <a:rPr lang="en-GB" sz="3400" b="1" dirty="0"/>
              <a:t>Fantasy’s Inability to Overcome Reality”</a:t>
            </a:r>
            <a:r>
              <a:rPr lang="en-GB" sz="3400" dirty="0"/>
              <a:t>.</a:t>
            </a:r>
            <a:endParaRPr lang="en-GB" sz="3400" dirty="0" smtClean="0">
              <a:hlinkClick r:id="rId2"/>
            </a:endParaRPr>
          </a:p>
          <a:p>
            <a:pPr marL="0" indent="0">
              <a:buNone/>
            </a:pPr>
            <a:endParaRPr lang="en-GB" dirty="0">
              <a:hlinkClick r:id="rId2"/>
            </a:endParaRPr>
          </a:p>
          <a:p>
            <a:pPr marL="0" indent="0">
              <a:buNone/>
            </a:pPr>
            <a:r>
              <a:rPr lang="en-GB" dirty="0" smtClean="0">
                <a:hlinkClick r:id="rId2"/>
              </a:rPr>
              <a:t>https</a:t>
            </a:r>
            <a:r>
              <a:rPr lang="en-GB" dirty="0">
                <a:hlinkClick r:id="rId2"/>
              </a:rPr>
              <a:t>://</a:t>
            </a:r>
            <a:r>
              <a:rPr lang="en-GB" dirty="0" smtClean="0">
                <a:hlinkClick r:id="rId2"/>
              </a:rPr>
              <a:t>www.sparknotes.com/lit/streetcar/themes/</a:t>
            </a:r>
            <a:endParaRPr lang="en-GB" dirty="0" smtClean="0"/>
          </a:p>
          <a:p>
            <a:pPr marL="0" indent="0">
              <a:buNone/>
            </a:pPr>
            <a:endParaRPr lang="en-GB" dirty="0"/>
          </a:p>
          <a:p>
            <a:pPr marL="0" indent="0">
              <a:buNone/>
            </a:pPr>
            <a:r>
              <a:rPr lang="en-GB" sz="3400" dirty="0" smtClean="0"/>
              <a:t>Once you have read this I would like you to reconsider the relationship between Stanley and Blanche from a metaphorical or symbolic perspective. How do you evaluate their relationship now?</a:t>
            </a:r>
            <a:endParaRPr lang="en-GB" sz="3400" dirty="0"/>
          </a:p>
          <a:p>
            <a:pPr marL="0" indent="0">
              <a:buNone/>
            </a:pPr>
            <a:endParaRPr lang="en-GB" sz="3400" dirty="0" smtClean="0"/>
          </a:p>
        </p:txBody>
      </p:sp>
      <p:sp>
        <p:nvSpPr>
          <p:cNvPr id="4" name="Title 1"/>
          <p:cNvSpPr>
            <a:spLocks noGrp="1"/>
          </p:cNvSpPr>
          <p:nvPr>
            <p:ph type="title"/>
          </p:nvPr>
        </p:nvSpPr>
        <p:spPr/>
        <p:txBody>
          <a:bodyPr>
            <a:normAutofit fontScale="90000"/>
          </a:bodyPr>
          <a:lstStyle/>
          <a:p>
            <a:r>
              <a:rPr lang="en-GB" sz="3600" u="sng" dirty="0" smtClean="0"/>
              <a:t>Starter: A Streetcar Named </a:t>
            </a:r>
            <a:r>
              <a:rPr lang="en-GB" sz="3600" u="sng" dirty="0" smtClean="0"/>
              <a:t>Desire: Stanley and Blanche</a:t>
            </a:r>
            <a:endParaRPr lang="en-GB" sz="3600" u="sng" dirty="0"/>
          </a:p>
        </p:txBody>
      </p:sp>
      <p:pic>
        <p:nvPicPr>
          <p:cNvPr id="5" name="Picture 2" descr="A-Streetcar-Named-Desire-Framed-Movie-Pos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484784"/>
            <a:ext cx="3322712" cy="4896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42131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t>Task 1 – Reading of the Text</a:t>
            </a:r>
            <a:endParaRPr lang="en-GB" u="sng" dirty="0"/>
          </a:p>
        </p:txBody>
      </p:sp>
      <p:sp>
        <p:nvSpPr>
          <p:cNvPr id="4" name="TextBox 3"/>
          <p:cNvSpPr txBox="1"/>
          <p:nvPr/>
        </p:nvSpPr>
        <p:spPr>
          <a:xfrm>
            <a:off x="3923928" y="1556792"/>
            <a:ext cx="4968552" cy="4832092"/>
          </a:xfrm>
          <a:prstGeom prst="rect">
            <a:avLst/>
          </a:prstGeom>
          <a:noFill/>
        </p:spPr>
        <p:txBody>
          <a:bodyPr wrap="square" rtlCol="0">
            <a:spAutoFit/>
          </a:bodyPr>
          <a:lstStyle/>
          <a:p>
            <a:r>
              <a:rPr lang="en-GB" sz="2800" dirty="0" smtClean="0"/>
              <a:t>The focus of </a:t>
            </a:r>
            <a:r>
              <a:rPr lang="en-GB" sz="2800" dirty="0" smtClean="0"/>
              <a:t>scene 7 is Stanley’s exposure </a:t>
            </a:r>
            <a:r>
              <a:rPr lang="en-GB" sz="2800" dirty="0" smtClean="0"/>
              <a:t>of the truth about Blanche’s past to Stella. </a:t>
            </a:r>
            <a:endParaRPr lang="en-GB" sz="2800" dirty="0"/>
          </a:p>
          <a:p>
            <a:endParaRPr lang="en-GB" sz="2800" dirty="0" smtClean="0"/>
          </a:p>
          <a:p>
            <a:r>
              <a:rPr lang="en-GB" sz="2800" dirty="0" smtClean="0"/>
              <a:t>The focus of scene 8 is Blanche’s birthday evening. In this scene Stanley, Blanche and Stella are in the apartment together.</a:t>
            </a:r>
          </a:p>
          <a:p>
            <a:endParaRPr lang="en-GB" sz="2800" dirty="0"/>
          </a:p>
          <a:p>
            <a:r>
              <a:rPr lang="en-GB" sz="2800" dirty="0" smtClean="0"/>
              <a:t>I would now like you to read these two scenes.</a:t>
            </a:r>
            <a:endParaRPr lang="en-GB" sz="2800" dirty="0" smtClean="0"/>
          </a:p>
        </p:txBody>
      </p:sp>
      <p:pic>
        <p:nvPicPr>
          <p:cNvPr id="1026" name="Picture 2" descr="Marlon Brando and Vivien Leigh celebrate a tense birthday a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658982"/>
            <a:ext cx="3618834" cy="47525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31057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t>Task 2 – Reading Around the Text</a:t>
            </a:r>
            <a:endParaRPr lang="en-GB" u="sng" dirty="0"/>
          </a:p>
        </p:txBody>
      </p:sp>
      <p:sp>
        <p:nvSpPr>
          <p:cNvPr id="4" name="TextBox 3"/>
          <p:cNvSpPr txBox="1"/>
          <p:nvPr/>
        </p:nvSpPr>
        <p:spPr>
          <a:xfrm>
            <a:off x="3779912" y="1551333"/>
            <a:ext cx="5205264" cy="5324535"/>
          </a:xfrm>
          <a:prstGeom prst="rect">
            <a:avLst/>
          </a:prstGeom>
          <a:noFill/>
        </p:spPr>
        <p:txBody>
          <a:bodyPr wrap="square" rtlCol="0">
            <a:spAutoFit/>
          </a:bodyPr>
          <a:lstStyle/>
          <a:p>
            <a:r>
              <a:rPr lang="en-GB" sz="2400" dirty="0" smtClean="0"/>
              <a:t>Prior to answering the questions I have set on </a:t>
            </a:r>
            <a:r>
              <a:rPr lang="en-GB" sz="2400" dirty="0" smtClean="0"/>
              <a:t>these two scenes </a:t>
            </a:r>
            <a:r>
              <a:rPr lang="en-GB" sz="2400" dirty="0" smtClean="0"/>
              <a:t>I would like you to use the internet to search for the summaries and analysis of </a:t>
            </a:r>
            <a:r>
              <a:rPr lang="en-GB" sz="2400" dirty="0" smtClean="0"/>
              <a:t>scenes </a:t>
            </a:r>
            <a:r>
              <a:rPr lang="en-GB" sz="2400" dirty="0" smtClean="0"/>
              <a:t>7 and 8</a:t>
            </a:r>
            <a:r>
              <a:rPr lang="en-GB" sz="2400" dirty="0" smtClean="0"/>
              <a:t> of A </a:t>
            </a:r>
            <a:r>
              <a:rPr lang="en-GB" sz="2400" dirty="0" smtClean="0"/>
              <a:t>Streetcar Named Desire. </a:t>
            </a:r>
            <a:endParaRPr lang="en-GB" sz="2400" dirty="0" smtClean="0"/>
          </a:p>
          <a:p>
            <a:endParaRPr lang="en-GB" sz="2400" dirty="0"/>
          </a:p>
          <a:p>
            <a:r>
              <a:rPr lang="en-GB" sz="2800" dirty="0" smtClean="0"/>
              <a:t>To </a:t>
            </a:r>
            <a:r>
              <a:rPr lang="en-GB" sz="2800" dirty="0" smtClean="0"/>
              <a:t>develop your independent studies of the text </a:t>
            </a:r>
            <a:r>
              <a:rPr lang="en-GB" sz="2800" b="1" dirty="0" smtClean="0"/>
              <a:t>try to find </a:t>
            </a:r>
            <a:r>
              <a:rPr lang="en-GB" sz="2800" b="1" dirty="0" smtClean="0"/>
              <a:t>another 2 </a:t>
            </a:r>
            <a:r>
              <a:rPr lang="en-GB" sz="2800" b="1" dirty="0" smtClean="0"/>
              <a:t>websites you haven’t previously used and consider and evaluate their analysis of the scene</a:t>
            </a:r>
            <a:r>
              <a:rPr lang="en-GB" sz="2800" dirty="0" smtClean="0"/>
              <a:t>.</a:t>
            </a:r>
          </a:p>
          <a:p>
            <a:endParaRPr lang="en-GB" sz="2800" dirty="0"/>
          </a:p>
        </p:txBody>
      </p:sp>
      <p:pic>
        <p:nvPicPr>
          <p:cNvPr id="5" name="Picture 2" descr="Marlon Brando and Vivien Leigh celebrate a tense birthday a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658982"/>
            <a:ext cx="3456384" cy="47525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36211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3 – </a:t>
            </a:r>
            <a:r>
              <a:rPr lang="en-GB" u="sng" dirty="0" smtClean="0"/>
              <a:t>Scenes 7 and 8: Blanche, Stella and Stanley</a:t>
            </a:r>
            <a:endParaRPr lang="en-GB" u="sng" dirty="0"/>
          </a:p>
        </p:txBody>
      </p:sp>
      <p:sp>
        <p:nvSpPr>
          <p:cNvPr id="7" name="TextBox 6"/>
          <p:cNvSpPr txBox="1"/>
          <p:nvPr/>
        </p:nvSpPr>
        <p:spPr>
          <a:xfrm>
            <a:off x="4081977" y="1986709"/>
            <a:ext cx="4932040" cy="4401205"/>
          </a:xfrm>
          <a:prstGeom prst="rect">
            <a:avLst/>
          </a:prstGeom>
          <a:noFill/>
        </p:spPr>
        <p:txBody>
          <a:bodyPr wrap="square" rtlCol="0">
            <a:spAutoFit/>
          </a:bodyPr>
          <a:lstStyle/>
          <a:p>
            <a:r>
              <a:rPr lang="en-GB" sz="2800" dirty="0" smtClean="0"/>
              <a:t>Now that you have read scene </a:t>
            </a:r>
            <a:r>
              <a:rPr lang="en-GB" sz="2800" dirty="0" smtClean="0"/>
              <a:t>7 and 8, </a:t>
            </a:r>
            <a:r>
              <a:rPr lang="en-GB" sz="2800" dirty="0" smtClean="0"/>
              <a:t>and read through some analysis thereon, I would like you to consider the developing relationships between </a:t>
            </a:r>
            <a:r>
              <a:rPr lang="en-GB" sz="2800" dirty="0" smtClean="0"/>
              <a:t>Blanche, Stella </a:t>
            </a:r>
            <a:r>
              <a:rPr lang="en-GB" sz="2800" dirty="0" smtClean="0"/>
              <a:t>and </a:t>
            </a:r>
            <a:r>
              <a:rPr lang="en-GB" sz="2800" dirty="0" smtClean="0"/>
              <a:t>Stanley</a:t>
            </a:r>
            <a:r>
              <a:rPr lang="en-GB" sz="2800" dirty="0" smtClean="0"/>
              <a:t>.</a:t>
            </a:r>
            <a:endParaRPr lang="en-GB" sz="2800" dirty="0" smtClean="0"/>
          </a:p>
          <a:p>
            <a:endParaRPr lang="en-GB" sz="2800" dirty="0"/>
          </a:p>
          <a:p>
            <a:r>
              <a:rPr lang="en-GB" sz="2800" dirty="0" smtClean="0"/>
              <a:t>Consider</a:t>
            </a:r>
            <a:r>
              <a:rPr lang="en-GB" sz="2800" dirty="0" smtClean="0"/>
              <a:t>:</a:t>
            </a:r>
          </a:p>
          <a:p>
            <a:pPr marL="457200" indent="-457200">
              <a:buFont typeface="Arial" panose="020B0604020202020204" pitchFamily="34" charset="0"/>
              <a:buChar char="•"/>
            </a:pPr>
            <a:r>
              <a:rPr lang="en-GB" sz="2800" dirty="0" smtClean="0"/>
              <a:t>Stella’s defence of Blanche</a:t>
            </a:r>
          </a:p>
          <a:p>
            <a:pPr marL="457200" indent="-457200">
              <a:buFont typeface="Arial" panose="020B0604020202020204" pitchFamily="34" charset="0"/>
              <a:buChar char="•"/>
            </a:pPr>
            <a:r>
              <a:rPr lang="en-GB" sz="2800" dirty="0" smtClean="0"/>
              <a:t>Stanley’s attacking of Blanche</a:t>
            </a:r>
            <a:endParaRPr lang="en-GB" sz="2800" dirty="0" smtClean="0"/>
          </a:p>
        </p:txBody>
      </p:sp>
      <p:pic>
        <p:nvPicPr>
          <p:cNvPr id="5" name="Picture 2" descr="Marlon Brando and Vivien Leigh celebrate a tense birthday a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811048"/>
            <a:ext cx="3888432" cy="47525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29212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3 – </a:t>
            </a:r>
            <a:r>
              <a:rPr lang="en-GB" u="sng" dirty="0" smtClean="0"/>
              <a:t>Scenes </a:t>
            </a:r>
            <a:r>
              <a:rPr lang="en-GB" u="sng" dirty="0" smtClean="0"/>
              <a:t>7 and 8</a:t>
            </a:r>
            <a:r>
              <a:rPr lang="en-GB" u="sng" dirty="0" smtClean="0"/>
              <a:t>: </a:t>
            </a:r>
            <a:r>
              <a:rPr lang="en-GB" u="sng" dirty="0"/>
              <a:t>Questions on </a:t>
            </a:r>
            <a:r>
              <a:rPr lang="en-GB" u="sng" dirty="0" smtClean="0"/>
              <a:t>Blanche, Stella and Stanley</a:t>
            </a:r>
            <a:endParaRPr lang="en-GB" u="sng" dirty="0"/>
          </a:p>
        </p:txBody>
      </p:sp>
      <p:sp>
        <p:nvSpPr>
          <p:cNvPr id="4" name="TextBox 3"/>
          <p:cNvSpPr txBox="1"/>
          <p:nvPr/>
        </p:nvSpPr>
        <p:spPr>
          <a:xfrm>
            <a:off x="4355976" y="2924944"/>
            <a:ext cx="4489648" cy="1785104"/>
          </a:xfrm>
          <a:prstGeom prst="rect">
            <a:avLst/>
          </a:prstGeom>
          <a:noFill/>
        </p:spPr>
        <p:txBody>
          <a:bodyPr wrap="square" rtlCol="0">
            <a:spAutoFit/>
          </a:bodyPr>
          <a:lstStyle/>
          <a:p>
            <a:pPr algn="ctr"/>
            <a:r>
              <a:rPr lang="en-GB" sz="2800" b="1" u="sng" dirty="0" smtClean="0"/>
              <a:t>Question 1 </a:t>
            </a:r>
          </a:p>
          <a:p>
            <a:endParaRPr lang="en-GB" sz="2800" dirty="0"/>
          </a:p>
          <a:p>
            <a:r>
              <a:rPr lang="en-GB" sz="2700" dirty="0" smtClean="0"/>
              <a:t>What does Stanley reveal about Blanche’s past?</a:t>
            </a:r>
          </a:p>
        </p:txBody>
      </p:sp>
      <p:pic>
        <p:nvPicPr>
          <p:cNvPr id="6" name="Picture 2" descr="Marlon Brando and Vivien Leigh celebrate a tense birthday a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811048"/>
            <a:ext cx="3888432" cy="47525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49386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3 – </a:t>
            </a:r>
            <a:r>
              <a:rPr lang="en-GB" u="sng" dirty="0" smtClean="0"/>
              <a:t>Scenes </a:t>
            </a:r>
            <a:r>
              <a:rPr lang="en-GB" u="sng" dirty="0" smtClean="0"/>
              <a:t>7 and 8</a:t>
            </a:r>
            <a:r>
              <a:rPr lang="en-GB" u="sng" dirty="0" smtClean="0"/>
              <a:t>: </a:t>
            </a:r>
            <a:r>
              <a:rPr lang="en-GB" u="sng" dirty="0"/>
              <a:t>Questions on </a:t>
            </a:r>
            <a:r>
              <a:rPr lang="en-GB" u="sng" dirty="0" smtClean="0"/>
              <a:t>Blanche, Stella and Stanley</a:t>
            </a:r>
            <a:endParaRPr lang="en-GB" u="sng" dirty="0"/>
          </a:p>
        </p:txBody>
      </p:sp>
      <p:sp>
        <p:nvSpPr>
          <p:cNvPr id="4" name="TextBox 3"/>
          <p:cNvSpPr txBox="1"/>
          <p:nvPr/>
        </p:nvSpPr>
        <p:spPr>
          <a:xfrm>
            <a:off x="4427984" y="2708920"/>
            <a:ext cx="4417640" cy="2616101"/>
          </a:xfrm>
          <a:prstGeom prst="rect">
            <a:avLst/>
          </a:prstGeom>
          <a:noFill/>
        </p:spPr>
        <p:txBody>
          <a:bodyPr wrap="square" rtlCol="0">
            <a:spAutoFit/>
          </a:bodyPr>
          <a:lstStyle/>
          <a:p>
            <a:pPr algn="ctr"/>
            <a:r>
              <a:rPr lang="en-GB" sz="2800" b="1" u="sng" dirty="0" smtClean="0"/>
              <a:t>Question </a:t>
            </a:r>
            <a:r>
              <a:rPr lang="en-GB" sz="2800" b="1" u="sng" dirty="0" smtClean="0"/>
              <a:t>2 </a:t>
            </a:r>
            <a:endParaRPr lang="en-GB" sz="2800" b="1" u="sng" dirty="0" smtClean="0"/>
          </a:p>
          <a:p>
            <a:endParaRPr lang="en-GB" sz="2800" dirty="0"/>
          </a:p>
          <a:p>
            <a:r>
              <a:rPr lang="en-GB" sz="2700" dirty="0" smtClean="0"/>
              <a:t>What do you think Stanley’s motives are in telling Stella about Blanche’s recent past?</a:t>
            </a:r>
          </a:p>
          <a:p>
            <a:endParaRPr lang="en-GB" sz="2700" dirty="0"/>
          </a:p>
        </p:txBody>
      </p:sp>
      <p:pic>
        <p:nvPicPr>
          <p:cNvPr id="6" name="Picture 2" descr="Marlon Brando and Vivien Leigh celebrate a tense birthday a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811048"/>
            <a:ext cx="3888432" cy="47525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84229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3 – </a:t>
            </a:r>
            <a:r>
              <a:rPr lang="en-GB" u="sng" dirty="0" smtClean="0"/>
              <a:t>Scenes </a:t>
            </a:r>
            <a:r>
              <a:rPr lang="en-GB" u="sng" dirty="0" smtClean="0"/>
              <a:t>7 and 8</a:t>
            </a:r>
            <a:r>
              <a:rPr lang="en-GB" u="sng" dirty="0" smtClean="0"/>
              <a:t>: </a:t>
            </a:r>
            <a:r>
              <a:rPr lang="en-GB" u="sng" dirty="0"/>
              <a:t>Questions on </a:t>
            </a:r>
            <a:r>
              <a:rPr lang="en-GB" u="sng" dirty="0" smtClean="0"/>
              <a:t>Blanche, Stella and Stanley</a:t>
            </a:r>
            <a:endParaRPr lang="en-GB" u="sng" dirty="0"/>
          </a:p>
        </p:txBody>
      </p:sp>
      <p:sp>
        <p:nvSpPr>
          <p:cNvPr id="4" name="TextBox 3"/>
          <p:cNvSpPr txBox="1"/>
          <p:nvPr/>
        </p:nvSpPr>
        <p:spPr>
          <a:xfrm>
            <a:off x="4283968" y="2295796"/>
            <a:ext cx="4561656" cy="3862596"/>
          </a:xfrm>
          <a:prstGeom prst="rect">
            <a:avLst/>
          </a:prstGeom>
          <a:noFill/>
        </p:spPr>
        <p:txBody>
          <a:bodyPr wrap="square" rtlCol="0">
            <a:spAutoFit/>
          </a:bodyPr>
          <a:lstStyle/>
          <a:p>
            <a:pPr algn="ctr"/>
            <a:r>
              <a:rPr lang="en-GB" sz="2800" b="1" u="sng" dirty="0" smtClean="0"/>
              <a:t>Question </a:t>
            </a:r>
            <a:r>
              <a:rPr lang="en-GB" sz="2800" b="1" u="sng" dirty="0" smtClean="0"/>
              <a:t>3 </a:t>
            </a:r>
            <a:endParaRPr lang="en-GB" sz="2800" b="1" u="sng" dirty="0" smtClean="0"/>
          </a:p>
          <a:p>
            <a:endParaRPr lang="en-GB" sz="2800" dirty="0"/>
          </a:p>
          <a:p>
            <a:r>
              <a:rPr lang="en-GB" sz="2700" dirty="0" smtClean="0"/>
              <a:t>What do you think Tennessee Williams wants the audience to feel about Stanley during this scene? </a:t>
            </a:r>
          </a:p>
          <a:p>
            <a:endParaRPr lang="en-GB" sz="2700" dirty="0"/>
          </a:p>
          <a:p>
            <a:r>
              <a:rPr lang="en-GB" sz="2700" dirty="0" smtClean="0"/>
              <a:t>What does he want the audience to feel for Blanche?</a:t>
            </a:r>
          </a:p>
        </p:txBody>
      </p:sp>
      <p:pic>
        <p:nvPicPr>
          <p:cNvPr id="6" name="Picture 2" descr="Marlon Brando and Vivien Leigh celebrate a tense birthday a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811048"/>
            <a:ext cx="3888432" cy="47525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85343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054B7DBDF4BA9409A5C5D7797933F7F" ma:contentTypeVersion="13" ma:contentTypeDescription="Create a new document." ma:contentTypeScope="" ma:versionID="e4da622bd6858b78e621c2ea942b4a29">
  <xsd:schema xmlns:xsd="http://www.w3.org/2001/XMLSchema" xmlns:xs="http://www.w3.org/2001/XMLSchema" xmlns:p="http://schemas.microsoft.com/office/2006/metadata/properties" xmlns:ns2="d4ef18c4-b113-4804-98bd-9a53b9d444db" xmlns:ns3="18fc9a34-bd67-4aeb-af0c-dbcce0fead03" targetNamespace="http://schemas.microsoft.com/office/2006/metadata/properties" ma:root="true" ma:fieldsID="4d5d536d6284d112cdf0d6fc6631a303" ns2:_="" ns3:_="">
    <xsd:import namespace="d4ef18c4-b113-4804-98bd-9a53b9d444db"/>
    <xsd:import namespace="18fc9a34-bd67-4aeb-af0c-dbcce0fead03"/>
    <xsd:element name="properties">
      <xsd:complexType>
        <xsd:sequence>
          <xsd:element name="documentManagement">
            <xsd:complexType>
              <xsd:all>
                <xsd:element ref="ns2:Description" minOccurs="0"/>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4ef18c4-b113-4804-98bd-9a53b9d444db" elementFormDefault="qualified">
    <xsd:import namespace="http://schemas.microsoft.com/office/2006/documentManagement/types"/>
    <xsd:import namespace="http://schemas.microsoft.com/office/infopath/2007/PartnerControls"/>
    <xsd:element name="Description" ma:index="8" nillable="true" ma:displayName="Description" ma:format="Dropdown" ma:internalName="Description">
      <xsd:simpleType>
        <xsd:restriction base="dms:Note">
          <xsd:maxLength value="255"/>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8fc9a34-bd67-4aeb-af0c-dbcce0fead03"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cription xmlns="d4ef18c4-b113-4804-98bd-9a53b9d444db" xsi:nil="true"/>
  </documentManagement>
</p:properties>
</file>

<file path=customXml/itemProps1.xml><?xml version="1.0" encoding="utf-8"?>
<ds:datastoreItem xmlns:ds="http://schemas.openxmlformats.org/officeDocument/2006/customXml" ds:itemID="{4E2D6297-10E3-4029-90E0-DACBEBA283BA}"/>
</file>

<file path=customXml/itemProps2.xml><?xml version="1.0" encoding="utf-8"?>
<ds:datastoreItem xmlns:ds="http://schemas.openxmlformats.org/officeDocument/2006/customXml" ds:itemID="{FEC3E6D9-39A0-4BD3-9A1A-D0FE731FC42E}"/>
</file>

<file path=customXml/itemProps3.xml><?xml version="1.0" encoding="utf-8"?>
<ds:datastoreItem xmlns:ds="http://schemas.openxmlformats.org/officeDocument/2006/customXml" ds:itemID="{0B464C64-5C3A-4AB4-9ABA-50F9D26BB85F}"/>
</file>

<file path=docProps/app.xml><?xml version="1.0" encoding="utf-8"?>
<Properties xmlns="http://schemas.openxmlformats.org/officeDocument/2006/extended-properties" xmlns:vt="http://schemas.openxmlformats.org/officeDocument/2006/docPropsVTypes">
  <TotalTime>1645</TotalTime>
  <Words>710</Words>
  <Application>Microsoft Office PowerPoint</Application>
  <PresentationFormat>On-screen Show (4:3)</PresentationFormat>
  <Paragraphs>66</Paragraphs>
  <Slides>14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Office Theme</vt:lpstr>
      <vt:lpstr>Lesson 9: A Streetcar Named Desire</vt:lpstr>
      <vt:lpstr>Starter: A Streetcar Named Desire: Stanley and Blanche</vt:lpstr>
      <vt:lpstr>Starter: A Streetcar Named Desire: Stanley and Blanche</vt:lpstr>
      <vt:lpstr>Task 1 – Reading of the Text</vt:lpstr>
      <vt:lpstr>Task 2 – Reading Around the Text</vt:lpstr>
      <vt:lpstr>Task 3 – Scenes 7 and 8: Blanche, Stella and Stanley</vt:lpstr>
      <vt:lpstr>Task 3 – Scenes 7 and 8: Questions on Blanche, Stella and Stanley</vt:lpstr>
      <vt:lpstr>Task 3 – Scenes 7 and 8: Questions on Blanche, Stella and Stanley</vt:lpstr>
      <vt:lpstr>Task 3 – Scenes 7 and 8: Questions on Blanche, Stella and Stanley</vt:lpstr>
      <vt:lpstr>Task 3 – Scenes 7 and 8: Questions on Blanche, Stella and Stanley</vt:lpstr>
      <vt:lpstr>Task 3 – Scenes 7 and 8: Questions on Blanche, Stella and Stanley</vt:lpstr>
      <vt:lpstr>Task 3 – Scenes 7 and 8: Questions on Blanche, Stella and Stanley</vt:lpstr>
      <vt:lpstr>Task 3 – Scenes 7 and 8: Questions on Blanche, Stella and Stanley</vt:lpstr>
      <vt:lpstr>Plenary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 AS Language Coursework – Creating Texts</dc:title>
  <dc:creator>Benjani</dc:creator>
  <cp:lastModifiedBy>keslocal</cp:lastModifiedBy>
  <cp:revision>190</cp:revision>
  <dcterms:created xsi:type="dcterms:W3CDTF">2012-11-22T18:40:04Z</dcterms:created>
  <dcterms:modified xsi:type="dcterms:W3CDTF">2020-05-06T13:44:14Z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0x010100A054B7DBDF4BA9409A5C5D7797933F7F</vt:lpwstr>
  </property>
</Properties>
</file>