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57" r:id="rId5"/>
    <p:sldId id="263" r:id="rId6"/>
    <p:sldId id="258" r:id="rId7"/>
    <p:sldId id="264" r:id="rId8"/>
    <p:sldId id="259" r:id="rId9"/>
    <p:sldId id="260"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4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DBABED-BC02-437C-A59C-F0629625104A}" type="datetimeFigureOut">
              <a:rPr lang="en-GB" smtClean="0"/>
              <a:pPr/>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73D183-3FBD-484B-B64D-3D975DC0B36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DBABED-BC02-437C-A59C-F0629625104A}" type="datetimeFigureOut">
              <a:rPr lang="en-GB" smtClean="0"/>
              <a:pPr/>
              <a:t>26/04/2020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73D183-3FBD-484B-B64D-3D975DC0B36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wikihow.com/Take-Cornell-Not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https://www.youtube.com/watch?v=FwaMpTv-Xgw" TargetMode="External"/><Relationship Id="rId3" Type="http://schemas.openxmlformats.org/officeDocument/2006/relationships/hyperlink" Target="https://www.youtube.com/watch?v=vGbfRa0h_KM&amp;list=PLp8BSCLLWBUD6c6WeV9qj0VjGe10SYdpp&amp;index=2" TargetMode="External"/><Relationship Id="rId7" Type="http://schemas.openxmlformats.org/officeDocument/2006/relationships/hyperlink" Target="https://www.youtube.com/watch?v=TPcVW34mkRc" TargetMode="External"/><Relationship Id="rId2" Type="http://schemas.openxmlformats.org/officeDocument/2006/relationships/hyperlink" Target="https://www.youtube.com/watch?v=FbVoLY1GsSs&amp;feature=youtu.be" TargetMode="External"/><Relationship Id="rId1" Type="http://schemas.openxmlformats.org/officeDocument/2006/relationships/slideLayout" Target="../slideLayouts/slideLayout2.xml"/><Relationship Id="rId6" Type="http://schemas.openxmlformats.org/officeDocument/2006/relationships/hyperlink" Target="https://www.youtube.com/watch?v=3EYy6MlGAwI&amp;feature=youtu.be" TargetMode="External"/><Relationship Id="rId5" Type="http://schemas.openxmlformats.org/officeDocument/2006/relationships/hyperlink" Target="https://www.youtube.com/watch?v=BHE8zkpUJqM&amp;list=PLp8BSCLLWBUD6c6WeV9qj0VjGe10SYdpp&amp;index=4" TargetMode="External"/><Relationship Id="rId4" Type="http://schemas.openxmlformats.org/officeDocument/2006/relationships/hyperlink" Target="https://www.youtube.com/watch?v=MK1P5pReifA&amp;list=PLp8BSCLLWBUD6c6WeV9qj0VjGe10SYdpp&amp;index=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88641"/>
            <a:ext cx="7772400" cy="720080"/>
          </a:xfrm>
        </p:spPr>
        <p:txBody>
          <a:bodyPr>
            <a:normAutofit fontScale="90000"/>
          </a:bodyPr>
          <a:lstStyle/>
          <a:p>
            <a:r>
              <a:rPr lang="en-GB" dirty="0" smtClean="0"/>
              <a:t>Psychology Bridging work</a:t>
            </a:r>
            <a:endParaRPr lang="en-GB" dirty="0"/>
          </a:p>
        </p:txBody>
      </p:sp>
      <p:sp>
        <p:nvSpPr>
          <p:cNvPr id="4" name="TextBox 3"/>
          <p:cNvSpPr txBox="1"/>
          <p:nvPr/>
        </p:nvSpPr>
        <p:spPr>
          <a:xfrm>
            <a:off x="467544" y="1196752"/>
            <a:ext cx="8496944" cy="1200329"/>
          </a:xfrm>
          <a:prstGeom prst="rect">
            <a:avLst/>
          </a:prstGeom>
          <a:solidFill>
            <a:srgbClr val="FFFF00"/>
          </a:solidFill>
        </p:spPr>
        <p:txBody>
          <a:bodyPr wrap="square" rtlCol="0">
            <a:spAutoFit/>
          </a:bodyPr>
          <a:lstStyle/>
          <a:p>
            <a:r>
              <a:rPr lang="en-GB" dirty="0" smtClean="0"/>
              <a:t>The aim of this work is to help prepare you for Psychology A level by introducing some of the important skills and knowledge you will need to succeed in this subject.  The activities will explore your reading, writing</a:t>
            </a:r>
            <a:r>
              <a:rPr lang="en-GB" smtClean="0"/>
              <a:t>, research  </a:t>
            </a:r>
            <a:r>
              <a:rPr lang="en-GB" dirty="0" smtClean="0"/>
              <a:t>and mathematical skills as these will be crucial over the next 2 years.</a:t>
            </a:r>
            <a:endParaRPr lang="en-GB" dirty="0"/>
          </a:p>
        </p:txBody>
      </p:sp>
      <p:sp>
        <p:nvSpPr>
          <p:cNvPr id="6" name="TextBox 5"/>
          <p:cNvSpPr txBox="1"/>
          <p:nvPr/>
        </p:nvSpPr>
        <p:spPr>
          <a:xfrm>
            <a:off x="539552" y="3789040"/>
            <a:ext cx="8280920" cy="1477328"/>
          </a:xfrm>
          <a:prstGeom prst="rect">
            <a:avLst/>
          </a:prstGeom>
          <a:noFill/>
        </p:spPr>
        <p:txBody>
          <a:bodyPr wrap="square" rtlCol="0">
            <a:spAutoFit/>
          </a:bodyPr>
          <a:lstStyle/>
          <a:p>
            <a:r>
              <a:rPr lang="en-GB" b="1" dirty="0" smtClean="0"/>
              <a:t>The activities include:</a:t>
            </a:r>
          </a:p>
          <a:p>
            <a:pPr>
              <a:buFont typeface="Arial" pitchFamily="34" charset="0"/>
              <a:buChar char="•"/>
            </a:pPr>
            <a:r>
              <a:rPr lang="en-GB" dirty="0"/>
              <a:t> </a:t>
            </a:r>
            <a:r>
              <a:rPr lang="en-GB" dirty="0" smtClean="0"/>
              <a:t>Examining psychological theories by reading and making notes using the Cornell note taking technique .</a:t>
            </a:r>
          </a:p>
          <a:p>
            <a:pPr>
              <a:buFont typeface="Arial" pitchFamily="34" charset="0"/>
              <a:buChar char="•"/>
            </a:pPr>
            <a:r>
              <a:rPr lang="en-GB" dirty="0"/>
              <a:t> </a:t>
            </a:r>
            <a:r>
              <a:rPr lang="en-GB" dirty="0" smtClean="0"/>
              <a:t>Exploring psychological issues and debates through research and writing activities</a:t>
            </a:r>
          </a:p>
          <a:p>
            <a:pPr>
              <a:buFont typeface="Arial" pitchFamily="34" charset="0"/>
              <a:buChar char="•"/>
            </a:pPr>
            <a:r>
              <a:rPr lang="en-GB" dirty="0" smtClean="0"/>
              <a:t>Completing mathematical skills tasks</a:t>
            </a:r>
            <a:endParaRPr lang="en-GB" dirty="0"/>
          </a:p>
        </p:txBody>
      </p:sp>
      <p:sp>
        <p:nvSpPr>
          <p:cNvPr id="5" name="TextBox 4"/>
          <p:cNvSpPr txBox="1"/>
          <p:nvPr/>
        </p:nvSpPr>
        <p:spPr>
          <a:xfrm>
            <a:off x="2123728" y="5805264"/>
            <a:ext cx="5400600" cy="923330"/>
          </a:xfrm>
          <a:prstGeom prst="rect">
            <a:avLst/>
          </a:prstGeom>
          <a:noFill/>
          <a:ln>
            <a:solidFill>
              <a:srgbClr val="FF0000"/>
            </a:solidFill>
          </a:ln>
        </p:spPr>
        <p:txBody>
          <a:bodyPr wrap="square" rtlCol="0">
            <a:spAutoFit/>
          </a:bodyPr>
          <a:lstStyle/>
          <a:p>
            <a:r>
              <a:rPr lang="en-GB" dirty="0" smtClean="0"/>
              <a:t>Additional resources – you will find also find a chapter on Approaches in psychology in this folder.</a:t>
            </a:r>
          </a:p>
          <a:p>
            <a:pPr algn="ctr"/>
            <a:r>
              <a:rPr lang="en-GB" dirty="0" smtClean="0">
                <a:solidFill>
                  <a:srgbClr val="FF0000"/>
                </a:solidFill>
              </a:rPr>
              <a:t>Good luck</a:t>
            </a:r>
            <a:endParaRPr lang="en-GB"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51520" y="188639"/>
          <a:ext cx="8712969" cy="6309360"/>
        </p:xfrm>
        <a:graphic>
          <a:graphicData uri="http://schemas.openxmlformats.org/drawingml/2006/table">
            <a:tbl>
              <a:tblPr firstRow="1" bandRow="1">
                <a:tableStyleId>{5940675A-B579-460E-94D1-54222C63F5DA}</a:tableStyleId>
              </a:tblPr>
              <a:tblGrid>
                <a:gridCol w="1584176"/>
                <a:gridCol w="2880320"/>
                <a:gridCol w="4248473"/>
              </a:tblGrid>
              <a:tr h="773627">
                <a:tc>
                  <a:txBody>
                    <a:bodyPr/>
                    <a:lstStyle/>
                    <a:p>
                      <a:r>
                        <a:rPr lang="en-GB" dirty="0" smtClean="0"/>
                        <a:t>Issue</a:t>
                      </a:r>
                      <a:r>
                        <a:rPr lang="en-GB" baseline="0" dirty="0" smtClean="0"/>
                        <a:t> / Debate</a:t>
                      </a:r>
                      <a:endParaRPr lang="en-GB" dirty="0"/>
                    </a:p>
                  </a:txBody>
                  <a:tcPr>
                    <a:solidFill>
                      <a:srgbClr val="FFFF00"/>
                    </a:solidFill>
                  </a:tcPr>
                </a:tc>
                <a:tc>
                  <a:txBody>
                    <a:bodyPr/>
                    <a:lstStyle/>
                    <a:p>
                      <a:r>
                        <a:rPr lang="en-GB" dirty="0" smtClean="0"/>
                        <a:t>What did you</a:t>
                      </a:r>
                      <a:r>
                        <a:rPr lang="en-GB" baseline="0" dirty="0" smtClean="0"/>
                        <a:t> learn? </a:t>
                      </a:r>
                    </a:p>
                    <a:p>
                      <a:r>
                        <a:rPr lang="en-GB" baseline="0" dirty="0" smtClean="0"/>
                        <a:t>Did you complete any further research to extend your learning?</a:t>
                      </a:r>
                      <a:endParaRPr lang="en-GB" dirty="0"/>
                    </a:p>
                  </a:txBody>
                  <a:tcPr>
                    <a:solidFill>
                      <a:srgbClr val="FFFF00"/>
                    </a:solidFill>
                  </a:tcPr>
                </a:tc>
                <a:tc>
                  <a:txBody>
                    <a:bodyPr/>
                    <a:lstStyle/>
                    <a:p>
                      <a:r>
                        <a:rPr lang="en-GB" dirty="0" smtClean="0"/>
                        <a:t>Summarise the issue / debate</a:t>
                      </a:r>
                      <a:endParaRPr lang="en-GB" dirty="0"/>
                    </a:p>
                  </a:txBody>
                  <a:tcPr>
                    <a:solidFill>
                      <a:srgbClr val="FFFF00"/>
                    </a:solidFill>
                  </a:tcPr>
                </a:tc>
              </a:tr>
              <a:tr h="773627">
                <a:tc>
                  <a:txBody>
                    <a:bodyPr/>
                    <a:lstStyle/>
                    <a:p>
                      <a:r>
                        <a:rPr lang="en-GB" dirty="0" smtClean="0"/>
                        <a:t>Nature</a:t>
                      </a:r>
                    </a:p>
                    <a:p>
                      <a:r>
                        <a:rPr lang="en-GB" dirty="0" smtClean="0"/>
                        <a:t>   v</a:t>
                      </a:r>
                    </a:p>
                    <a:p>
                      <a:r>
                        <a:rPr lang="en-GB" dirty="0" smtClean="0"/>
                        <a:t>Nurture</a:t>
                      </a:r>
                    </a:p>
                    <a:p>
                      <a:endParaRPr lang="en-GB" dirty="0" smtClean="0"/>
                    </a:p>
                    <a:p>
                      <a:endParaRPr lang="en-GB" dirty="0" smtClean="0"/>
                    </a:p>
                    <a:p>
                      <a:endParaRPr lang="en-GB" dirty="0" smtClean="0"/>
                    </a:p>
                    <a:p>
                      <a:endParaRPr lang="en-GB" dirty="0" smtClean="0"/>
                    </a:p>
                    <a:p>
                      <a:endParaRPr lang="en-GB" dirty="0"/>
                    </a:p>
                  </a:txBody>
                  <a:tcPr/>
                </a:tc>
                <a:tc>
                  <a:txBody>
                    <a:bodyPr/>
                    <a:lstStyle/>
                    <a:p>
                      <a:r>
                        <a:rPr lang="en-GB" dirty="0" smtClean="0"/>
                        <a:t>What have you learnt?</a:t>
                      </a:r>
                    </a:p>
                    <a:p>
                      <a:endParaRPr lang="en-GB" dirty="0" smtClean="0"/>
                    </a:p>
                    <a:p>
                      <a:endParaRPr lang="en-GB" dirty="0" smtClean="0"/>
                    </a:p>
                    <a:p>
                      <a:endParaRPr lang="en-GB" dirty="0" smtClean="0"/>
                    </a:p>
                    <a:p>
                      <a:endParaRPr lang="en-GB" dirty="0" smtClean="0"/>
                    </a:p>
                    <a:p>
                      <a:r>
                        <a:rPr lang="en-GB" dirty="0" smtClean="0"/>
                        <a:t>Taking it further</a:t>
                      </a:r>
                      <a:endParaRPr lang="en-GB" dirty="0"/>
                    </a:p>
                  </a:txBody>
                  <a:tcPr/>
                </a:tc>
                <a:tc>
                  <a:txBody>
                    <a:bodyPr/>
                    <a:lstStyle/>
                    <a:p>
                      <a:endParaRPr lang="en-GB"/>
                    </a:p>
                  </a:txBody>
                  <a:tcPr/>
                </a:tc>
              </a:tr>
              <a:tr h="773627">
                <a:tc>
                  <a:txBody>
                    <a:bodyPr/>
                    <a:lstStyle/>
                    <a:p>
                      <a:r>
                        <a:rPr lang="en-GB" dirty="0" smtClean="0"/>
                        <a:t>Cultural</a:t>
                      </a:r>
                    </a:p>
                    <a:p>
                      <a:r>
                        <a:rPr lang="en-GB" dirty="0" smtClean="0"/>
                        <a:t> bias</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a:txBody>
                  <a:tcPr/>
                </a:tc>
                <a:tc>
                  <a:txBody>
                    <a:bodyPr/>
                    <a:lstStyle/>
                    <a:p>
                      <a:r>
                        <a:rPr lang="en-GB" dirty="0" smtClean="0"/>
                        <a:t>What have you learnt?</a:t>
                      </a:r>
                    </a:p>
                    <a:p>
                      <a:endParaRPr lang="en-GB" dirty="0" smtClean="0"/>
                    </a:p>
                    <a:p>
                      <a:endParaRPr lang="en-GB" dirty="0" smtClean="0"/>
                    </a:p>
                    <a:p>
                      <a:endParaRPr lang="en-GB" dirty="0" smtClean="0"/>
                    </a:p>
                    <a:p>
                      <a:endParaRPr lang="en-GB" dirty="0" smtClean="0"/>
                    </a:p>
                    <a:p>
                      <a:r>
                        <a:rPr lang="en-GB" dirty="0" smtClean="0"/>
                        <a:t>Taking it further</a:t>
                      </a:r>
                    </a:p>
                    <a:p>
                      <a:endParaRPr lang="en-GB" dirty="0"/>
                    </a:p>
                  </a:txBody>
                  <a:tcPr/>
                </a:tc>
                <a:tc>
                  <a:txBody>
                    <a:bodyPr/>
                    <a:lstStyle/>
                    <a:p>
                      <a:endParaRPr lang="en-GB"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51520" y="188639"/>
          <a:ext cx="8712969" cy="6309360"/>
        </p:xfrm>
        <a:graphic>
          <a:graphicData uri="http://schemas.openxmlformats.org/drawingml/2006/table">
            <a:tbl>
              <a:tblPr firstRow="1" bandRow="1">
                <a:tableStyleId>{5940675A-B579-460E-94D1-54222C63F5DA}</a:tableStyleId>
              </a:tblPr>
              <a:tblGrid>
                <a:gridCol w="1584176"/>
                <a:gridCol w="2880320"/>
                <a:gridCol w="4248473"/>
              </a:tblGrid>
              <a:tr h="773627">
                <a:tc>
                  <a:txBody>
                    <a:bodyPr/>
                    <a:lstStyle/>
                    <a:p>
                      <a:r>
                        <a:rPr lang="en-GB" dirty="0" smtClean="0"/>
                        <a:t>Issue</a:t>
                      </a:r>
                      <a:r>
                        <a:rPr lang="en-GB" baseline="0" dirty="0" smtClean="0"/>
                        <a:t> / Debate</a:t>
                      </a:r>
                      <a:endParaRPr lang="en-GB" dirty="0"/>
                    </a:p>
                  </a:txBody>
                  <a:tcPr>
                    <a:solidFill>
                      <a:srgbClr val="FFFF00"/>
                    </a:solidFill>
                  </a:tcPr>
                </a:tc>
                <a:tc>
                  <a:txBody>
                    <a:bodyPr/>
                    <a:lstStyle/>
                    <a:p>
                      <a:r>
                        <a:rPr lang="en-GB" dirty="0" smtClean="0"/>
                        <a:t>What did you</a:t>
                      </a:r>
                      <a:r>
                        <a:rPr lang="en-GB" baseline="0" dirty="0" smtClean="0"/>
                        <a:t> learn? </a:t>
                      </a:r>
                    </a:p>
                    <a:p>
                      <a:r>
                        <a:rPr lang="en-GB" baseline="0" dirty="0" smtClean="0"/>
                        <a:t>Did you complete any further research to extend your learning?</a:t>
                      </a:r>
                      <a:endParaRPr lang="en-GB" dirty="0"/>
                    </a:p>
                  </a:txBody>
                  <a:tcPr>
                    <a:solidFill>
                      <a:srgbClr val="FFFF00"/>
                    </a:solidFill>
                  </a:tcPr>
                </a:tc>
                <a:tc>
                  <a:txBody>
                    <a:bodyPr/>
                    <a:lstStyle/>
                    <a:p>
                      <a:r>
                        <a:rPr lang="en-GB" dirty="0" smtClean="0"/>
                        <a:t>Summarise the issue / debate</a:t>
                      </a:r>
                      <a:endParaRPr lang="en-GB" dirty="0"/>
                    </a:p>
                  </a:txBody>
                  <a:tcPr>
                    <a:solidFill>
                      <a:srgbClr val="FFFF00"/>
                    </a:solidFill>
                  </a:tcPr>
                </a:tc>
              </a:tr>
              <a:tr h="773627">
                <a:tc>
                  <a:txBody>
                    <a:bodyPr/>
                    <a:lstStyle/>
                    <a:p>
                      <a:r>
                        <a:rPr lang="en-GB" dirty="0" smtClean="0"/>
                        <a:t>Holism</a:t>
                      </a:r>
                      <a:r>
                        <a:rPr lang="en-GB" baseline="0" dirty="0" smtClean="0"/>
                        <a:t> and reductionism</a:t>
                      </a:r>
                      <a:endParaRPr lang="en-GB" dirty="0" smtClean="0"/>
                    </a:p>
                    <a:p>
                      <a:endParaRPr lang="en-GB" dirty="0" smtClean="0"/>
                    </a:p>
                    <a:p>
                      <a:endParaRPr lang="en-GB" dirty="0" smtClean="0"/>
                    </a:p>
                    <a:p>
                      <a:endParaRPr lang="en-GB" dirty="0" smtClean="0"/>
                    </a:p>
                    <a:p>
                      <a:endParaRPr lang="en-GB" dirty="0"/>
                    </a:p>
                  </a:txBody>
                  <a:tcPr/>
                </a:tc>
                <a:tc>
                  <a:txBody>
                    <a:bodyPr/>
                    <a:lstStyle/>
                    <a:p>
                      <a:r>
                        <a:rPr lang="en-GB" dirty="0" smtClean="0"/>
                        <a:t>What have you learnt?</a:t>
                      </a:r>
                    </a:p>
                    <a:p>
                      <a:endParaRPr lang="en-GB" dirty="0" smtClean="0"/>
                    </a:p>
                    <a:p>
                      <a:endParaRPr lang="en-GB" dirty="0" smtClean="0"/>
                    </a:p>
                    <a:p>
                      <a:endParaRPr lang="en-GB" dirty="0" smtClean="0"/>
                    </a:p>
                    <a:p>
                      <a:endParaRPr lang="en-GB" dirty="0" smtClean="0"/>
                    </a:p>
                    <a:p>
                      <a:r>
                        <a:rPr lang="en-GB" dirty="0" smtClean="0"/>
                        <a:t>Taking it further</a:t>
                      </a:r>
                    </a:p>
                    <a:p>
                      <a:endParaRPr lang="en-GB" dirty="0" smtClean="0"/>
                    </a:p>
                    <a:p>
                      <a:endParaRPr lang="en-GB" dirty="0" smtClean="0"/>
                    </a:p>
                    <a:p>
                      <a:endParaRPr lang="en-GB" dirty="0"/>
                    </a:p>
                  </a:txBody>
                  <a:tcPr/>
                </a:tc>
                <a:tc>
                  <a:txBody>
                    <a:bodyPr/>
                    <a:lstStyle/>
                    <a:p>
                      <a:endParaRPr lang="en-GB"/>
                    </a:p>
                  </a:txBody>
                  <a:tcPr/>
                </a:tc>
              </a:tr>
              <a:tr h="773627">
                <a:tc>
                  <a:txBody>
                    <a:bodyPr/>
                    <a:lstStyle/>
                    <a:p>
                      <a:r>
                        <a:rPr lang="en-GB" dirty="0" smtClean="0"/>
                        <a:t>Ethical</a:t>
                      </a:r>
                      <a:r>
                        <a:rPr lang="en-GB" baseline="0" dirty="0" smtClean="0"/>
                        <a:t> implications</a:t>
                      </a:r>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a:txBody>
                  <a:tcPr/>
                </a:tc>
                <a:tc>
                  <a:txBody>
                    <a:bodyPr/>
                    <a:lstStyle/>
                    <a:p>
                      <a:r>
                        <a:rPr lang="en-GB" dirty="0" smtClean="0"/>
                        <a:t>What have you learnt?</a:t>
                      </a:r>
                    </a:p>
                    <a:p>
                      <a:endParaRPr lang="en-GB" dirty="0" smtClean="0"/>
                    </a:p>
                    <a:p>
                      <a:endParaRPr lang="en-GB" dirty="0" smtClean="0"/>
                    </a:p>
                    <a:p>
                      <a:endParaRPr lang="en-GB" dirty="0" smtClean="0"/>
                    </a:p>
                    <a:p>
                      <a:endParaRPr lang="en-GB" dirty="0" smtClean="0"/>
                    </a:p>
                    <a:p>
                      <a:r>
                        <a:rPr lang="en-GB" dirty="0" smtClean="0"/>
                        <a:t>Taking it further</a:t>
                      </a:r>
                    </a:p>
                    <a:p>
                      <a:endParaRPr lang="en-GB" dirty="0"/>
                    </a:p>
                  </a:txBody>
                  <a:tcPr/>
                </a:tc>
                <a:tc>
                  <a:txBody>
                    <a:bodyPr/>
                    <a:lstStyle/>
                    <a:p>
                      <a:endParaRPr lang="en-GB"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51520" y="188639"/>
          <a:ext cx="8712969" cy="5486400"/>
        </p:xfrm>
        <a:graphic>
          <a:graphicData uri="http://schemas.openxmlformats.org/drawingml/2006/table">
            <a:tbl>
              <a:tblPr firstRow="1" bandRow="1">
                <a:tableStyleId>{5940675A-B579-460E-94D1-54222C63F5DA}</a:tableStyleId>
              </a:tblPr>
              <a:tblGrid>
                <a:gridCol w="1584176"/>
                <a:gridCol w="2880320"/>
                <a:gridCol w="4248473"/>
              </a:tblGrid>
              <a:tr h="773627">
                <a:tc>
                  <a:txBody>
                    <a:bodyPr/>
                    <a:lstStyle/>
                    <a:p>
                      <a:r>
                        <a:rPr lang="en-GB" dirty="0" smtClean="0"/>
                        <a:t>Issue</a:t>
                      </a:r>
                      <a:r>
                        <a:rPr lang="en-GB" baseline="0" dirty="0" smtClean="0"/>
                        <a:t> / Debate</a:t>
                      </a:r>
                      <a:endParaRPr lang="en-GB" dirty="0"/>
                    </a:p>
                  </a:txBody>
                  <a:tcPr>
                    <a:solidFill>
                      <a:srgbClr val="FFFF00"/>
                    </a:solidFill>
                  </a:tcPr>
                </a:tc>
                <a:tc>
                  <a:txBody>
                    <a:bodyPr/>
                    <a:lstStyle/>
                    <a:p>
                      <a:r>
                        <a:rPr lang="en-GB" dirty="0" smtClean="0"/>
                        <a:t>What did you</a:t>
                      </a:r>
                      <a:r>
                        <a:rPr lang="en-GB" baseline="0" dirty="0" smtClean="0"/>
                        <a:t> learn? </a:t>
                      </a:r>
                    </a:p>
                    <a:p>
                      <a:r>
                        <a:rPr lang="en-GB" baseline="0" dirty="0" smtClean="0"/>
                        <a:t>Did you complete any further research to extend your learning?</a:t>
                      </a:r>
                      <a:endParaRPr lang="en-GB" dirty="0"/>
                    </a:p>
                  </a:txBody>
                  <a:tcPr>
                    <a:solidFill>
                      <a:srgbClr val="FFFF00"/>
                    </a:solidFill>
                  </a:tcPr>
                </a:tc>
                <a:tc>
                  <a:txBody>
                    <a:bodyPr/>
                    <a:lstStyle/>
                    <a:p>
                      <a:r>
                        <a:rPr lang="en-GB" dirty="0" smtClean="0"/>
                        <a:t>Summarise the issue / debate</a:t>
                      </a:r>
                      <a:endParaRPr lang="en-GB" dirty="0"/>
                    </a:p>
                  </a:txBody>
                  <a:tcPr>
                    <a:solidFill>
                      <a:srgbClr val="FFFF00"/>
                    </a:solidFill>
                  </a:tcPr>
                </a:tc>
              </a:tr>
              <a:tr h="773627">
                <a:tc>
                  <a:txBody>
                    <a:bodyPr/>
                    <a:lstStyle/>
                    <a:p>
                      <a:r>
                        <a:rPr lang="en-GB" dirty="0" smtClean="0"/>
                        <a:t>Gender</a:t>
                      </a:r>
                      <a:r>
                        <a:rPr lang="en-GB" baseline="0" dirty="0" smtClean="0"/>
                        <a:t> bias</a:t>
                      </a:r>
                      <a:endParaRPr lang="en-GB" dirty="0" smtClean="0"/>
                    </a:p>
                    <a:p>
                      <a:endParaRPr lang="en-GB" dirty="0" smtClean="0"/>
                    </a:p>
                    <a:p>
                      <a:endParaRPr lang="en-GB" dirty="0" smtClean="0"/>
                    </a:p>
                    <a:p>
                      <a:endParaRPr lang="en-GB" dirty="0" smtClean="0"/>
                    </a:p>
                    <a:p>
                      <a:endParaRPr lang="en-GB" dirty="0"/>
                    </a:p>
                  </a:txBody>
                  <a:tcPr/>
                </a:tc>
                <a:tc>
                  <a:txBody>
                    <a:bodyPr/>
                    <a:lstStyle/>
                    <a:p>
                      <a:r>
                        <a:rPr lang="en-GB" dirty="0" smtClean="0"/>
                        <a:t>What have you learnt?</a:t>
                      </a:r>
                    </a:p>
                    <a:p>
                      <a:endParaRPr lang="en-GB" dirty="0" smtClean="0"/>
                    </a:p>
                    <a:p>
                      <a:endParaRPr lang="en-GB" dirty="0" smtClean="0"/>
                    </a:p>
                    <a:p>
                      <a:endParaRPr lang="en-GB" dirty="0" smtClean="0"/>
                    </a:p>
                    <a:p>
                      <a:endParaRPr lang="en-GB" dirty="0" smtClean="0"/>
                    </a:p>
                    <a:p>
                      <a:r>
                        <a:rPr lang="en-GB" dirty="0" smtClean="0"/>
                        <a:t>Taking it further</a:t>
                      </a:r>
                      <a:endParaRPr lang="en-GB" dirty="0"/>
                    </a:p>
                  </a:txBody>
                  <a:tcPr/>
                </a:tc>
                <a:tc>
                  <a:txBody>
                    <a:bodyPr/>
                    <a:lstStyle/>
                    <a:p>
                      <a:endParaRPr lang="en-GB"/>
                    </a:p>
                  </a:txBody>
                  <a:tcPr/>
                </a:tc>
              </a:tr>
              <a:tr h="773627">
                <a:tc>
                  <a:txBody>
                    <a:bodyPr/>
                    <a:lstStyle/>
                    <a:p>
                      <a:r>
                        <a:rPr lang="en-GB" dirty="0" smtClean="0"/>
                        <a:t>Free</a:t>
                      </a:r>
                      <a:r>
                        <a:rPr lang="en-GB" baseline="0" dirty="0" smtClean="0"/>
                        <a:t> will and determinism</a:t>
                      </a:r>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a:txBody>
                  <a:tcPr/>
                </a:tc>
                <a:tc>
                  <a:txBody>
                    <a:bodyPr/>
                    <a:lstStyle/>
                    <a:p>
                      <a:r>
                        <a:rPr lang="en-GB" dirty="0" smtClean="0"/>
                        <a:t>What have you learnt?</a:t>
                      </a:r>
                    </a:p>
                    <a:p>
                      <a:endParaRPr lang="en-GB" dirty="0" smtClean="0"/>
                    </a:p>
                    <a:p>
                      <a:endParaRPr lang="en-GB" dirty="0" smtClean="0"/>
                    </a:p>
                    <a:p>
                      <a:endParaRPr lang="en-GB" dirty="0" smtClean="0"/>
                    </a:p>
                    <a:p>
                      <a:endParaRPr lang="en-GB" dirty="0" smtClean="0"/>
                    </a:p>
                    <a:p>
                      <a:r>
                        <a:rPr lang="en-GB" dirty="0" smtClean="0"/>
                        <a:t>Taking it further</a:t>
                      </a:r>
                    </a:p>
                    <a:p>
                      <a:endParaRPr lang="en-GB" dirty="0"/>
                    </a:p>
                  </a:txBody>
                  <a:tcPr/>
                </a:tc>
                <a:tc>
                  <a:txBody>
                    <a:bodyPr/>
                    <a:lstStyle/>
                    <a:p>
                      <a:endParaRPr lang="en-GB"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51520" y="188639"/>
          <a:ext cx="8712969" cy="4846320"/>
        </p:xfrm>
        <a:graphic>
          <a:graphicData uri="http://schemas.openxmlformats.org/drawingml/2006/table">
            <a:tbl>
              <a:tblPr firstRow="1" bandRow="1">
                <a:tableStyleId>{5940675A-B579-460E-94D1-54222C63F5DA}</a:tableStyleId>
              </a:tblPr>
              <a:tblGrid>
                <a:gridCol w="1584176"/>
                <a:gridCol w="2880320"/>
                <a:gridCol w="4248473"/>
              </a:tblGrid>
              <a:tr h="773627">
                <a:tc>
                  <a:txBody>
                    <a:bodyPr/>
                    <a:lstStyle/>
                    <a:p>
                      <a:r>
                        <a:rPr lang="en-GB" dirty="0" smtClean="0"/>
                        <a:t>Issue</a:t>
                      </a:r>
                      <a:r>
                        <a:rPr lang="en-GB" baseline="0" dirty="0" smtClean="0"/>
                        <a:t> / Debate</a:t>
                      </a:r>
                      <a:endParaRPr lang="en-GB" dirty="0"/>
                    </a:p>
                  </a:txBody>
                  <a:tcPr>
                    <a:solidFill>
                      <a:srgbClr val="FFFF00"/>
                    </a:solidFill>
                  </a:tcPr>
                </a:tc>
                <a:tc>
                  <a:txBody>
                    <a:bodyPr/>
                    <a:lstStyle/>
                    <a:p>
                      <a:r>
                        <a:rPr lang="en-GB" dirty="0" smtClean="0"/>
                        <a:t>What did you</a:t>
                      </a:r>
                      <a:r>
                        <a:rPr lang="en-GB" baseline="0" dirty="0" smtClean="0"/>
                        <a:t> learn? </a:t>
                      </a:r>
                    </a:p>
                    <a:p>
                      <a:r>
                        <a:rPr lang="en-GB" baseline="0" dirty="0" smtClean="0"/>
                        <a:t>Did you complete any further research to extend your learning?</a:t>
                      </a:r>
                      <a:endParaRPr lang="en-GB" dirty="0"/>
                    </a:p>
                  </a:txBody>
                  <a:tcPr>
                    <a:solidFill>
                      <a:srgbClr val="FFFF00"/>
                    </a:solidFill>
                  </a:tcPr>
                </a:tc>
                <a:tc>
                  <a:txBody>
                    <a:bodyPr/>
                    <a:lstStyle/>
                    <a:p>
                      <a:r>
                        <a:rPr lang="en-GB" dirty="0" smtClean="0"/>
                        <a:t>Summarise the issue / debate</a:t>
                      </a:r>
                      <a:endParaRPr lang="en-GB" dirty="0"/>
                    </a:p>
                  </a:txBody>
                  <a:tcPr>
                    <a:solidFill>
                      <a:srgbClr val="FFFF00"/>
                    </a:solidFill>
                  </a:tcPr>
                </a:tc>
              </a:tr>
              <a:tr h="773627">
                <a:tc>
                  <a:txBody>
                    <a:bodyPr/>
                    <a:lstStyle/>
                    <a:p>
                      <a:r>
                        <a:rPr lang="en-GB" dirty="0" smtClean="0"/>
                        <a:t>Idiographic</a:t>
                      </a:r>
                    </a:p>
                    <a:p>
                      <a:endParaRPr lang="en-GB" dirty="0" smtClean="0"/>
                    </a:p>
                    <a:p>
                      <a:r>
                        <a:rPr lang="en-GB" dirty="0" smtClean="0"/>
                        <a:t>V</a:t>
                      </a:r>
                    </a:p>
                    <a:p>
                      <a:endParaRPr lang="en-GB" dirty="0" smtClean="0"/>
                    </a:p>
                    <a:p>
                      <a:r>
                        <a:rPr lang="en-GB" dirty="0" err="1" smtClean="0"/>
                        <a:t>nomothetic</a:t>
                      </a:r>
                      <a:endParaRPr lang="en-GB" dirty="0" smtClean="0"/>
                    </a:p>
                    <a:p>
                      <a:endParaRPr lang="en-GB" dirty="0" smtClean="0"/>
                    </a:p>
                    <a:p>
                      <a:endParaRPr lang="en-GB" dirty="0" smtClean="0"/>
                    </a:p>
                    <a:p>
                      <a:endParaRPr lang="en-GB" dirty="0" smtClean="0"/>
                    </a:p>
                    <a:p>
                      <a:endParaRPr lang="en-GB" dirty="0"/>
                    </a:p>
                  </a:txBody>
                  <a:tcPr/>
                </a:tc>
                <a:tc>
                  <a:txBody>
                    <a:bodyPr/>
                    <a:lstStyle/>
                    <a:p>
                      <a:r>
                        <a:rPr lang="en-GB" dirty="0" smtClean="0"/>
                        <a:t>What have you learnt?</a:t>
                      </a:r>
                    </a:p>
                    <a:p>
                      <a:endParaRPr lang="en-GB" dirty="0" smtClean="0"/>
                    </a:p>
                    <a:p>
                      <a:endParaRPr lang="en-GB" dirty="0" smtClean="0"/>
                    </a:p>
                    <a:p>
                      <a:endParaRPr lang="en-GB" dirty="0" smtClean="0"/>
                    </a:p>
                    <a:p>
                      <a:endParaRPr lang="en-GB" dirty="0" smtClean="0"/>
                    </a:p>
                    <a:p>
                      <a:r>
                        <a:rPr lang="en-GB" dirty="0" smtClean="0"/>
                        <a:t>Taking it further</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a:txBody>
                  <a:tcPr/>
                </a:tc>
                <a:tc>
                  <a:txBody>
                    <a:bodyPr/>
                    <a:lstStyle/>
                    <a:p>
                      <a:endParaRPr lang="en-GB"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a:solidFill>
            <a:schemeClr val="bg1">
              <a:lumMod val="85000"/>
            </a:schemeClr>
          </a:solidFill>
        </p:spPr>
        <p:txBody>
          <a:bodyPr>
            <a:normAutofit/>
          </a:bodyPr>
          <a:lstStyle/>
          <a:p>
            <a:r>
              <a:rPr lang="en-GB" sz="2000" dirty="0" smtClean="0"/>
              <a:t>3. Mathematical skills</a:t>
            </a:r>
            <a:endParaRPr lang="en-GB" sz="2000" dirty="0"/>
          </a:p>
        </p:txBody>
      </p:sp>
      <p:sp>
        <p:nvSpPr>
          <p:cNvPr id="3" name="Content Placeholder 2"/>
          <p:cNvSpPr>
            <a:spLocks noGrp="1"/>
          </p:cNvSpPr>
          <p:nvPr>
            <p:ph idx="1"/>
          </p:nvPr>
        </p:nvSpPr>
        <p:spPr>
          <a:xfrm>
            <a:off x="457200" y="692696"/>
            <a:ext cx="8229600" cy="5433467"/>
          </a:xfrm>
        </p:spPr>
        <p:txBody>
          <a:bodyPr>
            <a:normAutofit fontScale="47500" lnSpcReduction="20000"/>
          </a:bodyPr>
          <a:lstStyle/>
          <a:p>
            <a:pPr>
              <a:buNone/>
            </a:pPr>
            <a:r>
              <a:rPr lang="en-GB" dirty="0" smtClean="0"/>
              <a:t>1) Using the data define the Mode, Medium and Mean and work its value from the numbers below. Put all your workings out </a:t>
            </a:r>
          </a:p>
          <a:p>
            <a:pPr>
              <a:buNone/>
            </a:pPr>
            <a:r>
              <a:rPr lang="en-GB" dirty="0" smtClean="0"/>
              <a:t>6, 3, 7, 8, 9 ,11, 47, 82, 95, 8, 2, 56 </a:t>
            </a:r>
          </a:p>
          <a:p>
            <a:pPr>
              <a:buNone/>
            </a:pPr>
            <a:r>
              <a:rPr lang="en-GB" dirty="0" smtClean="0"/>
              <a:t>Mean: </a:t>
            </a:r>
          </a:p>
          <a:p>
            <a:pPr>
              <a:buNone/>
            </a:pPr>
            <a:r>
              <a:rPr lang="en-GB" dirty="0" smtClean="0"/>
              <a:t>Mode: </a:t>
            </a:r>
          </a:p>
          <a:p>
            <a:pPr>
              <a:buNone/>
            </a:pPr>
            <a:r>
              <a:rPr lang="en-GB" dirty="0" smtClean="0"/>
              <a:t>Medium</a:t>
            </a:r>
          </a:p>
          <a:p>
            <a:pPr>
              <a:buNone/>
            </a:pPr>
            <a:endParaRPr lang="en-GB" b="1" dirty="0" smtClean="0"/>
          </a:p>
          <a:p>
            <a:pPr>
              <a:buNone/>
            </a:pPr>
            <a:r>
              <a:rPr lang="en-GB" b="1" dirty="0" smtClean="0"/>
              <a:t>2) Read the item and then answer the questions that follow. </a:t>
            </a:r>
          </a:p>
          <a:p>
            <a:pPr>
              <a:buNone/>
            </a:pPr>
            <a:r>
              <a:rPr lang="en-GB" dirty="0" smtClean="0"/>
              <a:t>Participants in an experiment were shown a film of a robbery. The participants were then divided into two groups. One group was interviewed using a standard interview technique and the other group was interviewed using the cognitive interview technique. All participants were then given an ‘accuracy score’ (out of 20) based on how closely their recall matched the events in the film (20 = completely accurate, 0 = not at all accurate). </a:t>
            </a:r>
          </a:p>
          <a:p>
            <a:pPr>
              <a:buNone/>
            </a:pPr>
            <a:endParaRPr lang="en-GB" dirty="0" smtClean="0"/>
          </a:p>
          <a:p>
            <a:pPr>
              <a:buNone/>
            </a:pPr>
            <a:r>
              <a:rPr lang="en-GB" dirty="0" smtClean="0"/>
              <a:t>The results of the experiment are shown below. </a:t>
            </a:r>
          </a:p>
          <a:p>
            <a:pPr>
              <a:buNone/>
            </a:pPr>
            <a:r>
              <a:rPr lang="en-GB" b="1" dirty="0" smtClean="0"/>
              <a:t>The median accuracy score for the standard interview and the cognitive interview </a:t>
            </a:r>
          </a:p>
          <a:p>
            <a:pPr>
              <a:buNone/>
            </a:pPr>
            <a:r>
              <a:rPr lang="en-GB" b="1" dirty="0" smtClean="0"/>
              <a:t>			Standard interview 	Cognitive interview 	</a:t>
            </a:r>
          </a:p>
          <a:p>
            <a:pPr>
              <a:buNone/>
            </a:pPr>
            <a:r>
              <a:rPr lang="en-GB" b="1" dirty="0" smtClean="0"/>
              <a:t>     Median 		10 			15 </a:t>
            </a:r>
          </a:p>
          <a:p>
            <a:pPr>
              <a:buNone/>
            </a:pPr>
            <a:endParaRPr lang="en-GB" b="1" dirty="0" smtClean="0"/>
          </a:p>
          <a:p>
            <a:pPr>
              <a:buNone/>
            </a:pPr>
            <a:r>
              <a:rPr lang="en-GB" dirty="0" smtClean="0"/>
              <a:t>(a) Sketch an appropriate graphical display to show the median accuracy scores .Remember to include labels. </a:t>
            </a:r>
            <a:r>
              <a:rPr lang="en-GB" b="1" dirty="0" smtClean="0"/>
              <a:t>	( graph paper on the next slide if needed)</a:t>
            </a:r>
          </a:p>
          <a:p>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Lisa big\Desktop\PrtScr capture_154.jpg"/>
          <p:cNvPicPr>
            <a:picLocks noChangeAspect="1" noChangeArrowheads="1"/>
          </p:cNvPicPr>
          <p:nvPr/>
        </p:nvPicPr>
        <p:blipFill>
          <a:blip r:embed="rId2" cstate="print"/>
          <a:srcRect/>
          <a:stretch>
            <a:fillRect/>
          </a:stretch>
        </p:blipFill>
        <p:spPr bwMode="auto">
          <a:xfrm>
            <a:off x="1925552" y="0"/>
            <a:ext cx="5292896" cy="6858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And finally . . .</a:t>
            </a:r>
            <a:endParaRPr lang="en-GB" dirty="0"/>
          </a:p>
        </p:txBody>
      </p:sp>
      <p:sp>
        <p:nvSpPr>
          <p:cNvPr id="3" name="Content Placeholder 2"/>
          <p:cNvSpPr>
            <a:spLocks noGrp="1"/>
          </p:cNvSpPr>
          <p:nvPr>
            <p:ph idx="1"/>
          </p:nvPr>
        </p:nvSpPr>
        <p:spPr/>
        <p:txBody>
          <a:bodyPr/>
          <a:lstStyle/>
          <a:p>
            <a:r>
              <a:rPr lang="en-GB" dirty="0" smtClean="0"/>
              <a:t>Don’t forget to save this work somewhere safe.  You will be able to use it next year.</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normAutofit/>
          </a:bodyPr>
          <a:lstStyle/>
          <a:p>
            <a:r>
              <a:rPr lang="en-GB" sz="2400" dirty="0" smtClean="0"/>
              <a:t>1. Examining </a:t>
            </a:r>
            <a:r>
              <a:rPr lang="en-GB" sz="2400" b="1" dirty="0" smtClean="0">
                <a:solidFill>
                  <a:srgbClr val="FF0000"/>
                </a:solidFill>
              </a:rPr>
              <a:t>psychological theories </a:t>
            </a:r>
            <a:r>
              <a:rPr lang="en-GB" sz="2400" dirty="0" smtClean="0"/>
              <a:t>by reading and making notes using the Cornell note taking technique .</a:t>
            </a:r>
            <a:endParaRPr lang="en-GB" sz="2400" dirty="0"/>
          </a:p>
        </p:txBody>
      </p:sp>
      <p:sp>
        <p:nvSpPr>
          <p:cNvPr id="3" name="Content Placeholder 2"/>
          <p:cNvSpPr>
            <a:spLocks noGrp="1"/>
          </p:cNvSpPr>
          <p:nvPr>
            <p:ph idx="1"/>
          </p:nvPr>
        </p:nvSpPr>
        <p:spPr/>
        <p:txBody>
          <a:bodyPr>
            <a:normAutofit fontScale="55000" lnSpcReduction="20000"/>
          </a:bodyPr>
          <a:lstStyle/>
          <a:p>
            <a:pPr>
              <a:buNone/>
            </a:pPr>
            <a:r>
              <a:rPr lang="en-GB" b="1" u="sng" dirty="0" smtClean="0"/>
              <a:t>What you need to do:</a:t>
            </a:r>
            <a:endParaRPr lang="en-GB" b="1" u="sng" dirty="0"/>
          </a:p>
          <a:p>
            <a:pPr>
              <a:buNone/>
            </a:pPr>
            <a:r>
              <a:rPr lang="en-GB" dirty="0"/>
              <a:t> </a:t>
            </a:r>
          </a:p>
          <a:p>
            <a:pPr>
              <a:buNone/>
            </a:pPr>
            <a:r>
              <a:rPr lang="en-GB" dirty="0"/>
              <a:t>1. Read </a:t>
            </a:r>
            <a:r>
              <a:rPr lang="en-GB" dirty="0" smtClean="0"/>
              <a:t>through the slide of information about the approach; </a:t>
            </a:r>
            <a:r>
              <a:rPr lang="en-GB" dirty="0"/>
              <a:t>annotate and research any new </a:t>
            </a:r>
            <a:r>
              <a:rPr lang="en-GB" dirty="0" smtClean="0"/>
              <a:t>terms. </a:t>
            </a:r>
            <a:endParaRPr lang="en-GB" dirty="0"/>
          </a:p>
          <a:p>
            <a:pPr>
              <a:buNone/>
            </a:pPr>
            <a:r>
              <a:rPr lang="en-GB" dirty="0" smtClean="0"/>
              <a:t> </a:t>
            </a:r>
          </a:p>
          <a:p>
            <a:pPr>
              <a:buNone/>
            </a:pPr>
            <a:r>
              <a:rPr lang="en-GB" dirty="0" smtClean="0"/>
              <a:t>2. Make your own copy of the </a:t>
            </a:r>
            <a:r>
              <a:rPr lang="en-GB" dirty="0" smtClean="0"/>
              <a:t>structure sheet </a:t>
            </a:r>
            <a:r>
              <a:rPr lang="en-GB" dirty="0" smtClean="0"/>
              <a:t>provided </a:t>
            </a:r>
            <a:r>
              <a:rPr lang="en-GB" dirty="0" smtClean="0"/>
              <a:t>( see for example slide 3) then </a:t>
            </a:r>
            <a:r>
              <a:rPr lang="en-GB" dirty="0" smtClean="0"/>
              <a:t>fill in the ‘</a:t>
            </a:r>
            <a:r>
              <a:rPr lang="en-GB" dirty="0" smtClean="0"/>
              <a:t>details’ </a:t>
            </a:r>
            <a:r>
              <a:rPr lang="en-GB" dirty="0" smtClean="0"/>
              <a:t>section using the material you have just read – this should be written in your own words and should focus on the general ideas about the approach.</a:t>
            </a:r>
            <a:endParaRPr lang="en-GB" dirty="0"/>
          </a:p>
          <a:p>
            <a:pPr>
              <a:buNone/>
            </a:pPr>
            <a:r>
              <a:rPr lang="en-GB" dirty="0" smtClean="0"/>
              <a:t>Re-read  the notes you have made and </a:t>
            </a:r>
            <a:r>
              <a:rPr lang="en-GB" dirty="0"/>
              <a:t>make it more concise in the left hand column (You have been given an example to help you) </a:t>
            </a:r>
          </a:p>
          <a:p>
            <a:pPr>
              <a:buNone/>
            </a:pPr>
            <a:r>
              <a:rPr lang="en-GB" dirty="0"/>
              <a:t>This is Cornell note taking, for more tips on how to use this style of note taking, go to </a:t>
            </a:r>
            <a:r>
              <a:rPr lang="en-GB" dirty="0">
                <a:hlinkClick r:id="rId2"/>
              </a:rPr>
              <a:t>https://</a:t>
            </a:r>
            <a:r>
              <a:rPr lang="en-GB" dirty="0" smtClean="0">
                <a:hlinkClick r:id="rId2"/>
              </a:rPr>
              <a:t>www.wikihow.com/Take-Cornell-Notes</a:t>
            </a:r>
            <a:endParaRPr lang="en-GB" dirty="0" smtClean="0"/>
          </a:p>
          <a:p>
            <a:pPr>
              <a:buNone/>
            </a:pPr>
            <a:r>
              <a:rPr lang="en-GB" dirty="0" smtClean="0"/>
              <a:t>3. Then complete the sections, ‘summarising the approach in 60 words or less’ and </a:t>
            </a:r>
            <a:r>
              <a:rPr lang="en-GB" dirty="0" smtClean="0"/>
              <a:t>        ‘ </a:t>
            </a:r>
            <a:r>
              <a:rPr lang="en-GB" dirty="0" smtClean="0"/>
              <a:t>What questions do you have after this exercise</a:t>
            </a:r>
            <a:r>
              <a:rPr lang="en-GB" dirty="0" smtClean="0"/>
              <a:t>?’  Continue </a:t>
            </a:r>
            <a:r>
              <a:rPr lang="en-GB" dirty="0" smtClean="0"/>
              <a:t>in this way until you have completed the behaviourist and cognitive approaches as well as the social learning theory.</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9512" y="116634"/>
          <a:ext cx="8856984" cy="4824534"/>
        </p:xfrm>
        <a:graphic>
          <a:graphicData uri="http://schemas.openxmlformats.org/drawingml/2006/table">
            <a:tbl>
              <a:tblPr firstRow="1" bandRow="1">
                <a:tableStyleId>{5940675A-B579-460E-94D1-54222C63F5DA}</a:tableStyleId>
              </a:tblPr>
              <a:tblGrid>
                <a:gridCol w="1008112"/>
                <a:gridCol w="7848872"/>
              </a:tblGrid>
              <a:tr h="216022">
                <a:tc gridSpan="2">
                  <a:txBody>
                    <a:bodyPr/>
                    <a:lstStyle/>
                    <a:p>
                      <a:r>
                        <a:rPr lang="en-GB" sz="1050" dirty="0" smtClean="0"/>
                        <a:t>The Behaviourist Approach</a:t>
                      </a:r>
                      <a:r>
                        <a:rPr lang="en-GB" sz="1050" baseline="0" dirty="0" smtClean="0"/>
                        <a:t> ( read next slide before completing this page)</a:t>
                      </a:r>
                      <a:endParaRPr lang="en-GB" sz="1050" dirty="0"/>
                    </a:p>
                  </a:txBody>
                  <a:tcPr/>
                </a:tc>
                <a:tc hMerge="1">
                  <a:txBody>
                    <a:bodyPr/>
                    <a:lstStyle/>
                    <a:p>
                      <a:endParaRPr lang="en-GB"/>
                    </a:p>
                  </a:txBody>
                  <a:tcPr/>
                </a:tc>
              </a:tr>
              <a:tr h="857456">
                <a:tc gridSpan="2">
                  <a:txBody>
                    <a:bodyPr/>
                    <a:lstStyle/>
                    <a:p>
                      <a:r>
                        <a:rPr lang="en-GB" sz="1050" dirty="0" smtClean="0"/>
                        <a:t>Key Focus:</a:t>
                      </a:r>
                    </a:p>
                    <a:p>
                      <a:pPr>
                        <a:buFont typeface="Arial" pitchFamily="34" charset="0"/>
                        <a:buChar char="•"/>
                      </a:pPr>
                      <a:r>
                        <a:rPr lang="en-GB" sz="1050" dirty="0" smtClean="0"/>
                        <a:t> Outline the main assumptions of</a:t>
                      </a:r>
                      <a:r>
                        <a:rPr lang="en-GB" sz="1050" baseline="0" dirty="0" smtClean="0"/>
                        <a:t> the behaviourist approach</a:t>
                      </a:r>
                    </a:p>
                    <a:p>
                      <a:pPr>
                        <a:buFont typeface="Arial" pitchFamily="34" charset="0"/>
                        <a:buChar char="•"/>
                      </a:pPr>
                      <a:r>
                        <a:rPr lang="en-GB" sz="1050" baseline="0" dirty="0" smtClean="0"/>
                        <a:t>Outline Classical conditioning</a:t>
                      </a:r>
                    </a:p>
                    <a:p>
                      <a:pPr>
                        <a:buFont typeface="Arial" pitchFamily="34" charset="0"/>
                        <a:buChar char="•"/>
                      </a:pPr>
                      <a:r>
                        <a:rPr lang="en-GB" sz="1050" baseline="0" dirty="0" smtClean="0"/>
                        <a:t> Outline Operant conditioning</a:t>
                      </a:r>
                      <a:endParaRPr lang="en-GB" sz="1050" dirty="0"/>
                    </a:p>
                  </a:txBody>
                  <a:tcPr/>
                </a:tc>
                <a:tc hMerge="1">
                  <a:txBody>
                    <a:bodyPr/>
                    <a:lstStyle/>
                    <a:p>
                      <a:endParaRPr lang="en-GB"/>
                    </a:p>
                  </a:txBody>
                  <a:tcPr/>
                </a:tc>
              </a:tr>
              <a:tr h="654712">
                <a:tc gridSpan="2">
                  <a:txBody>
                    <a:bodyPr/>
                    <a:lstStyle/>
                    <a:p>
                      <a:r>
                        <a:rPr lang="en-GB" sz="1050" dirty="0" smtClean="0"/>
                        <a:t>Specialist</a:t>
                      </a:r>
                      <a:r>
                        <a:rPr lang="en-GB" sz="1050" baseline="0" dirty="0" smtClean="0"/>
                        <a:t> terminology:</a:t>
                      </a:r>
                    </a:p>
                    <a:p>
                      <a:r>
                        <a:rPr lang="en-GB" sz="1050" baseline="0" dirty="0" smtClean="0"/>
                        <a:t>Behaviour approach, classical conditioning, operant conditioning, reinforcement.</a:t>
                      </a:r>
                    </a:p>
                    <a:p>
                      <a:r>
                        <a:rPr lang="en-GB" sz="1050" baseline="0" dirty="0" smtClean="0"/>
                        <a:t>Please highlight all of the words above which you have included in your notes.</a:t>
                      </a:r>
                      <a:endParaRPr lang="en-GB" sz="1050" dirty="0"/>
                    </a:p>
                  </a:txBody>
                  <a:tcPr/>
                </a:tc>
                <a:tc hMerge="1">
                  <a:txBody>
                    <a:bodyPr/>
                    <a:lstStyle/>
                    <a:p>
                      <a:endParaRPr lang="en-GB" dirty="0"/>
                    </a:p>
                  </a:txBody>
                  <a:tcPr/>
                </a:tc>
              </a:tr>
              <a:tr h="301312">
                <a:tc>
                  <a:txBody>
                    <a:bodyPr/>
                    <a:lstStyle/>
                    <a:p>
                      <a:r>
                        <a:rPr lang="en-GB" sz="1050" dirty="0" smtClean="0"/>
                        <a:t>Key points</a:t>
                      </a:r>
                      <a:endParaRPr lang="en-GB" sz="1050" dirty="0"/>
                    </a:p>
                  </a:txBody>
                  <a:tcPr/>
                </a:tc>
                <a:tc>
                  <a:txBody>
                    <a:bodyPr/>
                    <a:lstStyle/>
                    <a:p>
                      <a:r>
                        <a:rPr lang="en-GB" sz="1050" dirty="0" smtClean="0"/>
                        <a:t>Detail</a:t>
                      </a:r>
                      <a:endParaRPr lang="en-GB" sz="1050" dirty="0"/>
                    </a:p>
                  </a:txBody>
                  <a:tcPr/>
                </a:tc>
              </a:tr>
              <a:tr h="2759594">
                <a:tc>
                  <a:txBody>
                    <a:bodyPr/>
                    <a:lstStyle/>
                    <a:p>
                      <a:r>
                        <a:rPr lang="en-GB" sz="1100" dirty="0" smtClean="0"/>
                        <a:t>Introspection</a:t>
                      </a:r>
                    </a:p>
                    <a:p>
                      <a:endParaRPr lang="en-GB" sz="1100" dirty="0" smtClean="0"/>
                    </a:p>
                    <a:p>
                      <a:r>
                        <a:rPr lang="en-GB" sz="1100" dirty="0" smtClean="0"/>
                        <a:t>Behaviourist</a:t>
                      </a:r>
                      <a:r>
                        <a:rPr lang="en-GB" sz="1100" baseline="0" dirty="0" smtClean="0"/>
                        <a:t> key assumptions</a:t>
                      </a:r>
                      <a:endParaRPr lang="en-GB" sz="1100" dirty="0"/>
                    </a:p>
                  </a:txBody>
                  <a:tcPr/>
                </a:tc>
                <a:tc>
                  <a:txBody>
                    <a:bodyPr/>
                    <a:lstStyle/>
                    <a:p>
                      <a:pPr marL="228600" indent="-228600">
                        <a:buAutoNum type="arabicPeriod"/>
                      </a:pPr>
                      <a:r>
                        <a:rPr lang="en-GB" sz="1200" dirty="0" smtClean="0"/>
                        <a:t>The behaviourist approach challenged the concept of introspection</a:t>
                      </a:r>
                      <a:r>
                        <a:rPr lang="en-GB" sz="1200" baseline="0" dirty="0" smtClean="0"/>
                        <a:t> because the concepts were not clear or observable</a:t>
                      </a:r>
                    </a:p>
                    <a:p>
                      <a:pPr marL="228600" indent="-228600">
                        <a:buAutoNum type="arabicPeriod"/>
                      </a:pPr>
                      <a:endParaRPr lang="en-GB" sz="1200" baseline="0" dirty="0" smtClean="0"/>
                    </a:p>
                    <a:p>
                      <a:pPr marL="228600" indent="-228600">
                        <a:buFont typeface="Arial" pitchFamily="34" charset="0"/>
                        <a:buChar char="•"/>
                      </a:pPr>
                      <a:r>
                        <a:rPr lang="en-GB" sz="1200" baseline="0" dirty="0" smtClean="0"/>
                        <a:t>They only care about observable behaviour</a:t>
                      </a:r>
                    </a:p>
                    <a:p>
                      <a:pPr marL="228600" indent="-228600">
                        <a:buFont typeface="Arial" pitchFamily="34" charset="0"/>
                        <a:buChar char="•"/>
                      </a:pPr>
                      <a:r>
                        <a:rPr lang="en-GB" sz="1200" baseline="0" dirty="0" smtClean="0"/>
                        <a:t>They believe all behaviour can be learnt</a:t>
                      </a:r>
                      <a:endParaRPr lang="en-GB" sz="1200" dirty="0"/>
                    </a:p>
                  </a:txBody>
                  <a:tcPr/>
                </a:tc>
              </a:tr>
            </a:tbl>
          </a:graphicData>
        </a:graphic>
      </p:graphicFrame>
      <p:sp>
        <p:nvSpPr>
          <p:cNvPr id="3" name="TextBox 2"/>
          <p:cNvSpPr txBox="1"/>
          <p:nvPr/>
        </p:nvSpPr>
        <p:spPr>
          <a:xfrm>
            <a:off x="179512" y="5013176"/>
            <a:ext cx="8856984" cy="1661993"/>
          </a:xfrm>
          <a:prstGeom prst="rect">
            <a:avLst/>
          </a:prstGeom>
          <a:noFill/>
          <a:ln>
            <a:solidFill>
              <a:schemeClr val="tx1"/>
            </a:solidFill>
          </a:ln>
        </p:spPr>
        <p:txBody>
          <a:bodyPr wrap="square" rtlCol="0">
            <a:spAutoFit/>
          </a:bodyPr>
          <a:lstStyle/>
          <a:p>
            <a:r>
              <a:rPr lang="en-GB" sz="1200" dirty="0" smtClean="0"/>
              <a:t>Summarise the approach in 60 words or less</a:t>
            </a:r>
          </a:p>
          <a:p>
            <a:endParaRPr lang="en-GB" sz="1200" dirty="0" smtClean="0"/>
          </a:p>
          <a:p>
            <a:endParaRPr lang="en-GB" sz="1200" dirty="0" smtClean="0"/>
          </a:p>
          <a:p>
            <a:endParaRPr lang="en-GB" sz="1200" dirty="0" smtClean="0"/>
          </a:p>
          <a:p>
            <a:endParaRPr lang="en-GB" sz="1200" dirty="0" smtClean="0"/>
          </a:p>
          <a:p>
            <a:r>
              <a:rPr lang="en-GB" sz="1200" dirty="0" smtClean="0"/>
              <a:t>What questions do you have after this exercise?</a:t>
            </a:r>
          </a:p>
          <a:p>
            <a:endParaRPr lang="en-GB" sz="1200" dirty="0" smtClean="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isa big\Desktop\PrtScr capture_152.jpg"/>
          <p:cNvPicPr>
            <a:picLocks noChangeAspect="1" noChangeArrowheads="1"/>
          </p:cNvPicPr>
          <p:nvPr/>
        </p:nvPicPr>
        <p:blipFill>
          <a:blip r:embed="rId2" cstate="print"/>
          <a:srcRect/>
          <a:stretch>
            <a:fillRect/>
          </a:stretch>
        </p:blipFill>
        <p:spPr bwMode="auto">
          <a:xfrm>
            <a:off x="0" y="799714"/>
            <a:ext cx="9144000" cy="550960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9512" y="116634"/>
          <a:ext cx="8856984" cy="4923460"/>
        </p:xfrm>
        <a:graphic>
          <a:graphicData uri="http://schemas.openxmlformats.org/drawingml/2006/table">
            <a:tbl>
              <a:tblPr firstRow="1" bandRow="1">
                <a:tableStyleId>{5940675A-B579-460E-94D1-54222C63F5DA}</a:tableStyleId>
              </a:tblPr>
              <a:tblGrid>
                <a:gridCol w="1008112"/>
                <a:gridCol w="7848872"/>
              </a:tblGrid>
              <a:tr h="216022">
                <a:tc gridSpan="2">
                  <a:txBody>
                    <a:bodyPr/>
                    <a:lstStyle/>
                    <a:p>
                      <a:r>
                        <a:rPr lang="en-GB" sz="1050" dirty="0" smtClean="0"/>
                        <a:t>The </a:t>
                      </a:r>
                      <a:r>
                        <a:rPr lang="en-GB" sz="1050" baseline="0" dirty="0" smtClean="0"/>
                        <a:t> Cognitive </a:t>
                      </a:r>
                      <a:r>
                        <a:rPr lang="en-GB" sz="1050" dirty="0" smtClean="0"/>
                        <a:t>Approach</a:t>
                      </a:r>
                      <a:r>
                        <a:rPr lang="en-GB" sz="1050" baseline="0" dirty="0" smtClean="0"/>
                        <a:t> ( read next slide before completing this page)</a:t>
                      </a:r>
                      <a:endParaRPr lang="en-GB" sz="1050" dirty="0"/>
                    </a:p>
                  </a:txBody>
                  <a:tcPr/>
                </a:tc>
                <a:tc hMerge="1">
                  <a:txBody>
                    <a:bodyPr/>
                    <a:lstStyle/>
                    <a:p>
                      <a:endParaRPr lang="en-GB"/>
                    </a:p>
                  </a:txBody>
                  <a:tcPr/>
                </a:tc>
              </a:tr>
              <a:tr h="857456">
                <a:tc gridSpan="2">
                  <a:txBody>
                    <a:bodyPr/>
                    <a:lstStyle/>
                    <a:p>
                      <a:r>
                        <a:rPr lang="en-GB" sz="1050" dirty="0" smtClean="0"/>
                        <a:t>Key Focus:</a:t>
                      </a:r>
                    </a:p>
                    <a:p>
                      <a:pPr>
                        <a:buFont typeface="Arial" pitchFamily="34" charset="0"/>
                        <a:buChar char="•"/>
                      </a:pPr>
                      <a:r>
                        <a:rPr lang="en-GB" sz="1050" dirty="0" smtClean="0"/>
                        <a:t> Outline</a:t>
                      </a:r>
                      <a:r>
                        <a:rPr lang="en-GB" sz="1050" baseline="0" dirty="0" smtClean="0"/>
                        <a:t> the main assumptions of the cognitive approach</a:t>
                      </a:r>
                    </a:p>
                    <a:p>
                      <a:pPr>
                        <a:buFont typeface="Arial" pitchFamily="34" charset="0"/>
                        <a:buChar char="•"/>
                      </a:pPr>
                      <a:r>
                        <a:rPr lang="en-GB" sz="1050" baseline="0" dirty="0" smtClean="0"/>
                        <a:t>Explain how theoretical models are used in the cognitive approach</a:t>
                      </a:r>
                    </a:p>
                    <a:p>
                      <a:pPr>
                        <a:buFont typeface="Arial" pitchFamily="34" charset="0"/>
                        <a:buChar char="•"/>
                      </a:pPr>
                      <a:r>
                        <a:rPr lang="en-GB" sz="1050" baseline="0" dirty="0" smtClean="0"/>
                        <a:t>Explain how computer models are used in the cognitive approach</a:t>
                      </a:r>
                    </a:p>
                    <a:p>
                      <a:pPr>
                        <a:buFont typeface="Arial" pitchFamily="34" charset="0"/>
                        <a:buChar char="•"/>
                      </a:pPr>
                      <a:r>
                        <a:rPr lang="en-GB" sz="1050" baseline="0" dirty="0" smtClean="0"/>
                        <a:t>Outline the role of schemas</a:t>
                      </a:r>
                    </a:p>
                    <a:p>
                      <a:pPr>
                        <a:buFont typeface="Arial" pitchFamily="34" charset="0"/>
                        <a:buChar char="•"/>
                      </a:pPr>
                      <a:r>
                        <a:rPr lang="en-GB" sz="1050" baseline="0" dirty="0" smtClean="0"/>
                        <a:t>Outline the emergence of cognitive </a:t>
                      </a:r>
                      <a:r>
                        <a:rPr lang="en-GB" sz="1050" baseline="0" dirty="0" err="1" smtClean="0"/>
                        <a:t>neuro</a:t>
                      </a:r>
                      <a:r>
                        <a:rPr lang="en-GB" sz="1050" baseline="0" dirty="0" smtClean="0"/>
                        <a:t> science</a:t>
                      </a:r>
                      <a:endParaRPr lang="en-GB" sz="1050" dirty="0"/>
                    </a:p>
                  </a:txBody>
                  <a:tcPr/>
                </a:tc>
                <a:tc hMerge="1">
                  <a:txBody>
                    <a:bodyPr/>
                    <a:lstStyle/>
                    <a:p>
                      <a:endParaRPr lang="en-GB"/>
                    </a:p>
                  </a:txBody>
                  <a:tcPr/>
                </a:tc>
              </a:tr>
              <a:tr h="654712">
                <a:tc gridSpan="2">
                  <a:txBody>
                    <a:bodyPr/>
                    <a:lstStyle/>
                    <a:p>
                      <a:r>
                        <a:rPr lang="en-GB" sz="1050" dirty="0" smtClean="0"/>
                        <a:t>Specialist</a:t>
                      </a:r>
                      <a:r>
                        <a:rPr lang="en-GB" sz="1050" baseline="0" dirty="0" smtClean="0"/>
                        <a:t> terminology:</a:t>
                      </a:r>
                      <a:endParaRPr lang="en-GB" sz="1100" kern="1200" baseline="0" dirty="0" smtClean="0">
                        <a:solidFill>
                          <a:schemeClr val="tx1"/>
                        </a:solidFill>
                        <a:latin typeface="+mn-lt"/>
                        <a:ea typeface="+mn-ea"/>
                        <a:cs typeface="+mn-cs"/>
                      </a:endParaRPr>
                    </a:p>
                    <a:p>
                      <a:r>
                        <a:rPr lang="en-GB" sz="1100" kern="1200" baseline="0" dirty="0" smtClean="0">
                          <a:solidFill>
                            <a:schemeClr val="tx1"/>
                          </a:solidFill>
                          <a:latin typeface="+mn-lt"/>
                          <a:ea typeface="+mn-ea"/>
                          <a:cs typeface="+mn-cs"/>
                        </a:rPr>
                        <a:t>Cognitive approach, internal mental processes, schema, inference, cognitive neuroscience, theoretical, computer, neuroscience. </a:t>
                      </a:r>
                    </a:p>
                    <a:p>
                      <a:r>
                        <a:rPr lang="en-GB" sz="1100" kern="1200" baseline="0" dirty="0" smtClean="0">
                          <a:solidFill>
                            <a:schemeClr val="tx1"/>
                          </a:solidFill>
                          <a:latin typeface="+mn-lt"/>
                          <a:ea typeface="+mn-ea"/>
                          <a:cs typeface="+mn-cs"/>
                        </a:rPr>
                        <a:t>Please highlight all of the words above that you have included in your notes. 	</a:t>
                      </a:r>
                    </a:p>
                    <a:p>
                      <a:endParaRPr lang="en-GB" sz="1050" baseline="0" dirty="0" smtClean="0"/>
                    </a:p>
                  </a:txBody>
                  <a:tcPr/>
                </a:tc>
                <a:tc hMerge="1">
                  <a:txBody>
                    <a:bodyPr/>
                    <a:lstStyle/>
                    <a:p>
                      <a:endParaRPr lang="en-GB" dirty="0"/>
                    </a:p>
                  </a:txBody>
                  <a:tcPr/>
                </a:tc>
              </a:tr>
              <a:tr h="301312">
                <a:tc>
                  <a:txBody>
                    <a:bodyPr/>
                    <a:lstStyle/>
                    <a:p>
                      <a:r>
                        <a:rPr lang="en-GB" sz="1050" dirty="0" smtClean="0"/>
                        <a:t>Key points</a:t>
                      </a:r>
                      <a:endParaRPr lang="en-GB" sz="1050" dirty="0"/>
                    </a:p>
                  </a:txBody>
                  <a:tcPr/>
                </a:tc>
                <a:tc>
                  <a:txBody>
                    <a:bodyPr/>
                    <a:lstStyle/>
                    <a:p>
                      <a:r>
                        <a:rPr lang="en-GB" sz="1050" dirty="0" smtClean="0"/>
                        <a:t>Detail</a:t>
                      </a:r>
                      <a:endParaRPr lang="en-GB" sz="1050" dirty="0"/>
                    </a:p>
                  </a:txBody>
                  <a:tcPr/>
                </a:tc>
              </a:tr>
              <a:tr h="2572368">
                <a:tc>
                  <a:txBody>
                    <a:bodyPr/>
                    <a:lstStyle/>
                    <a:p>
                      <a:endParaRPr lang="en-GB" sz="1100" dirty="0"/>
                    </a:p>
                  </a:txBody>
                  <a:tcPr/>
                </a:tc>
                <a:tc>
                  <a:txBody>
                    <a:bodyPr/>
                    <a:lstStyle/>
                    <a:p>
                      <a:endParaRPr lang="en-GB" sz="1200" dirty="0"/>
                    </a:p>
                  </a:txBody>
                  <a:tcPr/>
                </a:tc>
              </a:tr>
            </a:tbl>
          </a:graphicData>
        </a:graphic>
      </p:graphicFrame>
      <p:sp>
        <p:nvSpPr>
          <p:cNvPr id="3" name="TextBox 2"/>
          <p:cNvSpPr txBox="1"/>
          <p:nvPr/>
        </p:nvSpPr>
        <p:spPr>
          <a:xfrm>
            <a:off x="179512" y="5013176"/>
            <a:ext cx="8856984" cy="1661993"/>
          </a:xfrm>
          <a:prstGeom prst="rect">
            <a:avLst/>
          </a:prstGeom>
          <a:noFill/>
          <a:ln>
            <a:solidFill>
              <a:schemeClr val="tx1"/>
            </a:solidFill>
          </a:ln>
        </p:spPr>
        <p:txBody>
          <a:bodyPr wrap="square" rtlCol="0">
            <a:spAutoFit/>
          </a:bodyPr>
          <a:lstStyle/>
          <a:p>
            <a:r>
              <a:rPr lang="en-GB" sz="1200" dirty="0" smtClean="0"/>
              <a:t>Summarise the approach in 60 words or less</a:t>
            </a:r>
          </a:p>
          <a:p>
            <a:endParaRPr lang="en-GB" sz="1200" dirty="0" smtClean="0"/>
          </a:p>
          <a:p>
            <a:endParaRPr lang="en-GB" sz="1200" dirty="0" smtClean="0"/>
          </a:p>
          <a:p>
            <a:endParaRPr lang="en-GB" sz="1200" dirty="0" smtClean="0"/>
          </a:p>
          <a:p>
            <a:endParaRPr lang="en-GB" sz="1200" dirty="0" smtClean="0"/>
          </a:p>
          <a:p>
            <a:r>
              <a:rPr lang="en-GB" sz="1200" dirty="0" smtClean="0"/>
              <a:t>What questions do you have after this exercise?</a:t>
            </a:r>
          </a:p>
          <a:p>
            <a:endParaRPr lang="en-GB" sz="1200" dirty="0" smtClean="0"/>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isa big\Desktop\PrtScr capture_154.jpg"/>
          <p:cNvPicPr>
            <a:picLocks noChangeAspect="1" noChangeArrowheads="1"/>
          </p:cNvPicPr>
          <p:nvPr/>
        </p:nvPicPr>
        <p:blipFill>
          <a:blip r:embed="rId2" cstate="print"/>
          <a:srcRect/>
          <a:stretch>
            <a:fillRect/>
          </a:stretch>
        </p:blipFill>
        <p:spPr bwMode="auto">
          <a:xfrm>
            <a:off x="179512" y="188640"/>
            <a:ext cx="8640960" cy="655272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9512" y="116634"/>
          <a:ext cx="8856984" cy="5197780"/>
        </p:xfrm>
        <a:graphic>
          <a:graphicData uri="http://schemas.openxmlformats.org/drawingml/2006/table">
            <a:tbl>
              <a:tblPr firstRow="1" bandRow="1">
                <a:tableStyleId>{5940675A-B579-460E-94D1-54222C63F5DA}</a:tableStyleId>
              </a:tblPr>
              <a:tblGrid>
                <a:gridCol w="1008112"/>
                <a:gridCol w="7848872"/>
              </a:tblGrid>
              <a:tr h="216022">
                <a:tc gridSpan="2">
                  <a:txBody>
                    <a:bodyPr/>
                    <a:lstStyle/>
                    <a:p>
                      <a:r>
                        <a:rPr lang="en-GB" sz="1050" baseline="0" dirty="0" smtClean="0"/>
                        <a:t>Social Learning Theory ( read next slide before completing this page)</a:t>
                      </a:r>
                      <a:endParaRPr lang="en-GB" sz="1050" dirty="0"/>
                    </a:p>
                  </a:txBody>
                  <a:tcPr/>
                </a:tc>
                <a:tc hMerge="1">
                  <a:txBody>
                    <a:bodyPr/>
                    <a:lstStyle/>
                    <a:p>
                      <a:endParaRPr lang="en-GB"/>
                    </a:p>
                  </a:txBody>
                  <a:tcPr/>
                </a:tc>
              </a:tr>
              <a:tr h="1044682">
                <a:tc gridSpan="2">
                  <a:txBody>
                    <a:bodyPr/>
                    <a:lstStyle/>
                    <a:p>
                      <a:r>
                        <a:rPr lang="en-GB" sz="1050" dirty="0" smtClean="0"/>
                        <a:t>Key Focus</a:t>
                      </a:r>
                      <a:endParaRPr lang="en-GB" sz="1800" kern="1200" baseline="0" dirty="0" smtClean="0">
                        <a:solidFill>
                          <a:schemeClr val="tx1"/>
                        </a:solidFill>
                        <a:latin typeface="+mn-lt"/>
                        <a:ea typeface="+mn-ea"/>
                        <a:cs typeface="+mn-cs"/>
                      </a:endParaRPr>
                    </a:p>
                    <a:p>
                      <a:r>
                        <a:rPr lang="en-GB" sz="1100" kern="1200" baseline="0" dirty="0" smtClean="0">
                          <a:solidFill>
                            <a:schemeClr val="tx1"/>
                          </a:solidFill>
                          <a:latin typeface="+mn-lt"/>
                          <a:ea typeface="+mn-ea"/>
                          <a:cs typeface="+mn-cs"/>
                        </a:rPr>
                        <a:t> Outline the main assumptions of the SLT. </a:t>
                      </a:r>
                    </a:p>
                    <a:p>
                      <a:r>
                        <a:rPr lang="en-GB" sz="1100" kern="1200" baseline="0" dirty="0" smtClean="0">
                          <a:solidFill>
                            <a:schemeClr val="tx1"/>
                          </a:solidFill>
                          <a:latin typeface="+mn-lt"/>
                          <a:ea typeface="+mn-ea"/>
                          <a:cs typeface="+mn-cs"/>
                        </a:rPr>
                        <a:t> Outline the role of vicarious reinforcement in imitation. </a:t>
                      </a:r>
                    </a:p>
                    <a:p>
                      <a:r>
                        <a:rPr lang="en-GB" sz="1100" kern="1200" baseline="0" dirty="0" smtClean="0">
                          <a:solidFill>
                            <a:schemeClr val="tx1"/>
                          </a:solidFill>
                          <a:latin typeface="+mn-lt"/>
                          <a:ea typeface="+mn-ea"/>
                          <a:cs typeface="+mn-cs"/>
                        </a:rPr>
                        <a:t> Outline the role of </a:t>
                      </a:r>
                      <a:r>
                        <a:rPr lang="en-GB" sz="1100" kern="1200" baseline="0" dirty="0" err="1" smtClean="0">
                          <a:solidFill>
                            <a:schemeClr val="tx1"/>
                          </a:solidFill>
                          <a:latin typeface="+mn-lt"/>
                          <a:ea typeface="+mn-ea"/>
                          <a:cs typeface="+mn-cs"/>
                        </a:rPr>
                        <a:t>mediational</a:t>
                      </a:r>
                      <a:r>
                        <a:rPr lang="en-GB" sz="1100" kern="1200" baseline="0" dirty="0" smtClean="0">
                          <a:solidFill>
                            <a:schemeClr val="tx1"/>
                          </a:solidFill>
                          <a:latin typeface="+mn-lt"/>
                          <a:ea typeface="+mn-ea"/>
                          <a:cs typeface="+mn-cs"/>
                        </a:rPr>
                        <a:t> processes in imitation. </a:t>
                      </a:r>
                    </a:p>
                    <a:p>
                      <a:r>
                        <a:rPr lang="en-GB" sz="1100" kern="1200" baseline="0" dirty="0" smtClean="0">
                          <a:solidFill>
                            <a:schemeClr val="tx1"/>
                          </a:solidFill>
                          <a:latin typeface="+mn-lt"/>
                          <a:ea typeface="+mn-ea"/>
                          <a:cs typeface="+mn-cs"/>
                        </a:rPr>
                        <a:t> Explain how the SLT is a combination of the learning theory and cognitive approach. </a:t>
                      </a:r>
                    </a:p>
                    <a:p>
                      <a:r>
                        <a:rPr lang="en-GB" sz="1100" kern="1200" baseline="0" dirty="0" smtClean="0">
                          <a:solidFill>
                            <a:schemeClr val="tx1"/>
                          </a:solidFill>
                          <a:latin typeface="+mn-lt"/>
                          <a:ea typeface="+mn-ea"/>
                          <a:cs typeface="+mn-cs"/>
                        </a:rPr>
                        <a:t> Outline the role of identification in imitation. </a:t>
                      </a:r>
                      <a:r>
                        <a:rPr lang="en-GB" sz="1800" kern="1200" baseline="0" dirty="0" smtClean="0">
                          <a:solidFill>
                            <a:schemeClr val="tx1"/>
                          </a:solidFill>
                          <a:latin typeface="+mn-lt"/>
                          <a:ea typeface="+mn-ea"/>
                          <a:cs typeface="+mn-cs"/>
                        </a:rPr>
                        <a:t>	</a:t>
                      </a:r>
                    </a:p>
                    <a:p>
                      <a:endParaRPr lang="en-GB" sz="1050" dirty="0"/>
                    </a:p>
                  </a:txBody>
                  <a:tcPr/>
                </a:tc>
                <a:tc hMerge="1">
                  <a:txBody>
                    <a:bodyPr/>
                    <a:lstStyle/>
                    <a:p>
                      <a:endParaRPr lang="en-GB"/>
                    </a:p>
                  </a:txBody>
                  <a:tcPr/>
                </a:tc>
              </a:tr>
              <a:tr h="654712">
                <a:tc gridSpan="2">
                  <a:txBody>
                    <a:bodyPr/>
                    <a:lstStyle/>
                    <a:p>
                      <a:r>
                        <a:rPr lang="en-GB" sz="1050" dirty="0" smtClean="0"/>
                        <a:t>Specialist</a:t>
                      </a:r>
                      <a:r>
                        <a:rPr lang="en-GB" sz="1050" baseline="0" dirty="0" smtClean="0"/>
                        <a:t> terminology:</a:t>
                      </a:r>
                      <a:endParaRPr lang="en-GB" sz="1100" kern="1200" baseline="0" dirty="0" smtClean="0">
                        <a:solidFill>
                          <a:schemeClr val="tx1"/>
                        </a:solidFill>
                        <a:latin typeface="+mn-lt"/>
                        <a:ea typeface="+mn-ea"/>
                        <a:cs typeface="+mn-cs"/>
                      </a:endParaRPr>
                    </a:p>
                    <a:p>
                      <a:r>
                        <a:rPr lang="en-GB" sz="1000" kern="1200" baseline="0" dirty="0" smtClean="0">
                          <a:solidFill>
                            <a:schemeClr val="tx1"/>
                          </a:solidFill>
                          <a:latin typeface="+mn-lt"/>
                          <a:ea typeface="+mn-ea"/>
                          <a:cs typeface="+mn-cs"/>
                        </a:rPr>
                        <a:t>Social learning theory, imitation, identification, modelling, vicarious reinforcement, </a:t>
                      </a:r>
                      <a:r>
                        <a:rPr lang="en-GB" sz="1000" kern="1200" baseline="0" dirty="0" err="1" smtClean="0">
                          <a:solidFill>
                            <a:schemeClr val="tx1"/>
                          </a:solidFill>
                          <a:latin typeface="+mn-lt"/>
                          <a:ea typeface="+mn-ea"/>
                          <a:cs typeface="+mn-cs"/>
                        </a:rPr>
                        <a:t>mediational</a:t>
                      </a:r>
                      <a:r>
                        <a:rPr lang="en-GB" sz="1000" kern="1200" baseline="0" dirty="0" smtClean="0">
                          <a:solidFill>
                            <a:schemeClr val="tx1"/>
                          </a:solidFill>
                          <a:latin typeface="+mn-lt"/>
                          <a:ea typeface="+mn-ea"/>
                          <a:cs typeface="+mn-cs"/>
                        </a:rPr>
                        <a:t> processes, attention, retention, motor reproduction, motivation. </a:t>
                      </a:r>
                    </a:p>
                    <a:p>
                      <a:r>
                        <a:rPr lang="en-GB" sz="1000" kern="1200" baseline="0" dirty="0" smtClean="0">
                          <a:solidFill>
                            <a:schemeClr val="tx1"/>
                          </a:solidFill>
                          <a:latin typeface="+mn-lt"/>
                          <a:ea typeface="+mn-ea"/>
                          <a:cs typeface="+mn-cs"/>
                        </a:rPr>
                        <a:t>Please highlight all of the words above that you have included in your notes. 	</a:t>
                      </a:r>
                    </a:p>
                    <a:p>
                      <a:endParaRPr lang="en-GB" sz="1050" baseline="0" dirty="0" smtClean="0"/>
                    </a:p>
                  </a:txBody>
                  <a:tcPr/>
                </a:tc>
                <a:tc hMerge="1">
                  <a:txBody>
                    <a:bodyPr/>
                    <a:lstStyle/>
                    <a:p>
                      <a:endParaRPr lang="en-GB" dirty="0"/>
                    </a:p>
                  </a:txBody>
                  <a:tcPr/>
                </a:tc>
              </a:tr>
              <a:tr h="301312">
                <a:tc>
                  <a:txBody>
                    <a:bodyPr/>
                    <a:lstStyle/>
                    <a:p>
                      <a:r>
                        <a:rPr lang="en-GB" sz="1050" dirty="0" smtClean="0"/>
                        <a:t>Key points</a:t>
                      </a:r>
                      <a:endParaRPr lang="en-GB" sz="1050" dirty="0"/>
                    </a:p>
                  </a:txBody>
                  <a:tcPr/>
                </a:tc>
                <a:tc>
                  <a:txBody>
                    <a:bodyPr/>
                    <a:lstStyle/>
                    <a:p>
                      <a:r>
                        <a:rPr lang="en-GB" sz="1050" dirty="0" smtClean="0"/>
                        <a:t>Detail</a:t>
                      </a:r>
                      <a:endParaRPr lang="en-GB" sz="1050" dirty="0"/>
                    </a:p>
                  </a:txBody>
                  <a:tcPr/>
                </a:tc>
              </a:tr>
              <a:tr h="2572368">
                <a:tc>
                  <a:txBody>
                    <a:bodyPr/>
                    <a:lstStyle/>
                    <a:p>
                      <a:endParaRPr lang="en-GB" sz="1100" dirty="0"/>
                    </a:p>
                  </a:txBody>
                  <a:tcPr/>
                </a:tc>
                <a:tc>
                  <a:txBody>
                    <a:bodyPr/>
                    <a:lstStyle/>
                    <a:p>
                      <a:pPr marL="228600" indent="-228600">
                        <a:buAutoNum type="arabicPeriod"/>
                      </a:pPr>
                      <a:endParaRPr lang="en-GB" sz="1200" dirty="0"/>
                    </a:p>
                  </a:txBody>
                  <a:tcPr/>
                </a:tc>
              </a:tr>
            </a:tbl>
          </a:graphicData>
        </a:graphic>
      </p:graphicFrame>
      <p:sp>
        <p:nvSpPr>
          <p:cNvPr id="3" name="TextBox 2"/>
          <p:cNvSpPr txBox="1"/>
          <p:nvPr/>
        </p:nvSpPr>
        <p:spPr>
          <a:xfrm>
            <a:off x="179512" y="5373216"/>
            <a:ext cx="8856984" cy="1661993"/>
          </a:xfrm>
          <a:prstGeom prst="rect">
            <a:avLst/>
          </a:prstGeom>
          <a:noFill/>
          <a:ln>
            <a:solidFill>
              <a:schemeClr val="tx1"/>
            </a:solidFill>
          </a:ln>
        </p:spPr>
        <p:txBody>
          <a:bodyPr wrap="square" rtlCol="0">
            <a:spAutoFit/>
          </a:bodyPr>
          <a:lstStyle/>
          <a:p>
            <a:r>
              <a:rPr lang="en-GB" sz="1200" dirty="0" smtClean="0"/>
              <a:t>Summarise the approach in 60 words or less</a:t>
            </a:r>
          </a:p>
          <a:p>
            <a:endParaRPr lang="en-GB" sz="1200" dirty="0" smtClean="0"/>
          </a:p>
          <a:p>
            <a:endParaRPr lang="en-GB" sz="1200" dirty="0" smtClean="0"/>
          </a:p>
          <a:p>
            <a:endParaRPr lang="en-GB" sz="1200" dirty="0" smtClean="0"/>
          </a:p>
          <a:p>
            <a:endParaRPr lang="en-GB" sz="1200" dirty="0" smtClean="0"/>
          </a:p>
          <a:p>
            <a:r>
              <a:rPr lang="en-GB" sz="1200" dirty="0" smtClean="0"/>
              <a:t>What questions do you have after this exercise?</a:t>
            </a:r>
          </a:p>
          <a:p>
            <a:endParaRPr lang="en-GB" sz="1200" dirty="0" smtClean="0"/>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isa big\Desktop\PrtScr capture_153.jpg"/>
          <p:cNvPicPr>
            <a:picLocks noChangeAspect="1" noChangeArrowheads="1"/>
          </p:cNvPicPr>
          <p:nvPr/>
        </p:nvPicPr>
        <p:blipFill>
          <a:blip r:embed="rId2" cstate="print"/>
          <a:srcRect/>
          <a:stretch>
            <a:fillRect/>
          </a:stretch>
        </p:blipFill>
        <p:spPr bwMode="auto">
          <a:xfrm>
            <a:off x="0" y="325604"/>
            <a:ext cx="8964488" cy="653239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620688"/>
            <a:ext cx="8229600" cy="6081539"/>
          </a:xfrm>
        </p:spPr>
        <p:txBody>
          <a:bodyPr>
            <a:normAutofit fontScale="92500" lnSpcReduction="20000"/>
          </a:bodyPr>
          <a:lstStyle/>
          <a:p>
            <a:pPr algn="ctr">
              <a:buNone/>
            </a:pPr>
            <a:r>
              <a:rPr lang="en-GB" sz="1600" b="1" dirty="0" smtClean="0"/>
              <a:t>Why study issues and debates? </a:t>
            </a:r>
          </a:p>
          <a:p>
            <a:pPr>
              <a:buNone/>
            </a:pPr>
            <a:r>
              <a:rPr lang="en-GB" sz="1600" dirty="0" smtClean="0"/>
              <a:t>As psychologists we conduct research that we aim to use to develop theories and to make generalisations to the real world. However, as psychologists we must also ensure that our findings and conclusions are reliable and valid . You will look at a range of issues and debates that are concerned with studying what we share with others.</a:t>
            </a:r>
          </a:p>
          <a:p>
            <a:pPr>
              <a:buNone/>
            </a:pPr>
            <a:r>
              <a:rPr lang="en-GB" sz="1600" b="1" dirty="0" smtClean="0"/>
              <a:t>Instructions </a:t>
            </a:r>
          </a:p>
          <a:p>
            <a:pPr>
              <a:buNone/>
            </a:pPr>
            <a:r>
              <a:rPr lang="en-GB" sz="1600" dirty="0" smtClean="0"/>
              <a:t>Watch the video links that outline some of the key issues and debates in Psychology then  complete the tables which follow  on the next slides. </a:t>
            </a:r>
            <a:r>
              <a:rPr lang="en-GB" sz="1600" dirty="0" smtClean="0"/>
              <a:t> You may also wish to do some further research of your own.</a:t>
            </a:r>
            <a:endParaRPr lang="en-GB" sz="1600" dirty="0" smtClean="0"/>
          </a:p>
          <a:p>
            <a:pPr>
              <a:buNone/>
            </a:pPr>
            <a:r>
              <a:rPr lang="en-GB" sz="1600" b="1" dirty="0" smtClean="0"/>
              <a:t>Recommended Resources for independent </a:t>
            </a:r>
            <a:r>
              <a:rPr lang="en-GB" sz="1600" b="1" dirty="0" smtClean="0"/>
              <a:t>study </a:t>
            </a:r>
            <a:endParaRPr lang="en-GB" sz="1600" b="1" dirty="0" smtClean="0"/>
          </a:p>
          <a:p>
            <a:pPr>
              <a:buNone/>
            </a:pPr>
            <a:r>
              <a:rPr lang="en-GB" sz="1600" b="1" dirty="0" smtClean="0"/>
              <a:t>Video links: </a:t>
            </a:r>
          </a:p>
          <a:p>
            <a:pPr>
              <a:buNone/>
            </a:pPr>
            <a:r>
              <a:rPr lang="en-GB" sz="1600" dirty="0" smtClean="0"/>
              <a:t>Nature v nurture</a:t>
            </a:r>
          </a:p>
          <a:p>
            <a:pPr>
              <a:buNone/>
            </a:pPr>
            <a:r>
              <a:rPr lang="en-GB" sz="1600" dirty="0" smtClean="0">
                <a:hlinkClick r:id="rId2"/>
              </a:rPr>
              <a:t>https://www.youtube.com/watch?v=FbVoLY1GsSs&amp;feature=youtu.be</a:t>
            </a:r>
            <a:endParaRPr lang="en-GB" sz="1600" dirty="0" smtClean="0"/>
          </a:p>
          <a:p>
            <a:pPr>
              <a:buNone/>
            </a:pPr>
            <a:r>
              <a:rPr lang="en-GB" sz="1600" dirty="0" smtClean="0"/>
              <a:t>Cultural bias </a:t>
            </a:r>
          </a:p>
          <a:p>
            <a:pPr>
              <a:buNone/>
            </a:pPr>
            <a:r>
              <a:rPr lang="en-GB" sz="1600" dirty="0" smtClean="0">
                <a:hlinkClick r:id="rId3"/>
              </a:rPr>
              <a:t>https://www.youtube.com/watch?v=vGbfRa0h_KM&amp;list=PLp8BSCLLWBUD6c6WeV9qj0VjGe10SYdpp&amp;index=2</a:t>
            </a:r>
            <a:endParaRPr lang="en-GB" sz="1600" dirty="0" smtClean="0"/>
          </a:p>
          <a:p>
            <a:pPr>
              <a:buNone/>
            </a:pPr>
            <a:r>
              <a:rPr lang="en-GB" sz="1600" dirty="0" smtClean="0"/>
              <a:t>Holism and reductionism </a:t>
            </a:r>
          </a:p>
          <a:p>
            <a:pPr>
              <a:buNone/>
            </a:pPr>
            <a:r>
              <a:rPr lang="en-GB" sz="1600" dirty="0" smtClean="0">
                <a:hlinkClick r:id="rId4"/>
              </a:rPr>
              <a:t>https://www.youtube.com/watch?v=MK1P5pReifA&amp;list=PLp8BSCLLWBUD6c6WeV9qj0VjGe10SYdpp&amp;index=3</a:t>
            </a:r>
            <a:endParaRPr lang="en-GB" sz="1600" dirty="0" smtClean="0"/>
          </a:p>
          <a:p>
            <a:pPr>
              <a:buNone/>
            </a:pPr>
            <a:r>
              <a:rPr lang="en-GB" sz="1600" dirty="0" smtClean="0"/>
              <a:t>Ethical implications</a:t>
            </a:r>
          </a:p>
          <a:p>
            <a:pPr>
              <a:buNone/>
            </a:pPr>
            <a:r>
              <a:rPr lang="en-GB" sz="1600" dirty="0" smtClean="0">
                <a:hlinkClick r:id="rId5"/>
              </a:rPr>
              <a:t>https://www.youtube.com/watch?v=BHE8zkpUJqM&amp;list=PLp8BSCLLWBUD6c6WeV9qj0VjGe10SYdpp&amp;index=4</a:t>
            </a:r>
            <a:endParaRPr lang="en-GB" sz="1600" dirty="0" smtClean="0"/>
          </a:p>
          <a:p>
            <a:pPr>
              <a:buNone/>
            </a:pPr>
            <a:r>
              <a:rPr lang="en-GB" sz="1600" dirty="0" smtClean="0"/>
              <a:t>Gender bias</a:t>
            </a:r>
          </a:p>
          <a:p>
            <a:pPr>
              <a:buNone/>
            </a:pPr>
            <a:r>
              <a:rPr lang="en-GB" sz="1600" dirty="0" smtClean="0">
                <a:hlinkClick r:id="rId6"/>
              </a:rPr>
              <a:t>https://www.youtube.com/watch?v=3EYy6MlGAwI&amp;feature=youtu.be</a:t>
            </a:r>
            <a:endParaRPr lang="en-GB" sz="1600" dirty="0" smtClean="0"/>
          </a:p>
          <a:p>
            <a:pPr>
              <a:buNone/>
            </a:pPr>
            <a:r>
              <a:rPr lang="en-GB" sz="1600" dirty="0" smtClean="0"/>
              <a:t>Free will and determinism</a:t>
            </a:r>
          </a:p>
          <a:p>
            <a:pPr>
              <a:buNone/>
            </a:pPr>
            <a:r>
              <a:rPr lang="en-GB" sz="1600" dirty="0" smtClean="0">
                <a:hlinkClick r:id="rId7"/>
              </a:rPr>
              <a:t>https://www.youtube.com/watch?v=TPcVW34mkRc</a:t>
            </a:r>
            <a:endParaRPr lang="en-GB" sz="1600" dirty="0" smtClean="0"/>
          </a:p>
          <a:p>
            <a:pPr>
              <a:buNone/>
            </a:pPr>
            <a:r>
              <a:rPr lang="en-GB" sz="1600" dirty="0" smtClean="0"/>
              <a:t>Idiographic and </a:t>
            </a:r>
            <a:r>
              <a:rPr lang="en-GB" sz="1600" dirty="0" err="1" smtClean="0"/>
              <a:t>nomothetic</a:t>
            </a:r>
            <a:endParaRPr lang="en-GB" sz="1600" dirty="0" smtClean="0"/>
          </a:p>
          <a:p>
            <a:pPr>
              <a:buNone/>
            </a:pPr>
            <a:r>
              <a:rPr lang="en-GB" sz="1600" dirty="0" smtClean="0">
                <a:hlinkClick r:id="rId8"/>
              </a:rPr>
              <a:t>https://www.youtube.com/watch?v=FwaMpTv-Xgw</a:t>
            </a:r>
            <a:endParaRPr lang="en-GB" sz="1600" dirty="0"/>
          </a:p>
        </p:txBody>
      </p:sp>
      <p:sp>
        <p:nvSpPr>
          <p:cNvPr id="4" name="TextBox 3"/>
          <p:cNvSpPr txBox="1"/>
          <p:nvPr/>
        </p:nvSpPr>
        <p:spPr>
          <a:xfrm>
            <a:off x="611560" y="116632"/>
            <a:ext cx="7992888" cy="369332"/>
          </a:xfrm>
          <a:prstGeom prst="rect">
            <a:avLst/>
          </a:prstGeom>
          <a:solidFill>
            <a:schemeClr val="bg1">
              <a:lumMod val="85000"/>
            </a:schemeClr>
          </a:solidFill>
        </p:spPr>
        <p:txBody>
          <a:bodyPr wrap="square" rtlCol="0">
            <a:spAutoFit/>
          </a:bodyPr>
          <a:lstStyle/>
          <a:p>
            <a:r>
              <a:rPr lang="en-GB" dirty="0" smtClean="0"/>
              <a:t>2. Exploring psychological issues and debates through research and writing activities</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54B7DBDF4BA9409A5C5D7797933F7F" ma:contentTypeVersion="13" ma:contentTypeDescription="Create a new document." ma:contentTypeScope="" ma:versionID="e4da622bd6858b78e621c2ea942b4a29">
  <xsd:schema xmlns:xsd="http://www.w3.org/2001/XMLSchema" xmlns:xs="http://www.w3.org/2001/XMLSchema" xmlns:p="http://schemas.microsoft.com/office/2006/metadata/properties" xmlns:ns2="d4ef18c4-b113-4804-98bd-9a53b9d444db" xmlns:ns3="18fc9a34-bd67-4aeb-af0c-dbcce0fead03" targetNamespace="http://schemas.microsoft.com/office/2006/metadata/properties" ma:root="true" ma:fieldsID="4d5d536d6284d112cdf0d6fc6631a303" ns2:_="" ns3:_="">
    <xsd:import namespace="d4ef18c4-b113-4804-98bd-9a53b9d444db"/>
    <xsd:import namespace="18fc9a34-bd67-4aeb-af0c-dbcce0fead03"/>
    <xsd:element name="properties">
      <xsd:complexType>
        <xsd:sequence>
          <xsd:element name="documentManagement">
            <xsd:complexType>
              <xsd:all>
                <xsd:element ref="ns2:Description"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ef18c4-b113-4804-98bd-9a53b9d444db" elementFormDefault="qualified">
    <xsd:import namespace="http://schemas.microsoft.com/office/2006/documentManagement/types"/>
    <xsd:import namespace="http://schemas.microsoft.com/office/infopath/2007/PartnerControls"/>
    <xsd:element name="Description" ma:index="8" nillable="true" ma:displayName="Description" ma:format="Dropdown" ma:internalName="Description">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fc9a34-bd67-4aeb-af0c-dbcce0fead0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 xmlns="d4ef18c4-b113-4804-98bd-9a53b9d444db" xsi:nil="true"/>
  </documentManagement>
</p:properties>
</file>

<file path=customXml/itemProps1.xml><?xml version="1.0" encoding="utf-8"?>
<ds:datastoreItem xmlns:ds="http://schemas.openxmlformats.org/officeDocument/2006/customXml" ds:itemID="{12CFFF82-7E85-42BE-ACB1-501198E859DA}"/>
</file>

<file path=customXml/itemProps2.xml><?xml version="1.0" encoding="utf-8"?>
<ds:datastoreItem xmlns:ds="http://schemas.openxmlformats.org/officeDocument/2006/customXml" ds:itemID="{8498720C-BAED-48AA-8C37-D91F8FF525E2}"/>
</file>

<file path=customXml/itemProps3.xml><?xml version="1.0" encoding="utf-8"?>
<ds:datastoreItem xmlns:ds="http://schemas.openxmlformats.org/officeDocument/2006/customXml" ds:itemID="{2074E06B-D067-4D40-ACFC-E6AE07758732}"/>
</file>

<file path=docProps/app.xml><?xml version="1.0" encoding="utf-8"?>
<Properties xmlns="http://schemas.openxmlformats.org/officeDocument/2006/extended-properties" xmlns:vt="http://schemas.openxmlformats.org/officeDocument/2006/docPropsVTypes">
  <TotalTime>130</TotalTime>
  <Words>1207</Words>
  <Application>Microsoft Office PowerPoint</Application>
  <PresentationFormat>On-screen Show (4:3)</PresentationFormat>
  <Paragraphs>218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Psychology Bridging work</vt:lpstr>
      <vt:lpstr>1. Examining psychological theories by reading and making notes using the Cornell note taking technique .</vt:lpstr>
      <vt:lpstr>Slide 3</vt:lpstr>
      <vt:lpstr>Slide 4</vt:lpstr>
      <vt:lpstr>Slide 5</vt:lpstr>
      <vt:lpstr>Slide 6</vt:lpstr>
      <vt:lpstr>Slide 7</vt:lpstr>
      <vt:lpstr>Slide 8</vt:lpstr>
      <vt:lpstr>Slide 9</vt:lpstr>
      <vt:lpstr>Slide 10</vt:lpstr>
      <vt:lpstr>Slide 11</vt:lpstr>
      <vt:lpstr>Slide 12</vt:lpstr>
      <vt:lpstr>Slide 13</vt:lpstr>
      <vt:lpstr>3. Mathematical skills</vt:lpstr>
      <vt:lpstr>Slide 15</vt:lpstr>
      <vt:lpstr>And finally .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Psychology Bridging work</dc:title>
  <dc:creator>Lisa big</dc:creator>
  <cp:lastModifiedBy>Lisa big</cp:lastModifiedBy>
  <cp:revision>35</cp:revision>
  <dcterms:created xsi:type="dcterms:W3CDTF">2020-04-19T09:52:41Z</dcterms:created>
  <dcterms:modified xsi:type="dcterms:W3CDTF">2020-04-26T13:27:46Z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0x010100A054B7DBDF4BA9409A5C5D7797933F7F</vt:lpwstr>
  </property>
</Properties>
</file>