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11.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4" r:id="rId6"/>
    <p:sldId id="268" r:id="rId7"/>
    <p:sldId id="265" r:id="rId8"/>
    <p:sldId id="261" r:id="rId9"/>
    <p:sldId id="271" r:id="rId10"/>
    <p:sldId id="270" r:id="rId11"/>
    <p:sldId id="274" r:id="rId12"/>
    <p:sldId id="262" r:id="rId13"/>
    <p:sldId id="273" r:id="rId14"/>
    <p:sldId id="276" r:id="rId15"/>
    <p:sldId id="266" r:id="rId16"/>
    <p:sldId id="267" r:id="rId17"/>
    <p:sldId id="272" r:id="rId18"/>
    <p:sldId id="263" r:id="rId19"/>
    <p:sldId id="27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954E0E8-AD13-4B58-8980-CEBA30A5D2C8}" type="datetimeFigureOut">
              <a:rPr lang="en-GB" smtClean="0"/>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7D2317-5999-4251-A20A-F53DA36EDA85}" type="slidenum">
              <a:rPr lang="en-GB" smtClean="0"/>
              <a:t>‹#›</a:t>
            </a:fld>
            <a:endParaRPr lang="en-GB"/>
          </a:p>
        </p:txBody>
      </p:sp>
    </p:spTree>
    <p:extLst>
      <p:ext uri="{BB962C8B-B14F-4D97-AF65-F5344CB8AC3E}">
        <p14:creationId xmlns:p14="http://schemas.microsoft.com/office/powerpoint/2010/main" val="3297125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54E0E8-AD13-4B58-8980-CEBA30A5D2C8}" type="datetimeFigureOut">
              <a:rPr lang="en-GB" smtClean="0"/>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7D2317-5999-4251-A20A-F53DA36EDA85}" type="slidenum">
              <a:rPr lang="en-GB" smtClean="0"/>
              <a:t>‹#›</a:t>
            </a:fld>
            <a:endParaRPr lang="en-GB"/>
          </a:p>
        </p:txBody>
      </p:sp>
    </p:spTree>
    <p:extLst>
      <p:ext uri="{BB962C8B-B14F-4D97-AF65-F5344CB8AC3E}">
        <p14:creationId xmlns:p14="http://schemas.microsoft.com/office/powerpoint/2010/main" val="89674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54E0E8-AD13-4B58-8980-CEBA30A5D2C8}" type="datetimeFigureOut">
              <a:rPr lang="en-GB" smtClean="0"/>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7D2317-5999-4251-A20A-F53DA36EDA85}" type="slidenum">
              <a:rPr lang="en-GB" smtClean="0"/>
              <a:t>‹#›</a:t>
            </a:fld>
            <a:endParaRPr lang="en-GB"/>
          </a:p>
        </p:txBody>
      </p:sp>
    </p:spTree>
    <p:extLst>
      <p:ext uri="{BB962C8B-B14F-4D97-AF65-F5344CB8AC3E}">
        <p14:creationId xmlns:p14="http://schemas.microsoft.com/office/powerpoint/2010/main" val="2545775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954E0E8-AD13-4B58-8980-CEBA30A5D2C8}" type="datetimeFigureOut">
              <a:rPr lang="en-GB" smtClean="0"/>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7D2317-5999-4251-A20A-F53DA36EDA85}" type="slidenum">
              <a:rPr lang="en-GB" smtClean="0"/>
              <a:t>‹#›</a:t>
            </a:fld>
            <a:endParaRPr lang="en-GB"/>
          </a:p>
        </p:txBody>
      </p:sp>
    </p:spTree>
    <p:extLst>
      <p:ext uri="{BB962C8B-B14F-4D97-AF65-F5344CB8AC3E}">
        <p14:creationId xmlns:p14="http://schemas.microsoft.com/office/powerpoint/2010/main" val="1686897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954E0E8-AD13-4B58-8980-CEBA30A5D2C8}" type="datetimeFigureOut">
              <a:rPr lang="en-GB" smtClean="0"/>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7D2317-5999-4251-A20A-F53DA36EDA85}" type="slidenum">
              <a:rPr lang="en-GB" smtClean="0"/>
              <a:t>‹#›</a:t>
            </a:fld>
            <a:endParaRPr lang="en-GB"/>
          </a:p>
        </p:txBody>
      </p:sp>
    </p:spTree>
    <p:extLst>
      <p:ext uri="{BB962C8B-B14F-4D97-AF65-F5344CB8AC3E}">
        <p14:creationId xmlns:p14="http://schemas.microsoft.com/office/powerpoint/2010/main" val="2231876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954E0E8-AD13-4B58-8980-CEBA30A5D2C8}" type="datetimeFigureOut">
              <a:rPr lang="en-GB" smtClean="0"/>
              <a:t>04/05/2020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07D2317-5999-4251-A20A-F53DA36EDA85}" type="slidenum">
              <a:rPr lang="en-GB" smtClean="0"/>
              <a:t>‹#›</a:t>
            </a:fld>
            <a:endParaRPr lang="en-GB"/>
          </a:p>
        </p:txBody>
      </p:sp>
    </p:spTree>
    <p:extLst>
      <p:ext uri="{BB962C8B-B14F-4D97-AF65-F5344CB8AC3E}">
        <p14:creationId xmlns:p14="http://schemas.microsoft.com/office/powerpoint/2010/main" val="1765696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954E0E8-AD13-4B58-8980-CEBA30A5D2C8}" type="datetimeFigureOut">
              <a:rPr lang="en-GB" smtClean="0"/>
              <a:t>04/05/2020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07D2317-5999-4251-A20A-F53DA36EDA85}" type="slidenum">
              <a:rPr lang="en-GB" smtClean="0"/>
              <a:t>‹#›</a:t>
            </a:fld>
            <a:endParaRPr lang="en-GB"/>
          </a:p>
        </p:txBody>
      </p:sp>
    </p:spTree>
    <p:extLst>
      <p:ext uri="{BB962C8B-B14F-4D97-AF65-F5344CB8AC3E}">
        <p14:creationId xmlns:p14="http://schemas.microsoft.com/office/powerpoint/2010/main" val="3051344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954E0E8-AD13-4B58-8980-CEBA30A5D2C8}" type="datetimeFigureOut">
              <a:rPr lang="en-GB" smtClean="0"/>
              <a:t>04/05/2020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07D2317-5999-4251-A20A-F53DA36EDA85}" type="slidenum">
              <a:rPr lang="en-GB" smtClean="0"/>
              <a:t>‹#›</a:t>
            </a:fld>
            <a:endParaRPr lang="en-GB"/>
          </a:p>
        </p:txBody>
      </p:sp>
    </p:spTree>
    <p:extLst>
      <p:ext uri="{BB962C8B-B14F-4D97-AF65-F5344CB8AC3E}">
        <p14:creationId xmlns:p14="http://schemas.microsoft.com/office/powerpoint/2010/main" val="3651612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54E0E8-AD13-4B58-8980-CEBA30A5D2C8}" type="datetimeFigureOut">
              <a:rPr lang="en-GB" smtClean="0"/>
              <a:t>04/05/2020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07D2317-5999-4251-A20A-F53DA36EDA85}" type="slidenum">
              <a:rPr lang="en-GB" smtClean="0"/>
              <a:t>‹#›</a:t>
            </a:fld>
            <a:endParaRPr lang="en-GB"/>
          </a:p>
        </p:txBody>
      </p:sp>
    </p:spTree>
    <p:extLst>
      <p:ext uri="{BB962C8B-B14F-4D97-AF65-F5344CB8AC3E}">
        <p14:creationId xmlns:p14="http://schemas.microsoft.com/office/powerpoint/2010/main" val="1756347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954E0E8-AD13-4B58-8980-CEBA30A5D2C8}" type="datetimeFigureOut">
              <a:rPr lang="en-GB" smtClean="0"/>
              <a:t>04/05/2020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07D2317-5999-4251-A20A-F53DA36EDA85}" type="slidenum">
              <a:rPr lang="en-GB" smtClean="0"/>
              <a:t>‹#›</a:t>
            </a:fld>
            <a:endParaRPr lang="en-GB"/>
          </a:p>
        </p:txBody>
      </p:sp>
    </p:spTree>
    <p:extLst>
      <p:ext uri="{BB962C8B-B14F-4D97-AF65-F5344CB8AC3E}">
        <p14:creationId xmlns:p14="http://schemas.microsoft.com/office/powerpoint/2010/main" val="881696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954E0E8-AD13-4B58-8980-CEBA30A5D2C8}" type="datetimeFigureOut">
              <a:rPr lang="en-GB" smtClean="0"/>
              <a:t>04/05/2020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07D2317-5999-4251-A20A-F53DA36EDA85}" type="slidenum">
              <a:rPr lang="en-GB" smtClean="0"/>
              <a:t>‹#›</a:t>
            </a:fld>
            <a:endParaRPr lang="en-GB"/>
          </a:p>
        </p:txBody>
      </p:sp>
    </p:spTree>
    <p:extLst>
      <p:ext uri="{BB962C8B-B14F-4D97-AF65-F5344CB8AC3E}">
        <p14:creationId xmlns:p14="http://schemas.microsoft.com/office/powerpoint/2010/main" val="4281998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54E0E8-AD13-4B58-8980-CEBA30A5D2C8}" type="datetimeFigureOut">
              <a:rPr lang="en-GB" smtClean="0"/>
              <a:t>04/05/2020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7D2317-5999-4251-A20A-F53DA36EDA85}" type="slidenum">
              <a:rPr lang="en-GB" smtClean="0"/>
              <a:t>‹#›</a:t>
            </a:fld>
            <a:endParaRPr lang="en-GB"/>
          </a:p>
        </p:txBody>
      </p:sp>
    </p:spTree>
    <p:extLst>
      <p:ext uri="{BB962C8B-B14F-4D97-AF65-F5344CB8AC3E}">
        <p14:creationId xmlns:p14="http://schemas.microsoft.com/office/powerpoint/2010/main" val="2554761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GB" b="1" dirty="0" smtClean="0"/>
              <a:t>Bridging work Y11</a:t>
            </a:r>
            <a:r>
              <a:rPr lang="en-GB" dirty="0" smtClean="0"/>
              <a:t/>
            </a:r>
            <a:br>
              <a:rPr lang="en-GB" dirty="0" smtClean="0"/>
            </a:br>
            <a:endParaRPr lang="en-GB" dirty="0"/>
          </a:p>
        </p:txBody>
      </p:sp>
      <p:sp>
        <p:nvSpPr>
          <p:cNvPr id="5" name="Content Placeholder 4"/>
          <p:cNvSpPr>
            <a:spLocks noGrp="1"/>
          </p:cNvSpPr>
          <p:nvPr>
            <p:ph type="subTitle" idx="1"/>
          </p:nvPr>
        </p:nvSpPr>
        <p:spPr/>
        <p:txBody>
          <a:bodyPr>
            <a:normAutofit/>
          </a:bodyPr>
          <a:lstStyle/>
          <a:p>
            <a:endParaRPr lang="en-GB" dirty="0"/>
          </a:p>
        </p:txBody>
      </p:sp>
    </p:spTree>
    <p:extLst>
      <p:ext uri="{BB962C8B-B14F-4D97-AF65-F5344CB8AC3E}">
        <p14:creationId xmlns:p14="http://schemas.microsoft.com/office/powerpoint/2010/main" val="1481952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ow social norms come into being | Lunatic Laborator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1650" y="0"/>
            <a:ext cx="9149415"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Rounded Rectangle 3"/>
          <p:cNvSpPr/>
          <p:nvPr/>
        </p:nvSpPr>
        <p:spPr>
          <a:xfrm>
            <a:off x="114300" y="123825"/>
            <a:ext cx="1533525" cy="476250"/>
          </a:xfrm>
          <a:prstGeom prst="roundRect">
            <a:avLst/>
          </a:prstGeom>
          <a:solidFill>
            <a:srgbClr val="FF99FF"/>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t>Text 1</a:t>
            </a:r>
            <a:endParaRPr lang="en-GB" sz="2800" b="1" dirty="0"/>
          </a:p>
        </p:txBody>
      </p:sp>
      <p:sp>
        <p:nvSpPr>
          <p:cNvPr id="2" name="Right Arrow 1"/>
          <p:cNvSpPr/>
          <p:nvPr/>
        </p:nvSpPr>
        <p:spPr>
          <a:xfrm>
            <a:off x="295274" y="1276350"/>
            <a:ext cx="3152776" cy="1171575"/>
          </a:xfrm>
          <a:prstGeom prst="rightArrow">
            <a:avLst/>
          </a:prstGeom>
          <a:solidFill>
            <a:srgbClr val="FF99FF"/>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lumMod val="65000"/>
                    <a:lumOff val="35000"/>
                  </a:schemeClr>
                </a:solidFill>
              </a:rPr>
              <a:t>TIME</a:t>
            </a:r>
            <a:r>
              <a:rPr lang="en-GB" dirty="0" smtClean="0">
                <a:solidFill>
                  <a:schemeClr val="tx1">
                    <a:lumMod val="65000"/>
                    <a:lumOff val="35000"/>
                  </a:schemeClr>
                </a:solidFill>
              </a:rPr>
              <a:t>:</a:t>
            </a:r>
          </a:p>
          <a:p>
            <a:pPr algn="just"/>
            <a:r>
              <a:rPr lang="en-GB" sz="1400" dirty="0">
                <a:solidFill>
                  <a:schemeClr val="tx1">
                    <a:lumMod val="65000"/>
                    <a:lumOff val="35000"/>
                  </a:schemeClr>
                </a:solidFill>
              </a:rPr>
              <a:t>When was </a:t>
            </a:r>
            <a:r>
              <a:rPr lang="en-GB" sz="1400" dirty="0" smtClean="0">
                <a:solidFill>
                  <a:schemeClr val="tx1">
                    <a:lumMod val="65000"/>
                    <a:lumOff val="35000"/>
                  </a:schemeClr>
                </a:solidFill>
              </a:rPr>
              <a:t>the </a:t>
            </a:r>
            <a:r>
              <a:rPr lang="en-GB" sz="1400" dirty="0">
                <a:solidFill>
                  <a:schemeClr val="tx1">
                    <a:lumMod val="65000"/>
                    <a:lumOff val="35000"/>
                  </a:schemeClr>
                </a:solidFill>
              </a:rPr>
              <a:t>text produced?</a:t>
            </a:r>
          </a:p>
        </p:txBody>
      </p:sp>
      <p:sp>
        <p:nvSpPr>
          <p:cNvPr id="5" name="Right Arrow 4"/>
          <p:cNvSpPr/>
          <p:nvPr/>
        </p:nvSpPr>
        <p:spPr>
          <a:xfrm>
            <a:off x="295274" y="2743200"/>
            <a:ext cx="3152776" cy="1171575"/>
          </a:xfrm>
          <a:prstGeom prst="rightArrow">
            <a:avLst/>
          </a:prstGeom>
          <a:solidFill>
            <a:srgbClr val="FF99FF"/>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lumMod val="65000"/>
                    <a:lumOff val="35000"/>
                  </a:schemeClr>
                </a:solidFill>
              </a:rPr>
              <a:t>PLACE: </a:t>
            </a:r>
          </a:p>
          <a:p>
            <a:pPr algn="just"/>
            <a:r>
              <a:rPr lang="en-GB" sz="1400" dirty="0" smtClean="0">
                <a:solidFill>
                  <a:schemeClr val="tx1">
                    <a:lumMod val="65000"/>
                    <a:lumOff val="35000"/>
                  </a:schemeClr>
                </a:solidFill>
              </a:rPr>
              <a:t>Where was the article placed? </a:t>
            </a:r>
          </a:p>
        </p:txBody>
      </p:sp>
      <p:sp>
        <p:nvSpPr>
          <p:cNvPr id="6" name="Right Arrow 5"/>
          <p:cNvSpPr/>
          <p:nvPr/>
        </p:nvSpPr>
        <p:spPr>
          <a:xfrm>
            <a:off x="295274" y="5505448"/>
            <a:ext cx="3152776" cy="1171575"/>
          </a:xfrm>
          <a:prstGeom prst="rightArrow">
            <a:avLst/>
          </a:prstGeom>
          <a:solidFill>
            <a:srgbClr val="FF99FF"/>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smtClean="0">
                <a:solidFill>
                  <a:schemeClr val="tx1">
                    <a:lumMod val="65000"/>
                    <a:lumOff val="35000"/>
                  </a:schemeClr>
                </a:solidFill>
              </a:rPr>
              <a:t>PURPOSE or FUNCTION:</a:t>
            </a:r>
          </a:p>
          <a:p>
            <a:pPr algn="ctr"/>
            <a:r>
              <a:rPr lang="en-GB" sz="1400" dirty="0" smtClean="0">
                <a:solidFill>
                  <a:schemeClr val="tx1">
                    <a:lumMod val="65000"/>
                    <a:lumOff val="35000"/>
                  </a:schemeClr>
                </a:solidFill>
              </a:rPr>
              <a:t>What was the purpose of the text? </a:t>
            </a:r>
          </a:p>
        </p:txBody>
      </p:sp>
      <p:sp>
        <p:nvSpPr>
          <p:cNvPr id="3" name="Left Arrow 2"/>
          <p:cNvSpPr/>
          <p:nvPr/>
        </p:nvSpPr>
        <p:spPr>
          <a:xfrm>
            <a:off x="8515350" y="1066801"/>
            <a:ext cx="3362325" cy="1171574"/>
          </a:xfrm>
          <a:prstGeom prst="leftArrow">
            <a:avLst/>
          </a:prstGeom>
          <a:solidFill>
            <a:srgbClr val="FF99FF"/>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lumMod val="65000"/>
                    <a:lumOff val="35000"/>
                  </a:schemeClr>
                </a:solidFill>
              </a:rPr>
              <a:t>AUDIENCE:</a:t>
            </a:r>
          </a:p>
          <a:p>
            <a:pPr algn="ctr"/>
            <a:r>
              <a:rPr lang="en-GB" sz="1600" dirty="0">
                <a:solidFill>
                  <a:schemeClr val="tx1">
                    <a:lumMod val="65000"/>
                    <a:lumOff val="35000"/>
                  </a:schemeClr>
                </a:solidFill>
              </a:rPr>
              <a:t>Who is the intended audience</a:t>
            </a:r>
            <a:r>
              <a:rPr lang="en-GB" sz="1600" dirty="0" smtClean="0">
                <a:solidFill>
                  <a:schemeClr val="tx1">
                    <a:lumMod val="65000"/>
                    <a:lumOff val="35000"/>
                  </a:schemeClr>
                </a:solidFill>
              </a:rPr>
              <a:t>?</a:t>
            </a:r>
            <a:endParaRPr lang="en-GB" sz="1600" dirty="0">
              <a:solidFill>
                <a:schemeClr val="tx1">
                  <a:lumMod val="65000"/>
                  <a:lumOff val="35000"/>
                </a:schemeClr>
              </a:solidFill>
            </a:endParaRPr>
          </a:p>
        </p:txBody>
      </p:sp>
      <p:sp>
        <p:nvSpPr>
          <p:cNvPr id="8" name="Left Arrow 7"/>
          <p:cNvSpPr/>
          <p:nvPr/>
        </p:nvSpPr>
        <p:spPr>
          <a:xfrm>
            <a:off x="6962775" y="2333625"/>
            <a:ext cx="4914900" cy="1457325"/>
          </a:xfrm>
          <a:prstGeom prst="leftArrow">
            <a:avLst/>
          </a:prstGeom>
          <a:solidFill>
            <a:srgbClr val="FF99FF"/>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lumMod val="65000"/>
                    <a:lumOff val="35000"/>
                  </a:schemeClr>
                </a:solidFill>
              </a:rPr>
              <a:t>WRITER:</a:t>
            </a:r>
          </a:p>
          <a:p>
            <a:pPr algn="ctr"/>
            <a:r>
              <a:rPr lang="en-GB" sz="1600" dirty="0" smtClean="0">
                <a:solidFill>
                  <a:schemeClr val="tx1">
                    <a:lumMod val="65000"/>
                    <a:lumOff val="35000"/>
                  </a:schemeClr>
                </a:solidFill>
              </a:rPr>
              <a:t>Who is the writer? Bear in mind this can, at times, be unknown or someone very famous</a:t>
            </a:r>
          </a:p>
        </p:txBody>
      </p:sp>
    </p:spTree>
    <p:extLst>
      <p:ext uri="{BB962C8B-B14F-4D97-AF65-F5344CB8AC3E}">
        <p14:creationId xmlns:p14="http://schemas.microsoft.com/office/powerpoint/2010/main" val="39017837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ln>
            <a:solidFill>
              <a:srgbClr val="FF99FF"/>
            </a:solidFill>
          </a:ln>
        </p:spPr>
        <p:txBody>
          <a:bodyPr>
            <a:normAutofit/>
          </a:bodyPr>
          <a:lstStyle/>
          <a:p>
            <a:r>
              <a:rPr lang="en-GB" sz="4800" dirty="0"/>
              <a:t>2</a:t>
            </a:r>
            <a:r>
              <a:rPr lang="en-GB" sz="4800" dirty="0" smtClean="0"/>
              <a:t>. PRODUCER and RECEIVER   </a:t>
            </a:r>
            <a:endParaRPr lang="en-GB" sz="4800" dirty="0"/>
          </a:p>
        </p:txBody>
      </p:sp>
      <p:sp>
        <p:nvSpPr>
          <p:cNvPr id="6" name="Title 3"/>
          <p:cNvSpPr>
            <a:spLocks noGrp="1"/>
          </p:cNvSpPr>
          <p:nvPr>
            <p:ph type="title"/>
          </p:nvPr>
        </p:nvSpPr>
        <p:spPr>
          <a:solidFill>
            <a:srgbClr val="FF99FF"/>
          </a:solidFill>
        </p:spPr>
        <p:style>
          <a:lnRef idx="2">
            <a:schemeClr val="dk1"/>
          </a:lnRef>
          <a:fillRef idx="1">
            <a:schemeClr val="lt1"/>
          </a:fillRef>
          <a:effectRef idx="0">
            <a:schemeClr val="dk1"/>
          </a:effectRef>
          <a:fontRef idx="minor">
            <a:schemeClr val="dk1"/>
          </a:fontRef>
        </p:style>
        <p:txBody>
          <a:bodyPr/>
          <a:lstStyle/>
          <a:p>
            <a:pPr algn="ctr"/>
            <a:r>
              <a:rPr lang="en-GB" dirty="0" smtClean="0"/>
              <a:t>Meanings and Representations</a:t>
            </a:r>
            <a:endParaRPr lang="en-GB" dirty="0"/>
          </a:p>
        </p:txBody>
      </p:sp>
    </p:spTree>
    <p:extLst>
      <p:ext uri="{BB962C8B-B14F-4D97-AF65-F5344CB8AC3E}">
        <p14:creationId xmlns:p14="http://schemas.microsoft.com/office/powerpoint/2010/main" val="7695805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ow social norms come into being | Lunatic Laborator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1650" y="0"/>
            <a:ext cx="9149415" cy="6857999"/>
          </a:xfrm>
          <a:prstGeom prst="rect">
            <a:avLst/>
          </a:prstGeom>
          <a:solidFill>
            <a:srgbClr val="FF99FF"/>
          </a:solidFill>
        </p:spPr>
      </p:pic>
      <p:sp>
        <p:nvSpPr>
          <p:cNvPr id="2" name="Rounded Rectangle 1"/>
          <p:cNvSpPr/>
          <p:nvPr/>
        </p:nvSpPr>
        <p:spPr>
          <a:xfrm>
            <a:off x="101600" y="165100"/>
            <a:ext cx="2832100" cy="787400"/>
          </a:xfrm>
          <a:prstGeom prst="roundRect">
            <a:avLst/>
          </a:prstGeom>
          <a:solidFill>
            <a:schemeClr val="bg1"/>
          </a:solidFill>
          <a:ln w="57150">
            <a:solidFill>
              <a:srgbClr val="FF99FF"/>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lumMod val="50000"/>
                    <a:lumOff val="50000"/>
                  </a:schemeClr>
                </a:solidFill>
              </a:rPr>
              <a:t>Who is the text producer?</a:t>
            </a:r>
            <a:endParaRPr lang="en-GB" dirty="0">
              <a:solidFill>
                <a:schemeClr val="tx1">
                  <a:lumMod val="50000"/>
                  <a:lumOff val="50000"/>
                </a:schemeClr>
              </a:solidFill>
            </a:endParaRPr>
          </a:p>
        </p:txBody>
      </p:sp>
      <p:sp>
        <p:nvSpPr>
          <p:cNvPr id="3" name="Rounded Rectangle 2"/>
          <p:cNvSpPr/>
          <p:nvPr/>
        </p:nvSpPr>
        <p:spPr>
          <a:xfrm>
            <a:off x="9220200" y="165100"/>
            <a:ext cx="2832100" cy="787400"/>
          </a:xfrm>
          <a:prstGeom prst="roundRect">
            <a:avLst/>
          </a:prstGeom>
          <a:solidFill>
            <a:schemeClr val="bg1"/>
          </a:solidFill>
          <a:ln w="57150">
            <a:solidFill>
              <a:srgbClr val="FF99FF"/>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lumMod val="50000"/>
                    <a:lumOff val="50000"/>
                  </a:schemeClr>
                </a:solidFill>
              </a:rPr>
              <a:t>Who is the text receiver?</a:t>
            </a:r>
            <a:endParaRPr lang="en-GB" dirty="0">
              <a:solidFill>
                <a:schemeClr val="tx1">
                  <a:lumMod val="50000"/>
                  <a:lumOff val="50000"/>
                </a:schemeClr>
              </a:solidFill>
            </a:endParaRPr>
          </a:p>
        </p:txBody>
      </p:sp>
      <p:sp>
        <p:nvSpPr>
          <p:cNvPr id="5" name="Rounded Rectangle 4"/>
          <p:cNvSpPr/>
          <p:nvPr/>
        </p:nvSpPr>
        <p:spPr>
          <a:xfrm>
            <a:off x="4781550" y="5756275"/>
            <a:ext cx="2832100" cy="787400"/>
          </a:xfrm>
          <a:prstGeom prst="roundRect">
            <a:avLst/>
          </a:prstGeom>
          <a:solidFill>
            <a:schemeClr val="bg1"/>
          </a:solidFill>
          <a:ln w="57150">
            <a:solidFill>
              <a:srgbClr val="FF99FF"/>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lumMod val="50000"/>
                    <a:lumOff val="50000"/>
                  </a:schemeClr>
                </a:solidFill>
              </a:rPr>
              <a:t>Why are these important?</a:t>
            </a:r>
            <a:endParaRPr lang="en-GB" dirty="0">
              <a:solidFill>
                <a:schemeClr val="tx1">
                  <a:lumMod val="50000"/>
                  <a:lumOff val="50000"/>
                </a:schemeClr>
              </a:solidFill>
            </a:endParaRPr>
          </a:p>
        </p:txBody>
      </p:sp>
    </p:spTree>
    <p:extLst>
      <p:ext uri="{BB962C8B-B14F-4D97-AF65-F5344CB8AC3E}">
        <p14:creationId xmlns:p14="http://schemas.microsoft.com/office/powerpoint/2010/main" val="40865860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ow social norms come into being | Lunatic Laborator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4325"/>
            <a:ext cx="8259890" cy="6191250"/>
          </a:xfrm>
          <a:prstGeom prst="rect">
            <a:avLst/>
          </a:prstGeom>
          <a:solidFill>
            <a:srgbClr val="FF99FF"/>
          </a:solidFill>
        </p:spPr>
      </p:pic>
      <p:sp>
        <p:nvSpPr>
          <p:cNvPr id="3" name="TextBox 2"/>
          <p:cNvSpPr txBox="1"/>
          <p:nvPr/>
        </p:nvSpPr>
        <p:spPr>
          <a:xfrm>
            <a:off x="6886575" y="166092"/>
            <a:ext cx="5124449" cy="6678751"/>
          </a:xfrm>
          <a:prstGeom prst="rect">
            <a:avLst/>
          </a:prstGeom>
          <a:solidFill>
            <a:srgbClr val="FF99FF"/>
          </a:solidFill>
        </p:spPr>
        <p:txBody>
          <a:bodyPr wrap="square" rtlCol="0">
            <a:spAutoFit/>
          </a:bodyPr>
          <a:lstStyle/>
          <a:p>
            <a:pPr algn="just"/>
            <a:r>
              <a:rPr lang="en-GB" sz="1600" dirty="0" smtClean="0"/>
              <a:t>The text is a public notice  produced by the local council of the area instructing people to take their litter home. The text appears to be located in a green area where the public may choose to use the area for leisure activities such as walking, having a picnic, dog walking  </a:t>
            </a:r>
            <a:r>
              <a:rPr lang="en-GB" sz="1600" dirty="0" err="1" smtClean="0"/>
              <a:t>etc</a:t>
            </a:r>
            <a:r>
              <a:rPr lang="en-GB" sz="1600" dirty="0" smtClean="0"/>
              <a:t>, these activities are linked to littering – both intentionally and unintentionally.</a:t>
            </a:r>
          </a:p>
          <a:p>
            <a:pPr algn="just"/>
            <a:endParaRPr lang="en-GB" sz="1600" dirty="0" smtClean="0"/>
          </a:p>
          <a:p>
            <a:pPr algn="just"/>
            <a:r>
              <a:rPr lang="en-GB" sz="1600" dirty="0" smtClean="0"/>
              <a:t>The text is aimed at all ages; anyone that chooses to use the area.</a:t>
            </a:r>
          </a:p>
          <a:p>
            <a:pPr algn="just"/>
            <a:endParaRPr lang="en-GB" sz="1600" dirty="0"/>
          </a:p>
          <a:p>
            <a:pPr algn="just"/>
            <a:r>
              <a:rPr lang="en-GB" sz="1600" dirty="0" smtClean="0"/>
              <a:t>The text begins with the imperative ‘take’; giving the text an authoritative tone by instructing the text receiver (the public), what to do from the outset.</a:t>
            </a:r>
          </a:p>
          <a:p>
            <a:pPr algn="just"/>
            <a:endParaRPr lang="en-GB" sz="1600" dirty="0" smtClean="0"/>
          </a:p>
          <a:p>
            <a:pPr algn="just"/>
            <a:r>
              <a:rPr lang="en-GB" sz="1600" dirty="0" smtClean="0"/>
              <a:t>The second part of the text “other people do”  infers that if you do not follow the instruction, you would be the only one, that other people follow the instruction; both presenting ‘other people’ as law abiding and respectful of the area. </a:t>
            </a:r>
          </a:p>
          <a:p>
            <a:pPr algn="just"/>
            <a:endParaRPr lang="en-GB" sz="1600" dirty="0"/>
          </a:p>
          <a:p>
            <a:pPr algn="just"/>
            <a:r>
              <a:rPr lang="en-GB" sz="1600" dirty="0" smtClean="0"/>
              <a:t>Overall, the local council are presented as forceful yet prepared; the signs are in place ahead of the littering to prevent the situation of littering (and leading to the area being unpleasant for public use) which overall presents the council as environmentally caring, but strategic.</a:t>
            </a:r>
            <a:endParaRPr lang="en-GB" sz="1600" dirty="0"/>
          </a:p>
        </p:txBody>
      </p:sp>
    </p:spTree>
    <p:extLst>
      <p:ext uri="{BB962C8B-B14F-4D97-AF65-F5344CB8AC3E}">
        <p14:creationId xmlns:p14="http://schemas.microsoft.com/office/powerpoint/2010/main" val="23817525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ln>
            <a:solidFill>
              <a:srgbClr val="FF99FF"/>
            </a:solidFill>
          </a:ln>
        </p:spPr>
        <p:txBody>
          <a:bodyPr>
            <a:normAutofit/>
          </a:bodyPr>
          <a:lstStyle/>
          <a:p>
            <a:r>
              <a:rPr lang="en-GB" sz="4800" dirty="0" smtClean="0"/>
              <a:t>Having a go with an article …  </a:t>
            </a:r>
            <a:endParaRPr lang="en-GB" sz="4800" dirty="0"/>
          </a:p>
        </p:txBody>
      </p:sp>
      <p:sp>
        <p:nvSpPr>
          <p:cNvPr id="6" name="Title 3"/>
          <p:cNvSpPr>
            <a:spLocks noGrp="1"/>
          </p:cNvSpPr>
          <p:nvPr>
            <p:ph type="title"/>
          </p:nvPr>
        </p:nvSpPr>
        <p:spPr>
          <a:solidFill>
            <a:srgbClr val="FF99FF"/>
          </a:solidFill>
        </p:spPr>
        <p:style>
          <a:lnRef idx="2">
            <a:schemeClr val="dk1"/>
          </a:lnRef>
          <a:fillRef idx="1">
            <a:schemeClr val="lt1"/>
          </a:fillRef>
          <a:effectRef idx="0">
            <a:schemeClr val="dk1"/>
          </a:effectRef>
          <a:fontRef idx="minor">
            <a:schemeClr val="dk1"/>
          </a:fontRef>
        </p:style>
        <p:txBody>
          <a:bodyPr/>
          <a:lstStyle/>
          <a:p>
            <a:pPr algn="ctr"/>
            <a:r>
              <a:rPr lang="en-GB" dirty="0" smtClean="0"/>
              <a:t>Meanings and Representations</a:t>
            </a:r>
            <a:endParaRPr lang="en-GB" dirty="0"/>
          </a:p>
        </p:txBody>
      </p:sp>
    </p:spTree>
    <p:extLst>
      <p:ext uri="{BB962C8B-B14F-4D97-AF65-F5344CB8AC3E}">
        <p14:creationId xmlns:p14="http://schemas.microsoft.com/office/powerpoint/2010/main" val="6255986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t="8122" r="39083" b="4991"/>
          <a:stretch/>
        </p:blipFill>
        <p:spPr>
          <a:xfrm>
            <a:off x="216180" y="130629"/>
            <a:ext cx="8257260" cy="6624871"/>
          </a:xfrm>
          <a:prstGeom prst="rect">
            <a:avLst/>
          </a:prstGeom>
        </p:spPr>
      </p:pic>
      <p:sp>
        <p:nvSpPr>
          <p:cNvPr id="6" name="Left Arrow 5"/>
          <p:cNvSpPr/>
          <p:nvPr/>
        </p:nvSpPr>
        <p:spPr>
          <a:xfrm>
            <a:off x="7506789" y="2124891"/>
            <a:ext cx="4328160" cy="444137"/>
          </a:xfrm>
          <a:prstGeom prst="leftArrow">
            <a:avLst/>
          </a:prstGeom>
          <a:solidFill>
            <a:srgbClr val="FF99FF"/>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p:cNvSpPr/>
          <p:nvPr/>
        </p:nvSpPr>
        <p:spPr>
          <a:xfrm>
            <a:off x="8342812" y="2519734"/>
            <a:ext cx="3492137" cy="2862322"/>
          </a:xfrm>
          <a:prstGeom prst="rect">
            <a:avLst/>
          </a:prstGeom>
          <a:ln>
            <a:solidFill>
              <a:srgbClr val="FF99FF"/>
            </a:solidFill>
          </a:ln>
        </p:spPr>
        <p:txBody>
          <a:bodyPr wrap="square">
            <a:spAutoFit/>
          </a:bodyPr>
          <a:lstStyle/>
          <a:p>
            <a:r>
              <a:rPr lang="en-GB" dirty="0" smtClean="0"/>
              <a:t>Look at the headline.</a:t>
            </a:r>
          </a:p>
          <a:p>
            <a:r>
              <a:rPr lang="en-GB" dirty="0"/>
              <a:t>W</a:t>
            </a:r>
            <a:r>
              <a:rPr lang="en-GB" dirty="0" smtClean="0"/>
              <a:t>hat does it mean? What is it suggesting? </a:t>
            </a:r>
            <a:endParaRPr lang="en-GB" dirty="0"/>
          </a:p>
          <a:p>
            <a:endParaRPr lang="en-GB" dirty="0" smtClean="0"/>
          </a:p>
          <a:p>
            <a:r>
              <a:rPr lang="en-GB" dirty="0" smtClean="0"/>
              <a:t>How are …: </a:t>
            </a:r>
          </a:p>
          <a:p>
            <a:r>
              <a:rPr lang="en-GB" dirty="0" smtClean="0"/>
              <a:t>Meghan</a:t>
            </a:r>
          </a:p>
          <a:p>
            <a:r>
              <a:rPr lang="en-GB" dirty="0" smtClean="0"/>
              <a:t>Harry</a:t>
            </a:r>
          </a:p>
          <a:p>
            <a:r>
              <a:rPr lang="en-GB" dirty="0" smtClean="0"/>
              <a:t>Meghan’s father </a:t>
            </a:r>
          </a:p>
          <a:p>
            <a:r>
              <a:rPr lang="en-GB" dirty="0" smtClean="0"/>
              <a:t>Solicitors </a:t>
            </a:r>
          </a:p>
          <a:p>
            <a:r>
              <a:rPr lang="en-GB" dirty="0" smtClean="0"/>
              <a:t>…each presented?</a:t>
            </a:r>
            <a:endParaRPr lang="en-GB" dirty="0"/>
          </a:p>
        </p:txBody>
      </p:sp>
      <p:sp>
        <p:nvSpPr>
          <p:cNvPr id="8" name="Left Arrow 7"/>
          <p:cNvSpPr/>
          <p:nvPr/>
        </p:nvSpPr>
        <p:spPr>
          <a:xfrm>
            <a:off x="7506789" y="529378"/>
            <a:ext cx="4328160" cy="444137"/>
          </a:xfrm>
          <a:prstGeom prst="leftArrow">
            <a:avLst/>
          </a:prstGeom>
          <a:solidFill>
            <a:srgbClr val="FF99FF"/>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p:cNvSpPr txBox="1"/>
          <p:nvPr/>
        </p:nvSpPr>
        <p:spPr>
          <a:xfrm>
            <a:off x="8473440" y="940522"/>
            <a:ext cx="3361509" cy="646331"/>
          </a:xfrm>
          <a:prstGeom prst="rect">
            <a:avLst/>
          </a:prstGeom>
          <a:noFill/>
          <a:ln>
            <a:solidFill>
              <a:srgbClr val="FF99FF"/>
            </a:solidFill>
          </a:ln>
        </p:spPr>
        <p:txBody>
          <a:bodyPr wrap="square" rtlCol="0">
            <a:spAutoFit/>
          </a:bodyPr>
          <a:lstStyle/>
          <a:p>
            <a:r>
              <a:rPr lang="en-GB" dirty="0" smtClean="0"/>
              <a:t>How is this news company represented?</a:t>
            </a:r>
            <a:endParaRPr lang="en-GB" dirty="0"/>
          </a:p>
        </p:txBody>
      </p:sp>
      <p:sp>
        <p:nvSpPr>
          <p:cNvPr id="10" name="Left Arrow 9"/>
          <p:cNvSpPr/>
          <p:nvPr/>
        </p:nvSpPr>
        <p:spPr>
          <a:xfrm rot="10800000">
            <a:off x="216180" y="3728824"/>
            <a:ext cx="2291889" cy="444137"/>
          </a:xfrm>
          <a:prstGeom prst="leftArrow">
            <a:avLst/>
          </a:prstGeom>
          <a:solidFill>
            <a:srgbClr val="FF99FF"/>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p:cNvSpPr txBox="1"/>
          <p:nvPr/>
        </p:nvSpPr>
        <p:spPr>
          <a:xfrm>
            <a:off x="216180" y="4284617"/>
            <a:ext cx="2387683" cy="1754326"/>
          </a:xfrm>
          <a:prstGeom prst="rect">
            <a:avLst/>
          </a:prstGeom>
          <a:noFill/>
          <a:ln>
            <a:solidFill>
              <a:srgbClr val="FF99FF"/>
            </a:solidFill>
          </a:ln>
        </p:spPr>
        <p:txBody>
          <a:bodyPr wrap="square" rtlCol="0">
            <a:spAutoFit/>
          </a:bodyPr>
          <a:lstStyle/>
          <a:p>
            <a:pPr algn="just"/>
            <a:r>
              <a:rPr lang="en-GB" dirty="0" smtClean="0"/>
              <a:t>From the picture alone, how are Harry and Meghan presented?</a:t>
            </a:r>
          </a:p>
          <a:p>
            <a:pPr algn="just"/>
            <a:endParaRPr lang="en-GB" dirty="0"/>
          </a:p>
          <a:p>
            <a:pPr algn="just"/>
            <a:r>
              <a:rPr lang="en-GB" dirty="0" smtClean="0"/>
              <a:t>Does the picture fit with the headline?</a:t>
            </a:r>
            <a:endParaRPr lang="en-GB" dirty="0"/>
          </a:p>
        </p:txBody>
      </p:sp>
    </p:spTree>
    <p:extLst>
      <p:ext uri="{BB962C8B-B14F-4D97-AF65-F5344CB8AC3E}">
        <p14:creationId xmlns:p14="http://schemas.microsoft.com/office/powerpoint/2010/main" val="32590790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2217" y="1122363"/>
            <a:ext cx="11521440" cy="2387600"/>
          </a:xfrm>
          <a:solidFill>
            <a:srgbClr val="FF99FF"/>
          </a:solidFill>
          <a:ln>
            <a:solidFill>
              <a:srgbClr val="FF99FF"/>
            </a:solidFill>
          </a:ln>
        </p:spPr>
        <p:txBody>
          <a:bodyPr/>
          <a:lstStyle/>
          <a:p>
            <a:r>
              <a:rPr lang="en-GB" dirty="0" smtClean="0"/>
              <a:t>Read the full article </a:t>
            </a:r>
            <a:r>
              <a:rPr lang="en-GB" sz="4400" i="1" dirty="0" smtClean="0"/>
              <a:t>(word document)</a:t>
            </a:r>
            <a:r>
              <a:rPr lang="en-GB" dirty="0" smtClean="0"/>
              <a:t>.</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1870811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5" y="600075"/>
            <a:ext cx="8639175" cy="5762625"/>
          </a:xfrm>
        </p:spPr>
        <p:txBody>
          <a:bodyPr>
            <a:noAutofit/>
          </a:bodyPr>
          <a:lstStyle/>
          <a:p>
            <a:pPr marL="0" indent="0" algn="just" fontAlgn="base">
              <a:buNone/>
            </a:pPr>
            <a:r>
              <a:rPr lang="en-GB" sz="2000" b="1" dirty="0"/>
              <a:t>The Duchess of Sussex has revealed text messages she and Prince Harry sent to her father before their wedding, as part of legal action against the publisher of the Mail on Sunday.</a:t>
            </a:r>
            <a:endParaRPr lang="en-GB" sz="2000" dirty="0"/>
          </a:p>
          <a:p>
            <a:pPr marL="0" indent="0" algn="just" fontAlgn="base">
              <a:buNone/>
            </a:pPr>
            <a:endParaRPr lang="en-GB" sz="2000" dirty="0" smtClean="0"/>
          </a:p>
          <a:p>
            <a:pPr marL="0" indent="0" algn="just" fontAlgn="base">
              <a:buNone/>
            </a:pPr>
            <a:r>
              <a:rPr lang="en-GB" sz="2000" dirty="0" smtClean="0"/>
              <a:t>Meghan </a:t>
            </a:r>
            <a:r>
              <a:rPr lang="en-GB" sz="2000" dirty="0"/>
              <a:t>claims Associated Newspapers misquoted the messages to paint the couple in a less good light.</a:t>
            </a:r>
          </a:p>
          <a:p>
            <a:pPr marL="0" indent="0" algn="just" fontAlgn="base">
              <a:buNone/>
            </a:pPr>
            <a:endParaRPr lang="en-GB" sz="2000" dirty="0" smtClean="0"/>
          </a:p>
          <a:p>
            <a:pPr marL="0" indent="0" algn="just" fontAlgn="base">
              <a:buNone/>
            </a:pPr>
            <a:r>
              <a:rPr lang="en-GB" sz="2000" dirty="0" smtClean="0"/>
              <a:t>She </a:t>
            </a:r>
            <a:r>
              <a:rPr lang="en-GB" sz="2000" dirty="0"/>
              <a:t>also claims tabloids, in particular those owned by the group, caused a dispute between her and her father.</a:t>
            </a:r>
          </a:p>
          <a:p>
            <a:pPr marL="0" indent="0" algn="just" fontAlgn="base">
              <a:buNone/>
            </a:pPr>
            <a:endParaRPr lang="en-GB" sz="2000" dirty="0" smtClean="0"/>
          </a:p>
          <a:p>
            <a:pPr marL="0" indent="0" algn="just" fontAlgn="base">
              <a:buNone/>
            </a:pPr>
            <a:r>
              <a:rPr lang="en-GB" sz="2000" dirty="0" smtClean="0"/>
              <a:t>Associated </a:t>
            </a:r>
            <a:r>
              <a:rPr lang="en-GB" sz="2000" dirty="0"/>
              <a:t>Newspapers says it will defend the privacy claim "with vigour".</a:t>
            </a:r>
          </a:p>
          <a:p>
            <a:pPr marL="0" indent="0" algn="just" fontAlgn="base">
              <a:buNone/>
            </a:pPr>
            <a:endParaRPr lang="en-GB" sz="2000" dirty="0" smtClean="0"/>
          </a:p>
          <a:p>
            <a:pPr marL="0" indent="0" algn="just" fontAlgn="base">
              <a:buNone/>
            </a:pPr>
            <a:r>
              <a:rPr lang="en-GB" sz="2000" dirty="0" smtClean="0"/>
              <a:t>It </a:t>
            </a:r>
            <a:r>
              <a:rPr lang="en-GB" sz="2000" dirty="0"/>
              <a:t>comes as Meghan and Harry, who have relocated to California after stepping back as senior royals, told the UK's tabloid press </a:t>
            </a:r>
            <a:r>
              <a:rPr lang="en-GB" sz="2000" b="1" dirty="0"/>
              <a:t>that they are ending all co-operation with them</a:t>
            </a:r>
            <a:r>
              <a:rPr lang="en-GB" sz="2000" dirty="0" smtClean="0"/>
              <a:t>.</a:t>
            </a:r>
            <a:endParaRPr lang="en-GB" sz="2000" dirty="0"/>
          </a:p>
        </p:txBody>
      </p:sp>
      <p:sp>
        <p:nvSpPr>
          <p:cNvPr id="4" name="TextBox 3"/>
          <p:cNvSpPr txBox="1"/>
          <p:nvPr/>
        </p:nvSpPr>
        <p:spPr>
          <a:xfrm>
            <a:off x="9725024" y="1123950"/>
            <a:ext cx="2219325" cy="2308324"/>
          </a:xfrm>
          <a:prstGeom prst="rect">
            <a:avLst/>
          </a:prstGeom>
          <a:noFill/>
          <a:ln>
            <a:solidFill>
              <a:srgbClr val="FF99FF"/>
            </a:solidFill>
          </a:ln>
        </p:spPr>
        <p:txBody>
          <a:bodyPr wrap="square" rtlCol="0">
            <a:spAutoFit/>
          </a:bodyPr>
          <a:lstStyle/>
          <a:p>
            <a:pPr algn="just"/>
            <a:r>
              <a:rPr lang="en-GB" sz="1600" dirty="0" smtClean="0"/>
              <a:t>What does the text say about Meghan?</a:t>
            </a:r>
          </a:p>
          <a:p>
            <a:pPr algn="just"/>
            <a:endParaRPr lang="en-GB" sz="1600" dirty="0"/>
          </a:p>
          <a:p>
            <a:pPr algn="just"/>
            <a:r>
              <a:rPr lang="en-GB" sz="1600" dirty="0" smtClean="0"/>
              <a:t>How can this be interpreted?</a:t>
            </a:r>
          </a:p>
          <a:p>
            <a:pPr algn="just"/>
            <a:endParaRPr lang="en-GB" sz="1600" dirty="0"/>
          </a:p>
          <a:p>
            <a:pPr algn="just"/>
            <a:r>
              <a:rPr lang="en-GB" sz="1600" dirty="0" smtClean="0"/>
              <a:t>How is Meghan presented in this section?</a:t>
            </a:r>
            <a:endParaRPr lang="en-GB" sz="1600" dirty="0"/>
          </a:p>
        </p:txBody>
      </p:sp>
      <p:sp>
        <p:nvSpPr>
          <p:cNvPr id="6" name="Right Brace 5"/>
          <p:cNvSpPr/>
          <p:nvPr/>
        </p:nvSpPr>
        <p:spPr>
          <a:xfrm>
            <a:off x="8972550" y="600075"/>
            <a:ext cx="495300" cy="3209925"/>
          </a:xfrm>
          <a:prstGeom prst="rightBrace">
            <a:avLst>
              <a:gd name="adj1" fmla="val 27564"/>
              <a:gd name="adj2" fmla="val 50891"/>
            </a:avLst>
          </a:prstGeom>
          <a:ln w="38100">
            <a:solidFill>
              <a:srgbClr val="FF99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Right Brace 6"/>
          <p:cNvSpPr/>
          <p:nvPr/>
        </p:nvSpPr>
        <p:spPr>
          <a:xfrm>
            <a:off x="8972550" y="4876800"/>
            <a:ext cx="495300" cy="1419225"/>
          </a:xfrm>
          <a:prstGeom prst="rightBrace">
            <a:avLst>
              <a:gd name="adj1" fmla="val 27564"/>
              <a:gd name="adj2" fmla="val 50891"/>
            </a:avLst>
          </a:prstGeom>
          <a:ln w="38100">
            <a:solidFill>
              <a:srgbClr val="FF339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p:cNvSpPr txBox="1"/>
          <p:nvPr/>
        </p:nvSpPr>
        <p:spPr>
          <a:xfrm>
            <a:off x="9725024" y="4295775"/>
            <a:ext cx="2219325" cy="2062103"/>
          </a:xfrm>
          <a:prstGeom prst="rect">
            <a:avLst/>
          </a:prstGeom>
          <a:noFill/>
          <a:ln>
            <a:solidFill>
              <a:srgbClr val="FF99FF"/>
            </a:solidFill>
          </a:ln>
        </p:spPr>
        <p:txBody>
          <a:bodyPr wrap="square" rtlCol="0">
            <a:spAutoFit/>
          </a:bodyPr>
          <a:lstStyle/>
          <a:p>
            <a:pPr algn="just"/>
            <a:r>
              <a:rPr lang="en-GB" sz="1600" dirty="0" smtClean="0"/>
              <a:t>What does the text say about Harry?</a:t>
            </a:r>
          </a:p>
          <a:p>
            <a:pPr algn="just"/>
            <a:endParaRPr lang="en-GB" sz="1600" dirty="0"/>
          </a:p>
          <a:p>
            <a:pPr algn="just"/>
            <a:r>
              <a:rPr lang="en-GB" sz="1600" dirty="0" smtClean="0"/>
              <a:t>How can this be interpreted?</a:t>
            </a:r>
          </a:p>
          <a:p>
            <a:pPr algn="just"/>
            <a:endParaRPr lang="en-GB" sz="1600" dirty="0"/>
          </a:p>
          <a:p>
            <a:pPr algn="just"/>
            <a:r>
              <a:rPr lang="en-GB" sz="1600" dirty="0" smtClean="0"/>
              <a:t>How is Harry presented in this section?</a:t>
            </a:r>
            <a:endParaRPr lang="en-GB" sz="1600" dirty="0"/>
          </a:p>
        </p:txBody>
      </p:sp>
      <p:sp>
        <p:nvSpPr>
          <p:cNvPr id="9" name="TextBox 8"/>
          <p:cNvSpPr txBox="1"/>
          <p:nvPr/>
        </p:nvSpPr>
        <p:spPr>
          <a:xfrm>
            <a:off x="504825" y="6157823"/>
            <a:ext cx="7934325" cy="400110"/>
          </a:xfrm>
          <a:prstGeom prst="rect">
            <a:avLst/>
          </a:prstGeom>
          <a:solidFill>
            <a:srgbClr val="FF99FF"/>
          </a:solidFill>
          <a:ln>
            <a:solidFill>
              <a:srgbClr val="FF3399"/>
            </a:solidFill>
          </a:ln>
        </p:spPr>
        <p:txBody>
          <a:bodyPr wrap="square" rtlCol="0">
            <a:spAutoFit/>
          </a:bodyPr>
          <a:lstStyle/>
          <a:p>
            <a:pPr algn="ctr"/>
            <a:r>
              <a:rPr lang="en-GB" sz="2000" b="1" dirty="0" smtClean="0"/>
              <a:t>How are Harry and Meghan presented – individually and as a couple?</a:t>
            </a:r>
            <a:endParaRPr lang="en-GB" sz="2000" b="1" dirty="0"/>
          </a:p>
        </p:txBody>
      </p:sp>
    </p:spTree>
    <p:extLst>
      <p:ext uri="{BB962C8B-B14F-4D97-AF65-F5344CB8AC3E}">
        <p14:creationId xmlns:p14="http://schemas.microsoft.com/office/powerpoint/2010/main" val="2223445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28611" y="1101724"/>
            <a:ext cx="11534775" cy="5203825"/>
          </a:xfrm>
        </p:spPr>
        <p:txBody>
          <a:bodyPr>
            <a:normAutofit fontScale="85000" lnSpcReduction="20000"/>
          </a:bodyPr>
          <a:lstStyle/>
          <a:p>
            <a:pPr marL="0" indent="0">
              <a:buNone/>
            </a:pPr>
            <a:r>
              <a:rPr lang="en-GB" dirty="0" smtClean="0"/>
              <a:t>1) </a:t>
            </a:r>
            <a:r>
              <a:rPr lang="en-GB" b="1" dirty="0" smtClean="0"/>
              <a:t>Context</a:t>
            </a:r>
            <a:r>
              <a:rPr lang="en-GB" dirty="0" smtClean="0"/>
              <a:t> – work out the:</a:t>
            </a:r>
          </a:p>
          <a:p>
            <a:pPr marL="285750" indent="-285750"/>
            <a:r>
              <a:rPr lang="en-GB" b="1" dirty="0" smtClean="0">
                <a:solidFill>
                  <a:srgbClr val="FF3399"/>
                </a:solidFill>
              </a:rPr>
              <a:t>When</a:t>
            </a:r>
            <a:endParaRPr lang="en-GB" b="1" dirty="0">
              <a:solidFill>
                <a:srgbClr val="FF3399"/>
              </a:solidFill>
            </a:endParaRPr>
          </a:p>
          <a:p>
            <a:pPr marL="285750" indent="-285750"/>
            <a:r>
              <a:rPr lang="en-GB" b="1" dirty="0">
                <a:solidFill>
                  <a:srgbClr val="FF3399"/>
                </a:solidFill>
              </a:rPr>
              <a:t>Where</a:t>
            </a:r>
          </a:p>
          <a:p>
            <a:pPr marL="285750" indent="-285750"/>
            <a:r>
              <a:rPr lang="en-GB" b="1" dirty="0">
                <a:solidFill>
                  <a:srgbClr val="FF3399"/>
                </a:solidFill>
              </a:rPr>
              <a:t>Who</a:t>
            </a:r>
          </a:p>
          <a:p>
            <a:pPr marL="285750" indent="-285750"/>
            <a:r>
              <a:rPr lang="en-GB" b="1" dirty="0">
                <a:solidFill>
                  <a:srgbClr val="FF3399"/>
                </a:solidFill>
              </a:rPr>
              <a:t>Why of a </a:t>
            </a:r>
            <a:r>
              <a:rPr lang="en-GB" b="1" dirty="0" smtClean="0">
                <a:solidFill>
                  <a:srgbClr val="FF3399"/>
                </a:solidFill>
              </a:rPr>
              <a:t>text</a:t>
            </a:r>
          </a:p>
          <a:p>
            <a:pPr marL="285750" indent="-285750"/>
            <a:endParaRPr lang="en-GB" b="1" dirty="0" smtClean="0">
              <a:solidFill>
                <a:srgbClr val="FF99FF"/>
              </a:solidFill>
            </a:endParaRPr>
          </a:p>
          <a:p>
            <a:pPr marL="0" indent="0">
              <a:buNone/>
            </a:pPr>
            <a:r>
              <a:rPr lang="en-GB" dirty="0" smtClean="0"/>
              <a:t>2) </a:t>
            </a:r>
            <a:r>
              <a:rPr lang="en-GB" b="1" dirty="0" smtClean="0"/>
              <a:t>Text producer </a:t>
            </a:r>
            <a:r>
              <a:rPr lang="en-GB" dirty="0" smtClean="0"/>
              <a:t>and how they are represented</a:t>
            </a:r>
          </a:p>
          <a:p>
            <a:pPr marL="0" indent="0">
              <a:buNone/>
            </a:pPr>
            <a:endParaRPr lang="en-GB" dirty="0" smtClean="0"/>
          </a:p>
          <a:p>
            <a:pPr marL="0" indent="0">
              <a:buNone/>
            </a:pPr>
            <a:r>
              <a:rPr lang="en-GB" dirty="0" smtClean="0"/>
              <a:t>3) </a:t>
            </a:r>
            <a:r>
              <a:rPr lang="en-GB" b="1" dirty="0" smtClean="0"/>
              <a:t>Text receiver </a:t>
            </a:r>
            <a:r>
              <a:rPr lang="en-GB" dirty="0" smtClean="0"/>
              <a:t>(wider audience / specific audience) and how they are represented</a:t>
            </a:r>
          </a:p>
          <a:p>
            <a:pPr marL="0" indent="0">
              <a:buNone/>
            </a:pPr>
            <a:endParaRPr lang="en-GB" dirty="0" smtClean="0"/>
          </a:p>
          <a:p>
            <a:pPr marL="0" indent="0">
              <a:buNone/>
            </a:pPr>
            <a:r>
              <a:rPr lang="en-GB" dirty="0" smtClean="0"/>
              <a:t>4) </a:t>
            </a:r>
            <a:r>
              <a:rPr lang="en-GB" b="1" dirty="0" smtClean="0"/>
              <a:t>Purpose</a:t>
            </a:r>
            <a:r>
              <a:rPr lang="en-GB" dirty="0" smtClean="0"/>
              <a:t> / function of the text</a:t>
            </a:r>
          </a:p>
          <a:p>
            <a:pPr marL="0" indent="0">
              <a:buNone/>
            </a:pPr>
            <a:endParaRPr lang="en-GB" dirty="0" smtClean="0"/>
          </a:p>
          <a:p>
            <a:pPr marL="0" indent="0">
              <a:buNone/>
            </a:pPr>
            <a:r>
              <a:rPr lang="en-GB" dirty="0" smtClean="0"/>
              <a:t>5) </a:t>
            </a:r>
            <a:r>
              <a:rPr lang="en-GB" b="1" dirty="0" smtClean="0"/>
              <a:t>Unpack</a:t>
            </a:r>
            <a:r>
              <a:rPr lang="en-GB" dirty="0"/>
              <a:t> </a:t>
            </a:r>
            <a:r>
              <a:rPr lang="en-GB" dirty="0" smtClean="0"/>
              <a:t>and define / understand connotations of words / phrases / sentences</a:t>
            </a:r>
            <a:endParaRPr lang="en-GB" dirty="0"/>
          </a:p>
          <a:p>
            <a:endParaRPr lang="en-GB" dirty="0" smtClean="0"/>
          </a:p>
          <a:p>
            <a:pPr marL="0" indent="0">
              <a:buNone/>
            </a:pPr>
            <a:endParaRPr lang="en-GB" dirty="0"/>
          </a:p>
        </p:txBody>
      </p:sp>
      <p:sp>
        <p:nvSpPr>
          <p:cNvPr id="6" name="Title 5"/>
          <p:cNvSpPr>
            <a:spLocks noGrp="1"/>
          </p:cNvSpPr>
          <p:nvPr>
            <p:ph type="title"/>
          </p:nvPr>
        </p:nvSpPr>
        <p:spPr>
          <a:xfrm>
            <a:off x="328612" y="190499"/>
            <a:ext cx="11534775" cy="723901"/>
          </a:xfrm>
          <a:prstGeom prst="roundRect">
            <a:avLst/>
          </a:prstGeom>
          <a:solidFill>
            <a:srgbClr val="FF99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pPr algn="ctr"/>
            <a:r>
              <a:rPr lang="en-GB" sz="5400" dirty="0" smtClean="0"/>
              <a:t>Quick guide:</a:t>
            </a:r>
            <a:endParaRPr lang="en-GB" sz="5400" dirty="0"/>
          </a:p>
        </p:txBody>
      </p:sp>
      <p:sp>
        <p:nvSpPr>
          <p:cNvPr id="2" name="TextBox 1"/>
          <p:cNvSpPr txBox="1"/>
          <p:nvPr/>
        </p:nvSpPr>
        <p:spPr>
          <a:xfrm>
            <a:off x="7553325" y="1333500"/>
            <a:ext cx="4076700" cy="923330"/>
          </a:xfrm>
          <a:prstGeom prst="rect">
            <a:avLst/>
          </a:prstGeom>
          <a:solidFill>
            <a:srgbClr val="FF99FF"/>
          </a:solidFill>
        </p:spPr>
        <p:txBody>
          <a:bodyPr wrap="square" rtlCol="0">
            <a:spAutoFit/>
          </a:bodyPr>
          <a:lstStyle/>
          <a:p>
            <a:r>
              <a:rPr lang="en-GB" dirty="0" smtClean="0"/>
              <a:t>Once you have brainstormed your ideas, try to collet them together in a few paragraphs (see slide 13).</a:t>
            </a:r>
          </a:p>
        </p:txBody>
      </p:sp>
    </p:spTree>
    <p:extLst>
      <p:ext uri="{BB962C8B-B14F-4D97-AF65-F5344CB8AC3E}">
        <p14:creationId xmlns:p14="http://schemas.microsoft.com/office/powerpoint/2010/main" val="17577172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431799" y="2160588"/>
            <a:ext cx="11455399" cy="4144962"/>
          </a:xfrm>
          <a:ln>
            <a:solidFill>
              <a:srgbClr val="FF99FF"/>
            </a:solidFill>
          </a:ln>
        </p:spPr>
        <p:txBody>
          <a:bodyPr>
            <a:normAutofit fontScale="47500" lnSpcReduction="20000"/>
          </a:bodyPr>
          <a:lstStyle/>
          <a:p>
            <a:r>
              <a:rPr lang="en-GB" sz="3800" dirty="0" smtClean="0">
                <a:solidFill>
                  <a:srgbClr val="FF3399"/>
                </a:solidFill>
              </a:rPr>
              <a:t>Having a go … you are advised to look at different texts to challenge yourself in preparation for </a:t>
            </a:r>
            <a:r>
              <a:rPr lang="en-GB" sz="3800" dirty="0" err="1" smtClean="0">
                <a:solidFill>
                  <a:srgbClr val="FF3399"/>
                </a:solidFill>
              </a:rPr>
              <a:t>A’level</a:t>
            </a:r>
            <a:r>
              <a:rPr lang="en-GB" sz="3800" dirty="0" smtClean="0">
                <a:solidFill>
                  <a:srgbClr val="FF3399"/>
                </a:solidFill>
              </a:rPr>
              <a:t> studies. </a:t>
            </a:r>
          </a:p>
          <a:p>
            <a:r>
              <a:rPr lang="en-GB" sz="3800" dirty="0" smtClean="0"/>
              <a:t>  </a:t>
            </a:r>
          </a:p>
          <a:p>
            <a:r>
              <a:rPr lang="en-GB" sz="4800" b="1" dirty="0" smtClean="0"/>
              <a:t>News articles </a:t>
            </a:r>
            <a:r>
              <a:rPr lang="en-GB" sz="3300" dirty="0" smtClean="0"/>
              <a:t>– these do not all need to be BBC or Guardian, try Huffington Post or Buzz Feed for a change</a:t>
            </a:r>
          </a:p>
          <a:p>
            <a:r>
              <a:rPr lang="en-GB" sz="4800" b="1" dirty="0" smtClean="0"/>
              <a:t>Advertising </a:t>
            </a:r>
            <a:r>
              <a:rPr lang="en-GB" sz="3300" dirty="0" smtClean="0"/>
              <a:t>– anything from shampoo to trainers (something that will give you a direct comparison is good such as a poster advertising trainers for males and the same brand for females).</a:t>
            </a:r>
          </a:p>
          <a:p>
            <a:r>
              <a:rPr lang="en-GB" sz="4800" b="1" dirty="0" smtClean="0"/>
              <a:t>Album covers </a:t>
            </a:r>
            <a:r>
              <a:rPr lang="en-GB" sz="3300" dirty="0" smtClean="0"/>
              <a:t>– maybe three in a row from one band</a:t>
            </a:r>
          </a:p>
          <a:p>
            <a:r>
              <a:rPr lang="en-GB" sz="4800" b="1" dirty="0"/>
              <a:t>A</a:t>
            </a:r>
            <a:r>
              <a:rPr lang="en-GB" sz="4800" b="1" dirty="0" smtClean="0"/>
              <a:t>dverts</a:t>
            </a:r>
            <a:r>
              <a:rPr lang="en-GB" sz="4800" dirty="0" smtClean="0"/>
              <a:t> </a:t>
            </a:r>
            <a:r>
              <a:rPr lang="en-GB" sz="3300" dirty="0" smtClean="0"/>
              <a:t>on</a:t>
            </a:r>
            <a:r>
              <a:rPr lang="en-GB" sz="3300" dirty="0"/>
              <a:t> </a:t>
            </a:r>
            <a:r>
              <a:rPr lang="en-GB" sz="3300" dirty="0" smtClean="0"/>
              <a:t>buses such as radio stations, eight loss, fostering (why choose this location to advertise?)</a:t>
            </a:r>
          </a:p>
          <a:p>
            <a:r>
              <a:rPr lang="en-GB" sz="4800" b="1" dirty="0" smtClean="0"/>
              <a:t>Public notices </a:t>
            </a:r>
            <a:r>
              <a:rPr lang="en-GB" sz="3300" dirty="0" smtClean="0"/>
              <a:t>– on fences, railings, in shop windows etc.</a:t>
            </a:r>
          </a:p>
          <a:p>
            <a:r>
              <a:rPr lang="en-GB" sz="4800" b="1" dirty="0" smtClean="0"/>
              <a:t>Website Homepage </a:t>
            </a:r>
            <a:r>
              <a:rPr lang="en-GB" sz="3300" dirty="0" smtClean="0"/>
              <a:t>– print screen one; you could look at anything from holidays to DIY. Again, you could compare a company directed towards females and one towards males. </a:t>
            </a:r>
          </a:p>
          <a:p>
            <a:endParaRPr lang="en-GB" sz="3300" dirty="0"/>
          </a:p>
          <a:p>
            <a:pPr algn="just"/>
            <a:r>
              <a:rPr lang="en-GB" sz="3300" b="1" dirty="0" smtClean="0">
                <a:solidFill>
                  <a:srgbClr val="FF3399"/>
                </a:solidFill>
              </a:rPr>
              <a:t>Also, use what you have in your home – look at articles in magazines, newspapers, leaflets and flyers that are posted through the letterbox etc. Text can be old or new – </a:t>
            </a:r>
            <a:r>
              <a:rPr lang="en-GB" sz="3300" b="1" smtClean="0">
                <a:solidFill>
                  <a:srgbClr val="FF3399"/>
                </a:solidFill>
              </a:rPr>
              <a:t>you will study </a:t>
            </a:r>
            <a:r>
              <a:rPr lang="en-GB" sz="3300" b="1" dirty="0" smtClean="0">
                <a:solidFill>
                  <a:srgbClr val="FF3399"/>
                </a:solidFill>
              </a:rPr>
              <a:t>both in Y12.  If you have something like this, you can annotate it rather than read from a screen. DO NOT use anything fictional e.g. novel, short story etc. </a:t>
            </a:r>
            <a:endParaRPr lang="en-GB" sz="2900" b="1" dirty="0">
              <a:solidFill>
                <a:srgbClr val="FF3399"/>
              </a:solidFill>
            </a:endParaRPr>
          </a:p>
        </p:txBody>
      </p:sp>
      <p:sp>
        <p:nvSpPr>
          <p:cNvPr id="6" name="Title 3"/>
          <p:cNvSpPr>
            <a:spLocks noGrp="1"/>
          </p:cNvSpPr>
          <p:nvPr>
            <p:ph type="title"/>
          </p:nvPr>
        </p:nvSpPr>
        <p:spPr>
          <a:xfrm>
            <a:off x="365124" y="557214"/>
            <a:ext cx="11522075" cy="1433512"/>
          </a:xfrm>
          <a:solidFill>
            <a:srgbClr val="FF99FF"/>
          </a:solidFill>
        </p:spPr>
        <p:style>
          <a:lnRef idx="2">
            <a:schemeClr val="dk1"/>
          </a:lnRef>
          <a:fillRef idx="1">
            <a:schemeClr val="lt1"/>
          </a:fillRef>
          <a:effectRef idx="0">
            <a:schemeClr val="dk1"/>
          </a:effectRef>
          <a:fontRef idx="minor">
            <a:schemeClr val="dk1"/>
          </a:fontRef>
        </p:style>
        <p:txBody>
          <a:bodyPr/>
          <a:lstStyle/>
          <a:p>
            <a:pPr algn="ctr"/>
            <a:r>
              <a:rPr lang="en-GB" dirty="0" smtClean="0"/>
              <a:t>Meanings and Representations</a:t>
            </a:r>
            <a:endParaRPr lang="en-GB" dirty="0"/>
          </a:p>
        </p:txBody>
      </p:sp>
    </p:spTree>
    <p:extLst>
      <p:ext uri="{BB962C8B-B14F-4D97-AF65-F5344CB8AC3E}">
        <p14:creationId xmlns:p14="http://schemas.microsoft.com/office/powerpoint/2010/main" val="37090000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GB" dirty="0" smtClean="0"/>
              <a:t>Overview …</a:t>
            </a:r>
            <a:endParaRPr lang="en-GB" dirty="0"/>
          </a:p>
        </p:txBody>
      </p:sp>
      <p:sp>
        <p:nvSpPr>
          <p:cNvPr id="5" name="Content Placeholder 4"/>
          <p:cNvSpPr>
            <a:spLocks noGrp="1"/>
          </p:cNvSpPr>
          <p:nvPr>
            <p:ph idx="1"/>
          </p:nvPr>
        </p:nvSpPr>
        <p:spPr/>
        <p:txBody>
          <a:bodyPr>
            <a:normAutofit fontScale="92500"/>
          </a:bodyPr>
          <a:lstStyle/>
          <a:p>
            <a:r>
              <a:rPr lang="en-GB" dirty="0" smtClean="0"/>
              <a:t>These </a:t>
            </a:r>
            <a:r>
              <a:rPr lang="en-GB" dirty="0"/>
              <a:t>resources are for those students who are considering studying English Language at sixth form.</a:t>
            </a:r>
          </a:p>
          <a:p>
            <a:pPr marL="0" indent="0">
              <a:buNone/>
            </a:pPr>
            <a:r>
              <a:rPr lang="en-GB" dirty="0"/>
              <a:t> </a:t>
            </a:r>
          </a:p>
          <a:p>
            <a:r>
              <a:rPr lang="en-GB" dirty="0"/>
              <a:t>These activities DO NOT need to be returned to school; they are intended to show you the kind of activities that you will be doing once you start the course and for you to have a go at home</a:t>
            </a:r>
            <a:r>
              <a:rPr lang="en-GB" dirty="0" smtClean="0"/>
              <a:t>.</a:t>
            </a:r>
          </a:p>
          <a:p>
            <a:endParaRPr lang="en-GB" dirty="0"/>
          </a:p>
          <a:p>
            <a:r>
              <a:rPr lang="en-GB" dirty="0"/>
              <a:t>The </a:t>
            </a:r>
            <a:r>
              <a:rPr lang="en-GB" dirty="0" smtClean="0"/>
              <a:t>‘Meanings </a:t>
            </a:r>
            <a:r>
              <a:rPr lang="en-GB" dirty="0"/>
              <a:t>&amp; </a:t>
            </a:r>
            <a:r>
              <a:rPr lang="en-GB" dirty="0" err="1" smtClean="0"/>
              <a:t>Representatio’n</a:t>
            </a:r>
            <a:r>
              <a:rPr lang="en-GB" dirty="0" smtClean="0"/>
              <a:t> </a:t>
            </a:r>
            <a:r>
              <a:rPr lang="en-GB" dirty="0"/>
              <a:t>questions can be applied to any material – this is an area that we look at from the very start of the course and return to throughout the course as it is part of the final exam.</a:t>
            </a:r>
          </a:p>
          <a:p>
            <a:endParaRPr lang="en-GB" dirty="0"/>
          </a:p>
        </p:txBody>
      </p:sp>
    </p:spTree>
    <p:extLst>
      <p:ext uri="{BB962C8B-B14F-4D97-AF65-F5344CB8AC3E}">
        <p14:creationId xmlns:p14="http://schemas.microsoft.com/office/powerpoint/2010/main" val="3049605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rgbClr val="FF99FF"/>
          </a:solidFill>
        </p:spPr>
        <p:style>
          <a:lnRef idx="2">
            <a:schemeClr val="dk1"/>
          </a:lnRef>
          <a:fillRef idx="1">
            <a:schemeClr val="lt1"/>
          </a:fillRef>
          <a:effectRef idx="0">
            <a:schemeClr val="dk1"/>
          </a:effectRef>
          <a:fontRef idx="minor">
            <a:schemeClr val="dk1"/>
          </a:fontRef>
        </p:style>
        <p:txBody>
          <a:bodyPr/>
          <a:lstStyle/>
          <a:p>
            <a:pPr algn="ctr"/>
            <a:r>
              <a:rPr lang="en-GB" dirty="0" smtClean="0"/>
              <a:t>Meanings and Representations</a:t>
            </a:r>
            <a:endParaRPr lang="en-GB" dirty="0"/>
          </a:p>
        </p:txBody>
      </p:sp>
      <p:sp>
        <p:nvSpPr>
          <p:cNvPr id="5" name="Content Placeholder 4"/>
          <p:cNvSpPr>
            <a:spLocks noGrp="1"/>
          </p:cNvSpPr>
          <p:nvPr>
            <p:ph sz="half" idx="1"/>
          </p:nvPr>
        </p:nvSpPr>
        <p:spPr>
          <a:ln>
            <a:solidFill>
              <a:srgbClr val="FF99FF"/>
            </a:solidFill>
          </a:ln>
        </p:spPr>
        <p:txBody>
          <a:bodyPr>
            <a:normAutofit/>
          </a:bodyPr>
          <a:lstStyle/>
          <a:p>
            <a:pPr marL="0" indent="0">
              <a:buNone/>
            </a:pPr>
            <a:r>
              <a:rPr lang="en-GB" sz="3000" b="1" dirty="0" smtClean="0"/>
              <a:t>Meanings:</a:t>
            </a:r>
          </a:p>
          <a:p>
            <a:pPr algn="just"/>
            <a:r>
              <a:rPr lang="en-GB" sz="2200" dirty="0" smtClean="0">
                <a:solidFill>
                  <a:schemeClr val="tx1">
                    <a:lumMod val="50000"/>
                    <a:lumOff val="50000"/>
                  </a:schemeClr>
                </a:solidFill>
              </a:rPr>
              <a:t>Noun = </a:t>
            </a:r>
            <a:r>
              <a:rPr lang="en-GB" sz="2200" b="1" dirty="0" smtClean="0">
                <a:solidFill>
                  <a:schemeClr val="tx1">
                    <a:lumMod val="50000"/>
                    <a:lumOff val="50000"/>
                  </a:schemeClr>
                </a:solidFill>
              </a:rPr>
              <a:t>what is meant by a word, text, concept, or action.</a:t>
            </a:r>
          </a:p>
          <a:p>
            <a:pPr algn="just"/>
            <a:endParaRPr lang="en-GB" sz="2200" b="1" dirty="0" smtClean="0">
              <a:solidFill>
                <a:schemeClr val="tx1">
                  <a:lumMod val="50000"/>
                  <a:lumOff val="50000"/>
                </a:schemeClr>
              </a:solidFill>
            </a:endParaRPr>
          </a:p>
          <a:p>
            <a:pPr algn="just"/>
            <a:r>
              <a:rPr lang="en-GB" sz="2200" dirty="0" smtClean="0">
                <a:solidFill>
                  <a:schemeClr val="tx1">
                    <a:lumMod val="50000"/>
                    <a:lumOff val="50000"/>
                  </a:schemeClr>
                </a:solidFill>
              </a:rPr>
              <a:t>Adjective = </a:t>
            </a:r>
            <a:r>
              <a:rPr lang="en-GB" sz="2200" b="1" dirty="0" smtClean="0">
                <a:solidFill>
                  <a:schemeClr val="tx1">
                    <a:lumMod val="50000"/>
                    <a:lumOff val="50000"/>
                  </a:schemeClr>
                </a:solidFill>
              </a:rPr>
              <a:t>intended to communicate something that is not directly expressed.</a:t>
            </a:r>
          </a:p>
          <a:p>
            <a:pPr algn="just"/>
            <a:endParaRPr lang="en-GB" sz="2200" b="1" dirty="0" smtClean="0">
              <a:solidFill>
                <a:schemeClr val="tx1">
                  <a:lumMod val="50000"/>
                  <a:lumOff val="50000"/>
                </a:schemeClr>
              </a:solidFill>
            </a:endParaRPr>
          </a:p>
          <a:p>
            <a:pPr algn="just"/>
            <a:r>
              <a:rPr lang="en-GB" sz="2200" dirty="0" smtClean="0">
                <a:solidFill>
                  <a:schemeClr val="tx1">
                    <a:lumMod val="50000"/>
                    <a:lumOff val="50000"/>
                  </a:schemeClr>
                </a:solidFill>
              </a:rPr>
              <a:t>Synonyms</a:t>
            </a:r>
            <a:r>
              <a:rPr lang="en-GB" sz="2200" b="1" dirty="0" smtClean="0">
                <a:solidFill>
                  <a:schemeClr val="tx1">
                    <a:lumMod val="50000"/>
                    <a:lumOff val="50000"/>
                  </a:schemeClr>
                </a:solidFill>
              </a:rPr>
              <a:t> = definition, sense, explanation, denotation, connotation, interpretation</a:t>
            </a:r>
          </a:p>
          <a:p>
            <a:endParaRPr lang="en-GB" dirty="0"/>
          </a:p>
        </p:txBody>
      </p:sp>
      <p:sp>
        <p:nvSpPr>
          <p:cNvPr id="6" name="Content Placeholder 5"/>
          <p:cNvSpPr>
            <a:spLocks noGrp="1"/>
          </p:cNvSpPr>
          <p:nvPr>
            <p:ph sz="half" idx="2"/>
          </p:nvPr>
        </p:nvSpPr>
        <p:spPr>
          <a:ln>
            <a:solidFill>
              <a:srgbClr val="FF99FF"/>
            </a:solidFill>
          </a:ln>
        </p:spPr>
        <p:txBody>
          <a:bodyPr>
            <a:normAutofit/>
          </a:bodyPr>
          <a:lstStyle/>
          <a:p>
            <a:pPr marL="0" indent="0">
              <a:buNone/>
            </a:pPr>
            <a:r>
              <a:rPr lang="en-GB" sz="3000" b="1" dirty="0" smtClean="0"/>
              <a:t>Representations:</a:t>
            </a:r>
          </a:p>
          <a:p>
            <a:pPr algn="just"/>
            <a:r>
              <a:rPr lang="en-GB" sz="2000" dirty="0">
                <a:solidFill>
                  <a:schemeClr val="tx1">
                    <a:lumMod val="50000"/>
                    <a:lumOff val="50000"/>
                  </a:schemeClr>
                </a:solidFill>
              </a:rPr>
              <a:t>Noun = </a:t>
            </a:r>
            <a:r>
              <a:rPr lang="en-GB" sz="2000" b="1" dirty="0">
                <a:solidFill>
                  <a:schemeClr val="tx1">
                    <a:lumMod val="50000"/>
                    <a:lumOff val="50000"/>
                  </a:schemeClr>
                </a:solidFill>
              </a:rPr>
              <a:t>the action of speaking or acting on behalf of someone or the state of being so represented</a:t>
            </a:r>
            <a:r>
              <a:rPr lang="en-GB" sz="2000" b="1" dirty="0" smtClean="0">
                <a:solidFill>
                  <a:schemeClr val="tx1">
                    <a:lumMod val="50000"/>
                    <a:lumOff val="50000"/>
                  </a:schemeClr>
                </a:solidFill>
              </a:rPr>
              <a:t>.</a:t>
            </a:r>
          </a:p>
          <a:p>
            <a:pPr algn="just"/>
            <a:endParaRPr lang="en-GB" sz="2000" b="1" dirty="0">
              <a:solidFill>
                <a:schemeClr val="tx1">
                  <a:lumMod val="50000"/>
                  <a:lumOff val="50000"/>
                </a:schemeClr>
              </a:solidFill>
            </a:endParaRPr>
          </a:p>
          <a:p>
            <a:pPr algn="just"/>
            <a:r>
              <a:rPr lang="en-GB" sz="2000" dirty="0">
                <a:solidFill>
                  <a:schemeClr val="tx1">
                    <a:lumMod val="50000"/>
                    <a:lumOff val="50000"/>
                  </a:schemeClr>
                </a:solidFill>
              </a:rPr>
              <a:t>Noun</a:t>
            </a:r>
            <a:r>
              <a:rPr lang="en-GB" sz="2000" b="1" dirty="0">
                <a:solidFill>
                  <a:schemeClr val="tx1">
                    <a:lumMod val="50000"/>
                    <a:lumOff val="50000"/>
                  </a:schemeClr>
                </a:solidFill>
              </a:rPr>
              <a:t> = the description or portrayal of someone or something in a particular way</a:t>
            </a:r>
          </a:p>
          <a:p>
            <a:pPr algn="just"/>
            <a:endParaRPr lang="en-GB" sz="2000" b="1" dirty="0">
              <a:solidFill>
                <a:schemeClr val="tx1">
                  <a:lumMod val="50000"/>
                  <a:lumOff val="50000"/>
                </a:schemeClr>
              </a:solidFill>
            </a:endParaRPr>
          </a:p>
          <a:p>
            <a:pPr algn="just"/>
            <a:r>
              <a:rPr lang="en-GB" sz="2000" b="1" dirty="0">
                <a:solidFill>
                  <a:schemeClr val="tx1">
                    <a:lumMod val="50000"/>
                    <a:lumOff val="50000"/>
                  </a:schemeClr>
                </a:solidFill>
              </a:rPr>
              <a:t>Synonyms = portrayal, presentation, description, characterisation</a:t>
            </a:r>
          </a:p>
          <a:p>
            <a:endParaRPr lang="en-GB" dirty="0"/>
          </a:p>
        </p:txBody>
      </p:sp>
    </p:spTree>
    <p:extLst>
      <p:ext uri="{BB962C8B-B14F-4D97-AF65-F5344CB8AC3E}">
        <p14:creationId xmlns:p14="http://schemas.microsoft.com/office/powerpoint/2010/main" val="255158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6716" t="13407" r="21410" b="18480"/>
          <a:stretch/>
        </p:blipFill>
        <p:spPr>
          <a:xfrm>
            <a:off x="66101" y="154237"/>
            <a:ext cx="8736376" cy="6623462"/>
          </a:xfrm>
          <a:prstGeom prst="rect">
            <a:avLst/>
          </a:prstGeom>
        </p:spPr>
      </p:pic>
      <p:sp>
        <p:nvSpPr>
          <p:cNvPr id="6" name="Rectangle 5"/>
          <p:cNvSpPr/>
          <p:nvPr/>
        </p:nvSpPr>
        <p:spPr>
          <a:xfrm>
            <a:off x="5805889" y="88135"/>
            <a:ext cx="6224530" cy="2400657"/>
          </a:xfrm>
          <a:prstGeom prst="rect">
            <a:avLst/>
          </a:prstGeom>
          <a:solidFill>
            <a:schemeClr val="bg1"/>
          </a:solidFill>
        </p:spPr>
        <p:txBody>
          <a:bodyPr wrap="square">
            <a:spAutoFit/>
          </a:bodyPr>
          <a:lstStyle/>
          <a:p>
            <a:r>
              <a:rPr lang="en-GB" sz="1700" b="1" dirty="0">
                <a:solidFill>
                  <a:srgbClr val="CC00FF"/>
                </a:solidFill>
              </a:rPr>
              <a:t>Advice</a:t>
            </a:r>
          </a:p>
          <a:p>
            <a:r>
              <a:rPr lang="en-GB" sz="1700" dirty="0" smtClean="0">
                <a:solidFill>
                  <a:srgbClr val="CC00FF"/>
                </a:solidFill>
              </a:rPr>
              <a:t>It </a:t>
            </a:r>
            <a:r>
              <a:rPr lang="en-GB" sz="1700" dirty="0">
                <a:solidFill>
                  <a:srgbClr val="CC00FF"/>
                </a:solidFill>
              </a:rPr>
              <a:t>is recommended that you spend 30 minutes reading </a:t>
            </a:r>
            <a:r>
              <a:rPr lang="en-GB" sz="1700" dirty="0" smtClean="0">
                <a:solidFill>
                  <a:srgbClr val="CC00FF"/>
                </a:solidFill>
              </a:rPr>
              <a:t>and preparing </a:t>
            </a:r>
            <a:r>
              <a:rPr lang="en-GB" sz="1700" dirty="0">
                <a:solidFill>
                  <a:srgbClr val="CC00FF"/>
                </a:solidFill>
              </a:rPr>
              <a:t>the texts. </a:t>
            </a:r>
            <a:endParaRPr lang="en-GB" sz="1700" dirty="0" smtClean="0">
              <a:solidFill>
                <a:srgbClr val="CC00FF"/>
              </a:solidFill>
            </a:endParaRPr>
          </a:p>
          <a:p>
            <a:r>
              <a:rPr lang="en-GB" sz="1700" dirty="0" smtClean="0">
                <a:solidFill>
                  <a:srgbClr val="CC00FF"/>
                </a:solidFill>
              </a:rPr>
              <a:t>In </a:t>
            </a:r>
            <a:r>
              <a:rPr lang="en-GB" sz="1700" dirty="0">
                <a:solidFill>
                  <a:srgbClr val="CC00FF"/>
                </a:solidFill>
              </a:rPr>
              <a:t>Section A, it </a:t>
            </a:r>
            <a:r>
              <a:rPr lang="en-GB" sz="1700" dirty="0" smtClean="0">
                <a:solidFill>
                  <a:srgbClr val="CC00FF"/>
                </a:solidFill>
              </a:rPr>
              <a:t>is recommended </a:t>
            </a:r>
            <a:r>
              <a:rPr lang="en-GB" sz="1700" dirty="0">
                <a:solidFill>
                  <a:srgbClr val="CC00FF"/>
                </a:solidFill>
              </a:rPr>
              <a:t>that you </a:t>
            </a:r>
            <a:r>
              <a:rPr lang="en-GB" sz="1700" dirty="0" smtClean="0">
                <a:solidFill>
                  <a:srgbClr val="CC00FF"/>
                </a:solidFill>
              </a:rPr>
              <a:t>spend:</a:t>
            </a:r>
          </a:p>
          <a:p>
            <a:pPr marL="285750" indent="-285750">
              <a:buFont typeface="Arial" panose="020B0604020202020204" pitchFamily="34" charset="0"/>
              <a:buChar char="•"/>
            </a:pPr>
            <a:r>
              <a:rPr lang="en-GB" sz="1700" dirty="0" smtClean="0">
                <a:solidFill>
                  <a:srgbClr val="CC00FF"/>
                </a:solidFill>
              </a:rPr>
              <a:t>30 </a:t>
            </a:r>
            <a:r>
              <a:rPr lang="en-GB" sz="1700" dirty="0">
                <a:solidFill>
                  <a:srgbClr val="CC00FF"/>
                </a:solidFill>
              </a:rPr>
              <a:t>minutes writing your Question 1 </a:t>
            </a:r>
            <a:r>
              <a:rPr lang="en-GB" sz="1700" dirty="0" smtClean="0">
                <a:solidFill>
                  <a:srgbClr val="CC00FF"/>
                </a:solidFill>
              </a:rPr>
              <a:t>answer</a:t>
            </a:r>
          </a:p>
          <a:p>
            <a:pPr marL="285750" indent="-285750">
              <a:buFont typeface="Arial" panose="020B0604020202020204" pitchFamily="34" charset="0"/>
              <a:buChar char="•"/>
            </a:pPr>
            <a:r>
              <a:rPr lang="en-GB" sz="1700" dirty="0" smtClean="0">
                <a:solidFill>
                  <a:srgbClr val="CC00FF"/>
                </a:solidFill>
              </a:rPr>
              <a:t>30 minutes writing your Question </a:t>
            </a:r>
            <a:r>
              <a:rPr lang="en-GB" sz="1700" dirty="0">
                <a:solidFill>
                  <a:srgbClr val="CC00FF"/>
                </a:solidFill>
              </a:rPr>
              <a:t>2 answer </a:t>
            </a:r>
            <a:endParaRPr lang="en-GB" sz="1700" dirty="0" smtClean="0">
              <a:solidFill>
                <a:srgbClr val="CC00FF"/>
              </a:solidFill>
            </a:endParaRPr>
          </a:p>
          <a:p>
            <a:pPr marL="285750" indent="-285750">
              <a:buFont typeface="Arial" panose="020B0604020202020204" pitchFamily="34" charset="0"/>
              <a:buChar char="•"/>
            </a:pPr>
            <a:r>
              <a:rPr lang="en-GB" sz="1700" dirty="0" smtClean="0">
                <a:solidFill>
                  <a:srgbClr val="CC00FF"/>
                </a:solidFill>
              </a:rPr>
              <a:t>20 </a:t>
            </a:r>
            <a:r>
              <a:rPr lang="en-GB" sz="1700" dirty="0">
                <a:solidFill>
                  <a:srgbClr val="CC00FF"/>
                </a:solidFill>
              </a:rPr>
              <a:t>minutes writing your Question 3 answer. </a:t>
            </a:r>
            <a:endParaRPr lang="en-GB" sz="1700" dirty="0" smtClean="0">
              <a:solidFill>
                <a:srgbClr val="CC00FF"/>
              </a:solidFill>
            </a:endParaRPr>
          </a:p>
          <a:p>
            <a:endParaRPr lang="en-GB" sz="1700" dirty="0">
              <a:solidFill>
                <a:srgbClr val="CC00FF"/>
              </a:solidFill>
            </a:endParaRPr>
          </a:p>
          <a:p>
            <a:r>
              <a:rPr lang="en-GB" sz="1400" i="1" dirty="0" smtClean="0">
                <a:solidFill>
                  <a:srgbClr val="CC00FF"/>
                </a:solidFill>
              </a:rPr>
              <a:t>It </a:t>
            </a:r>
            <a:r>
              <a:rPr lang="en-GB" sz="1400" i="1" dirty="0">
                <a:solidFill>
                  <a:srgbClr val="CC00FF"/>
                </a:solidFill>
              </a:rPr>
              <a:t>is recommended that </a:t>
            </a:r>
            <a:r>
              <a:rPr lang="en-GB" sz="1400" i="1" dirty="0" smtClean="0">
                <a:solidFill>
                  <a:srgbClr val="CC00FF"/>
                </a:solidFill>
              </a:rPr>
              <a:t>you spend </a:t>
            </a:r>
            <a:r>
              <a:rPr lang="en-GB" sz="1400" i="1" dirty="0">
                <a:solidFill>
                  <a:srgbClr val="CC00FF"/>
                </a:solidFill>
              </a:rPr>
              <a:t>40 minutes writing your Section B answer.</a:t>
            </a:r>
          </a:p>
        </p:txBody>
      </p:sp>
      <p:sp>
        <p:nvSpPr>
          <p:cNvPr id="7" name="Rounded Rectangle 6"/>
          <p:cNvSpPr/>
          <p:nvPr/>
        </p:nvSpPr>
        <p:spPr>
          <a:xfrm>
            <a:off x="269965" y="154237"/>
            <a:ext cx="5138057" cy="725329"/>
          </a:xfrm>
          <a:prstGeom prst="roundRect">
            <a:avLst/>
          </a:prstGeom>
          <a:solidFill>
            <a:srgbClr val="FF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t>This is what the exam question will look like:  </a:t>
            </a:r>
            <a:endParaRPr lang="en-GB" sz="2000" b="1" dirty="0"/>
          </a:p>
        </p:txBody>
      </p:sp>
    </p:spTree>
    <p:extLst>
      <p:ext uri="{BB962C8B-B14F-4D97-AF65-F5344CB8AC3E}">
        <p14:creationId xmlns:p14="http://schemas.microsoft.com/office/powerpoint/2010/main" val="4089658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9633" y="1122363"/>
            <a:ext cx="11495315" cy="2387600"/>
          </a:xfrm>
          <a:ln>
            <a:solidFill>
              <a:srgbClr val="FF99FF"/>
            </a:solidFill>
          </a:ln>
        </p:spPr>
        <p:txBody>
          <a:bodyPr/>
          <a:lstStyle/>
          <a:p>
            <a:r>
              <a:rPr lang="en-GB" b="1" dirty="0" smtClean="0"/>
              <a:t>Looking at a piece of text:</a:t>
            </a:r>
            <a:endParaRPr lang="en-GB" b="1" dirty="0"/>
          </a:p>
        </p:txBody>
      </p:sp>
      <p:sp>
        <p:nvSpPr>
          <p:cNvPr id="3" name="Subtitle 2"/>
          <p:cNvSpPr>
            <a:spLocks noGrp="1"/>
          </p:cNvSpPr>
          <p:nvPr>
            <p:ph type="subTitle" idx="1"/>
          </p:nvPr>
        </p:nvSpPr>
        <p:spPr>
          <a:xfrm>
            <a:off x="339633" y="3602038"/>
            <a:ext cx="11495315" cy="1655762"/>
          </a:xfrm>
          <a:solidFill>
            <a:srgbClr val="FF99FF"/>
          </a:solidFill>
          <a:ln>
            <a:solidFill>
              <a:srgbClr val="FF99FF"/>
            </a:solidFill>
          </a:ln>
        </p:spPr>
        <p:txBody>
          <a:bodyPr>
            <a:normAutofit lnSpcReduction="10000"/>
          </a:bodyPr>
          <a:lstStyle/>
          <a:p>
            <a:r>
              <a:rPr lang="en-GB" dirty="0" smtClean="0"/>
              <a:t>You can apply these ‘guidelines’ to lots of piece of texts both written pieces and pictures.</a:t>
            </a:r>
          </a:p>
          <a:p>
            <a:endParaRPr lang="en-GB" dirty="0"/>
          </a:p>
          <a:p>
            <a:r>
              <a:rPr lang="en-GB" dirty="0" smtClean="0"/>
              <a:t>The following slides will take you through ONE example then get you started on ONE article – you then have a go at applying the same guidelines to articles of your choice.</a:t>
            </a:r>
            <a:endParaRPr lang="en-GB" dirty="0"/>
          </a:p>
        </p:txBody>
      </p:sp>
    </p:spTree>
    <p:extLst>
      <p:ext uri="{BB962C8B-B14F-4D97-AF65-F5344CB8AC3E}">
        <p14:creationId xmlns:p14="http://schemas.microsoft.com/office/powerpoint/2010/main" val="3109860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ow social norms come into being | Lunatic Laborator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1650" y="0"/>
            <a:ext cx="9149415"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Rounded Rectangle 3"/>
          <p:cNvSpPr/>
          <p:nvPr/>
        </p:nvSpPr>
        <p:spPr>
          <a:xfrm>
            <a:off x="114300" y="123825"/>
            <a:ext cx="1533525" cy="476250"/>
          </a:xfrm>
          <a:prstGeom prst="roundRect">
            <a:avLst/>
          </a:prstGeom>
          <a:solidFill>
            <a:srgbClr val="FF99FF"/>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t>Text 1</a:t>
            </a:r>
            <a:endParaRPr lang="en-GB" sz="2800" b="1" dirty="0"/>
          </a:p>
        </p:txBody>
      </p:sp>
    </p:spTree>
    <p:extLst>
      <p:ext uri="{BB962C8B-B14F-4D97-AF65-F5344CB8AC3E}">
        <p14:creationId xmlns:p14="http://schemas.microsoft.com/office/powerpoint/2010/main" val="1732084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ln>
            <a:solidFill>
              <a:srgbClr val="FF99FF"/>
            </a:solidFill>
          </a:ln>
        </p:spPr>
        <p:txBody>
          <a:bodyPr>
            <a:normAutofit/>
          </a:bodyPr>
          <a:lstStyle/>
          <a:p>
            <a:r>
              <a:rPr lang="en-GB" sz="4800" dirty="0" smtClean="0"/>
              <a:t>1. CONTEXT</a:t>
            </a:r>
            <a:endParaRPr lang="en-GB" sz="4800" dirty="0"/>
          </a:p>
        </p:txBody>
      </p:sp>
      <p:sp>
        <p:nvSpPr>
          <p:cNvPr id="6" name="Title 3"/>
          <p:cNvSpPr>
            <a:spLocks noGrp="1"/>
          </p:cNvSpPr>
          <p:nvPr>
            <p:ph type="title"/>
          </p:nvPr>
        </p:nvSpPr>
        <p:spPr>
          <a:solidFill>
            <a:srgbClr val="FF99FF"/>
          </a:solidFill>
        </p:spPr>
        <p:style>
          <a:lnRef idx="2">
            <a:schemeClr val="dk1"/>
          </a:lnRef>
          <a:fillRef idx="1">
            <a:schemeClr val="lt1"/>
          </a:fillRef>
          <a:effectRef idx="0">
            <a:schemeClr val="dk1"/>
          </a:effectRef>
          <a:fontRef idx="minor">
            <a:schemeClr val="dk1"/>
          </a:fontRef>
        </p:style>
        <p:txBody>
          <a:bodyPr/>
          <a:lstStyle/>
          <a:p>
            <a:pPr algn="ctr"/>
            <a:r>
              <a:rPr lang="en-GB" dirty="0" smtClean="0"/>
              <a:t>Meanings and Representations</a:t>
            </a:r>
            <a:endParaRPr lang="en-GB" dirty="0"/>
          </a:p>
        </p:txBody>
      </p:sp>
    </p:spTree>
    <p:extLst>
      <p:ext uri="{BB962C8B-B14F-4D97-AF65-F5344CB8AC3E}">
        <p14:creationId xmlns:p14="http://schemas.microsoft.com/office/powerpoint/2010/main" val="33593962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14300" y="158750"/>
            <a:ext cx="11734800" cy="1123950"/>
          </a:xfrm>
          <a:prstGeom prst="roundRect">
            <a:avLst/>
          </a:prstGeom>
          <a:solidFill>
            <a:srgbClr val="FF99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t>Here, context means more than just ‘background information’. </a:t>
            </a:r>
            <a:endParaRPr lang="en-GB" sz="3200" b="1" dirty="0"/>
          </a:p>
        </p:txBody>
      </p:sp>
      <p:sp>
        <p:nvSpPr>
          <p:cNvPr id="4" name="Rounded Rectangle 3"/>
          <p:cNvSpPr/>
          <p:nvPr/>
        </p:nvSpPr>
        <p:spPr>
          <a:xfrm>
            <a:off x="114300" y="1409700"/>
            <a:ext cx="5753100" cy="1612900"/>
          </a:xfrm>
          <a:prstGeom prst="roundRect">
            <a:avLst/>
          </a:prstGeom>
          <a:solidFill>
            <a:schemeClr val="bg1"/>
          </a:solidFill>
          <a:ln w="57150">
            <a:solidFill>
              <a:srgbClr val="FF99FF"/>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lumMod val="50000"/>
                    <a:lumOff val="50000"/>
                  </a:schemeClr>
                </a:solidFill>
              </a:rPr>
              <a:t>TIME</a:t>
            </a:r>
            <a:r>
              <a:rPr lang="en-GB" dirty="0" smtClean="0">
                <a:solidFill>
                  <a:schemeClr val="tx1">
                    <a:lumMod val="50000"/>
                    <a:lumOff val="50000"/>
                  </a:schemeClr>
                </a:solidFill>
              </a:rPr>
              <a:t>:</a:t>
            </a:r>
          </a:p>
          <a:p>
            <a:pPr algn="just"/>
            <a:r>
              <a:rPr lang="en-GB" sz="2000" dirty="0" smtClean="0">
                <a:solidFill>
                  <a:schemeClr val="tx1">
                    <a:lumMod val="50000"/>
                    <a:lumOff val="50000"/>
                  </a:schemeClr>
                </a:solidFill>
              </a:rPr>
              <a:t>When was the article / text produced?</a:t>
            </a:r>
          </a:p>
          <a:p>
            <a:pPr algn="ctr"/>
            <a:endParaRPr lang="en-GB" dirty="0">
              <a:solidFill>
                <a:srgbClr val="9933FF"/>
              </a:solidFill>
            </a:endParaRPr>
          </a:p>
        </p:txBody>
      </p:sp>
      <p:sp>
        <p:nvSpPr>
          <p:cNvPr id="9" name="Rounded Rectangle 8"/>
          <p:cNvSpPr/>
          <p:nvPr/>
        </p:nvSpPr>
        <p:spPr>
          <a:xfrm>
            <a:off x="6286500" y="1409700"/>
            <a:ext cx="5753100" cy="1612900"/>
          </a:xfrm>
          <a:prstGeom prst="roundRect">
            <a:avLst/>
          </a:prstGeom>
          <a:solidFill>
            <a:schemeClr val="bg1"/>
          </a:solidFill>
          <a:ln w="57150">
            <a:solidFill>
              <a:srgbClr val="FF99FF"/>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lumMod val="50000"/>
                    <a:lumOff val="50000"/>
                  </a:schemeClr>
                </a:solidFill>
              </a:rPr>
              <a:t>AUDIENCE:</a:t>
            </a:r>
          </a:p>
          <a:p>
            <a:pPr algn="ctr"/>
            <a:r>
              <a:rPr lang="en-GB" sz="2000" dirty="0" smtClean="0">
                <a:solidFill>
                  <a:schemeClr val="tx1">
                    <a:lumMod val="50000"/>
                    <a:lumOff val="50000"/>
                  </a:schemeClr>
                </a:solidFill>
              </a:rPr>
              <a:t>Who is the intended audience</a:t>
            </a:r>
            <a:r>
              <a:rPr lang="en-GB" sz="2000" dirty="0" smtClean="0">
                <a:solidFill>
                  <a:srgbClr val="9933FF"/>
                </a:solidFill>
              </a:rPr>
              <a:t>?</a:t>
            </a:r>
            <a:r>
              <a:rPr lang="en-GB" dirty="0" smtClean="0"/>
              <a:t>.</a:t>
            </a:r>
            <a:endParaRPr lang="en-GB" dirty="0"/>
          </a:p>
        </p:txBody>
      </p:sp>
      <p:sp>
        <p:nvSpPr>
          <p:cNvPr id="10" name="Rounded Rectangle 9"/>
          <p:cNvSpPr/>
          <p:nvPr/>
        </p:nvSpPr>
        <p:spPr>
          <a:xfrm>
            <a:off x="114300" y="3149600"/>
            <a:ext cx="5753100" cy="1612900"/>
          </a:xfrm>
          <a:prstGeom prst="roundRect">
            <a:avLst/>
          </a:prstGeom>
          <a:solidFill>
            <a:schemeClr val="bg1"/>
          </a:solidFill>
          <a:ln w="57150">
            <a:solidFill>
              <a:srgbClr val="FF99FF"/>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lumMod val="50000"/>
                    <a:lumOff val="50000"/>
                  </a:schemeClr>
                </a:solidFill>
              </a:rPr>
              <a:t>PLACE: </a:t>
            </a:r>
          </a:p>
          <a:p>
            <a:pPr algn="just"/>
            <a:r>
              <a:rPr lang="en-GB" sz="2000" dirty="0" smtClean="0">
                <a:solidFill>
                  <a:schemeClr val="tx1">
                    <a:lumMod val="50000"/>
                    <a:lumOff val="50000"/>
                  </a:schemeClr>
                </a:solidFill>
              </a:rPr>
              <a:t>Where was the article placed? </a:t>
            </a:r>
            <a:endParaRPr lang="en-GB" sz="2000" dirty="0">
              <a:solidFill>
                <a:schemeClr val="tx1">
                  <a:lumMod val="50000"/>
                  <a:lumOff val="50000"/>
                </a:schemeClr>
              </a:solidFill>
            </a:endParaRPr>
          </a:p>
        </p:txBody>
      </p:sp>
      <p:sp>
        <p:nvSpPr>
          <p:cNvPr id="11" name="Rounded Rectangle 10"/>
          <p:cNvSpPr/>
          <p:nvPr/>
        </p:nvSpPr>
        <p:spPr>
          <a:xfrm>
            <a:off x="6286500" y="3149600"/>
            <a:ext cx="5753100" cy="1612900"/>
          </a:xfrm>
          <a:prstGeom prst="roundRect">
            <a:avLst/>
          </a:prstGeom>
          <a:solidFill>
            <a:schemeClr val="bg1"/>
          </a:solidFill>
          <a:ln w="57150">
            <a:solidFill>
              <a:srgbClr val="FF99FF"/>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lumMod val="50000"/>
                    <a:lumOff val="50000"/>
                  </a:schemeClr>
                </a:solidFill>
              </a:rPr>
              <a:t>WRITER:</a:t>
            </a:r>
          </a:p>
          <a:p>
            <a:pPr algn="ctr"/>
            <a:r>
              <a:rPr lang="en-GB" sz="2000" dirty="0" smtClean="0">
                <a:solidFill>
                  <a:schemeClr val="tx1">
                    <a:lumMod val="50000"/>
                    <a:lumOff val="50000"/>
                  </a:schemeClr>
                </a:solidFill>
              </a:rPr>
              <a:t>Who is the writer? Bear in mind this can, at times</a:t>
            </a:r>
            <a:r>
              <a:rPr lang="en-GB" dirty="0" smtClean="0">
                <a:solidFill>
                  <a:schemeClr val="tx1">
                    <a:lumMod val="50000"/>
                    <a:lumOff val="50000"/>
                  </a:schemeClr>
                </a:solidFill>
              </a:rPr>
              <a:t>, </a:t>
            </a:r>
            <a:r>
              <a:rPr lang="en-GB" sz="2000" dirty="0" smtClean="0">
                <a:solidFill>
                  <a:schemeClr val="tx1">
                    <a:lumMod val="50000"/>
                    <a:lumOff val="50000"/>
                  </a:schemeClr>
                </a:solidFill>
              </a:rPr>
              <a:t>be unknown or someone very famous</a:t>
            </a:r>
          </a:p>
          <a:p>
            <a:pPr algn="ctr"/>
            <a:endParaRPr lang="en-GB" dirty="0"/>
          </a:p>
        </p:txBody>
      </p:sp>
      <p:sp>
        <p:nvSpPr>
          <p:cNvPr id="12" name="Rounded Rectangle 11"/>
          <p:cNvSpPr/>
          <p:nvPr/>
        </p:nvSpPr>
        <p:spPr>
          <a:xfrm>
            <a:off x="133350" y="4940300"/>
            <a:ext cx="5753100" cy="1612900"/>
          </a:xfrm>
          <a:prstGeom prst="roundRect">
            <a:avLst/>
          </a:prstGeom>
          <a:solidFill>
            <a:schemeClr val="bg1"/>
          </a:solidFill>
          <a:ln w="57150">
            <a:solidFill>
              <a:srgbClr val="FF99FF"/>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tx1">
                    <a:lumMod val="50000"/>
                    <a:lumOff val="50000"/>
                  </a:schemeClr>
                </a:solidFill>
              </a:rPr>
              <a:t>PURPOSE or FUNCTION:</a:t>
            </a:r>
          </a:p>
          <a:p>
            <a:pPr algn="ctr"/>
            <a:r>
              <a:rPr lang="en-GB" sz="2000" dirty="0" smtClean="0">
                <a:solidFill>
                  <a:schemeClr val="tx1">
                    <a:lumMod val="50000"/>
                    <a:lumOff val="50000"/>
                  </a:schemeClr>
                </a:solidFill>
              </a:rPr>
              <a:t>What was the purpose of the article? </a:t>
            </a:r>
            <a:endParaRPr lang="en-GB" sz="2000" dirty="0">
              <a:solidFill>
                <a:schemeClr val="tx1">
                  <a:lumMod val="50000"/>
                  <a:lumOff val="50000"/>
                </a:schemeClr>
              </a:solidFill>
            </a:endParaRPr>
          </a:p>
        </p:txBody>
      </p:sp>
      <p:sp>
        <p:nvSpPr>
          <p:cNvPr id="13" name="Rounded Rectangle 12"/>
          <p:cNvSpPr/>
          <p:nvPr/>
        </p:nvSpPr>
        <p:spPr>
          <a:xfrm>
            <a:off x="6286500" y="4940300"/>
            <a:ext cx="5753100" cy="1612900"/>
          </a:xfrm>
          <a:prstGeom prst="roundRect">
            <a:avLst/>
          </a:prstGeom>
          <a:solidFill>
            <a:schemeClr val="bg1"/>
          </a:solidFill>
          <a:ln w="57150">
            <a:solidFill>
              <a:schemeClr val="tx1">
                <a:lumMod val="50000"/>
                <a:lumOff val="50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b="1" dirty="0" smtClean="0">
                <a:solidFill>
                  <a:schemeClr val="tx1">
                    <a:lumMod val="50000"/>
                    <a:lumOff val="50000"/>
                  </a:schemeClr>
                </a:solidFill>
              </a:rPr>
              <a:t>SUMMING UP:</a:t>
            </a:r>
          </a:p>
          <a:p>
            <a:pPr marL="342900" indent="-342900">
              <a:buFont typeface="Arial" panose="020B0604020202020204" pitchFamily="34" charset="0"/>
              <a:buChar char="•"/>
            </a:pPr>
            <a:r>
              <a:rPr lang="en-GB" sz="2000" b="1" dirty="0" smtClean="0">
                <a:solidFill>
                  <a:schemeClr val="tx1">
                    <a:lumMod val="50000"/>
                    <a:lumOff val="50000"/>
                  </a:schemeClr>
                </a:solidFill>
              </a:rPr>
              <a:t>Who produced the text, and why?</a:t>
            </a:r>
          </a:p>
          <a:p>
            <a:pPr marL="342900" indent="-342900">
              <a:buFont typeface="Arial" panose="020B0604020202020204" pitchFamily="34" charset="0"/>
              <a:buChar char="•"/>
            </a:pPr>
            <a:r>
              <a:rPr lang="en-GB" sz="2000" b="1" dirty="0" smtClean="0">
                <a:solidFill>
                  <a:schemeClr val="tx1">
                    <a:lumMod val="50000"/>
                    <a:lumOff val="50000"/>
                  </a:schemeClr>
                </a:solidFill>
              </a:rPr>
              <a:t>What is the text telling me or suggesting I do?</a:t>
            </a:r>
          </a:p>
          <a:p>
            <a:pPr marL="342900" indent="-342900">
              <a:buFont typeface="Arial" panose="020B0604020202020204" pitchFamily="34" charset="0"/>
              <a:buChar char="•"/>
            </a:pPr>
            <a:r>
              <a:rPr lang="en-GB" sz="2000" b="1" dirty="0" smtClean="0">
                <a:solidFill>
                  <a:schemeClr val="tx1">
                    <a:lumMod val="50000"/>
                    <a:lumOff val="50000"/>
                  </a:schemeClr>
                </a:solidFill>
              </a:rPr>
              <a:t>Where might you read or hear such text?</a:t>
            </a:r>
            <a:endParaRPr lang="en-GB" sz="2000" b="1" dirty="0">
              <a:solidFill>
                <a:schemeClr val="tx1">
                  <a:lumMod val="50000"/>
                  <a:lumOff val="50000"/>
                </a:schemeClr>
              </a:solidFill>
            </a:endParaRPr>
          </a:p>
        </p:txBody>
      </p:sp>
    </p:spTree>
    <p:extLst>
      <p:ext uri="{BB962C8B-B14F-4D97-AF65-F5344CB8AC3E}">
        <p14:creationId xmlns:p14="http://schemas.microsoft.com/office/powerpoint/2010/main" val="19026276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ow social norms come into being | Lunatic Laborator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1650" y="0"/>
            <a:ext cx="9149415" cy="6857999"/>
          </a:xfrm>
          <a:prstGeom prst="rect">
            <a:avLst/>
          </a:prstGeom>
          <a:noFill/>
          <a:extLst>
            <a:ext uri="{909E8E84-426E-40DD-AFC4-6F175D3DCCD1}">
              <a14:hiddenFill xmlns:a14="http://schemas.microsoft.com/office/drawing/2010/main">
                <a:solidFill>
                  <a:srgbClr val="FFFFFF"/>
                </a:solidFill>
              </a14:hiddenFill>
            </a:ext>
          </a:extLst>
        </p:spPr>
      </p:pic>
      <p:sp>
        <p:nvSpPr>
          <p:cNvPr id="3" name="Rounded Rectangle 2"/>
          <p:cNvSpPr/>
          <p:nvPr/>
        </p:nvSpPr>
        <p:spPr>
          <a:xfrm>
            <a:off x="114300" y="123825"/>
            <a:ext cx="1533525" cy="476250"/>
          </a:xfrm>
          <a:prstGeom prst="roundRect">
            <a:avLst/>
          </a:prstGeom>
          <a:solidFill>
            <a:srgbClr val="FF99FF"/>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t>Text 1</a:t>
            </a:r>
            <a:endParaRPr lang="en-GB" sz="2800" b="1" dirty="0"/>
          </a:p>
        </p:txBody>
      </p:sp>
      <p:sp>
        <p:nvSpPr>
          <p:cNvPr id="4" name="Right Arrow 3"/>
          <p:cNvSpPr/>
          <p:nvPr/>
        </p:nvSpPr>
        <p:spPr>
          <a:xfrm>
            <a:off x="361948" y="1695450"/>
            <a:ext cx="3657601" cy="2228850"/>
          </a:xfrm>
          <a:prstGeom prst="rightArrow">
            <a:avLst/>
          </a:prstGeom>
          <a:solidFill>
            <a:srgbClr val="FF99FF"/>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chemeClr val="tx1">
                    <a:lumMod val="65000"/>
                    <a:lumOff val="35000"/>
                  </a:schemeClr>
                </a:solidFill>
              </a:rPr>
              <a:t>TEXT</a:t>
            </a:r>
            <a:r>
              <a:rPr lang="en-GB" sz="2400" dirty="0" smtClean="0">
                <a:solidFill>
                  <a:schemeClr val="tx1">
                    <a:lumMod val="65000"/>
                    <a:lumOff val="35000"/>
                  </a:schemeClr>
                </a:solidFill>
              </a:rPr>
              <a:t>:</a:t>
            </a:r>
          </a:p>
          <a:p>
            <a:pPr algn="just"/>
            <a:r>
              <a:rPr lang="en-GB" dirty="0" smtClean="0">
                <a:solidFill>
                  <a:schemeClr val="tx1">
                    <a:lumMod val="65000"/>
                    <a:lumOff val="35000"/>
                  </a:schemeClr>
                </a:solidFill>
              </a:rPr>
              <a:t>What does the text say and what does it mean?</a:t>
            </a:r>
            <a:endParaRPr lang="en-GB" dirty="0">
              <a:solidFill>
                <a:schemeClr val="tx1">
                  <a:lumMod val="65000"/>
                  <a:lumOff val="35000"/>
                </a:schemeClr>
              </a:solidFill>
            </a:endParaRPr>
          </a:p>
        </p:txBody>
      </p:sp>
    </p:spTree>
    <p:extLst>
      <p:ext uri="{BB962C8B-B14F-4D97-AF65-F5344CB8AC3E}">
        <p14:creationId xmlns:p14="http://schemas.microsoft.com/office/powerpoint/2010/main" val="19234813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54B7DBDF4BA9409A5C5D7797933F7F" ma:contentTypeVersion="13" ma:contentTypeDescription="Create a new document." ma:contentTypeScope="" ma:versionID="e4da622bd6858b78e621c2ea942b4a29">
  <xsd:schema xmlns:xsd="http://www.w3.org/2001/XMLSchema" xmlns:xs="http://www.w3.org/2001/XMLSchema" xmlns:p="http://schemas.microsoft.com/office/2006/metadata/properties" xmlns:ns2="d4ef18c4-b113-4804-98bd-9a53b9d444db" xmlns:ns3="18fc9a34-bd67-4aeb-af0c-dbcce0fead03" targetNamespace="http://schemas.microsoft.com/office/2006/metadata/properties" ma:root="true" ma:fieldsID="4d5d536d6284d112cdf0d6fc6631a303" ns2:_="" ns3:_="">
    <xsd:import namespace="d4ef18c4-b113-4804-98bd-9a53b9d444db"/>
    <xsd:import namespace="18fc9a34-bd67-4aeb-af0c-dbcce0fead03"/>
    <xsd:element name="properties">
      <xsd:complexType>
        <xsd:sequence>
          <xsd:element name="documentManagement">
            <xsd:complexType>
              <xsd:all>
                <xsd:element ref="ns2:Description"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ef18c4-b113-4804-98bd-9a53b9d444db" elementFormDefault="qualified">
    <xsd:import namespace="http://schemas.microsoft.com/office/2006/documentManagement/types"/>
    <xsd:import namespace="http://schemas.microsoft.com/office/infopath/2007/PartnerControls"/>
    <xsd:element name="Description" ma:index="8" nillable="true" ma:displayName="Description" ma:format="Dropdown" ma:internalName="Description">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fc9a34-bd67-4aeb-af0c-dbcce0fead03"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 xmlns="d4ef18c4-b113-4804-98bd-9a53b9d444db" xsi:nil="true"/>
  </documentManagement>
</p:properties>
</file>

<file path=customXml/itemProps1.xml><?xml version="1.0" encoding="utf-8"?>
<ds:datastoreItem xmlns:ds="http://schemas.openxmlformats.org/officeDocument/2006/customXml" ds:itemID="{28D557A5-054D-491A-9E70-B446B4DEF617}"/>
</file>

<file path=customXml/itemProps2.xml><?xml version="1.0" encoding="utf-8"?>
<ds:datastoreItem xmlns:ds="http://schemas.openxmlformats.org/officeDocument/2006/customXml" ds:itemID="{BBF7D637-EE4D-4484-99D2-9415C2EFBCB7}"/>
</file>

<file path=customXml/itemProps3.xml><?xml version="1.0" encoding="utf-8"?>
<ds:datastoreItem xmlns:ds="http://schemas.openxmlformats.org/officeDocument/2006/customXml" ds:itemID="{F0C54FA5-236D-4951-AF64-62C4F80007B5}"/>
</file>

<file path=docProps/app.xml><?xml version="1.0" encoding="utf-8"?>
<Properties xmlns="http://schemas.openxmlformats.org/officeDocument/2006/extended-properties" xmlns:vt="http://schemas.openxmlformats.org/officeDocument/2006/docPropsVTypes">
  <TotalTime>133</TotalTime>
  <Words>1321</Words>
  <Application>Microsoft Office PowerPoint</Application>
  <PresentationFormat>Widescreen</PresentationFormat>
  <Paragraphs>141</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Bridging work Y11 </vt:lpstr>
      <vt:lpstr>Overview …</vt:lpstr>
      <vt:lpstr>Meanings and Representations</vt:lpstr>
      <vt:lpstr>PowerPoint Presentation</vt:lpstr>
      <vt:lpstr>Looking at a piece of text:</vt:lpstr>
      <vt:lpstr>PowerPoint Presentation</vt:lpstr>
      <vt:lpstr>Meanings and Representations</vt:lpstr>
      <vt:lpstr>PowerPoint Presentation</vt:lpstr>
      <vt:lpstr>PowerPoint Presentation</vt:lpstr>
      <vt:lpstr>PowerPoint Presentation</vt:lpstr>
      <vt:lpstr>Meanings and Representations</vt:lpstr>
      <vt:lpstr>PowerPoint Presentation</vt:lpstr>
      <vt:lpstr>PowerPoint Presentation</vt:lpstr>
      <vt:lpstr>Meanings and Representations</vt:lpstr>
      <vt:lpstr>PowerPoint Presentation</vt:lpstr>
      <vt:lpstr>Read the full article (word document).</vt:lpstr>
      <vt:lpstr>PowerPoint Presentation</vt:lpstr>
      <vt:lpstr>Quick guide:</vt:lpstr>
      <vt:lpstr>Meanings and Representations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Bridging work Y11</dc:title>
  <dc:creator>Petrina</dc:creator>
  <cp:lastModifiedBy>Petrina</cp:lastModifiedBy>
  <cp:revision>20</cp:revision>
  <dcterms:created xsi:type="dcterms:W3CDTF">2020-04-24T06:36:58Z</dcterms:created>
  <dcterms:modified xsi:type="dcterms:W3CDTF">2020-05-04T05:59:11Z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0x010100A054B7DBDF4BA9409A5C5D7797933F7F</vt:lpwstr>
  </property>
</Properties>
</file>