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8.xml" ContentType="application/vnd.openxmlformats-officedocument.presentationml.slide+xml"/>
  <Override PartName="/ppt/slides/slide20.xml" ContentType="application/vnd.openxmlformats-officedocument.presentationml.slide+xml"/>
  <Override PartName="/ppt/slides/slide11.xml" ContentType="application/vnd.openxmlformats-officedocument.presentationml.slide+xml"/>
  <Override PartName="/ppt/slides/slide10.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18.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12.xml" ContentType="application/vnd.openxmlformats-officedocument.presentationml.slide+xml"/>
  <Override PartName="/ppt/slides/slide19.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21.xml" ContentType="application/vnd.openxmlformats-officedocument.presentationml.slide+xml"/>
  <Override PartName="/ppt/slides/slide17.xml" ContentType="application/vnd.openxmlformats-officedocument.presentationml.slide+xml"/>
  <Override PartName="/ppt/slides/slide15.xml" ContentType="application/vnd.openxmlformats-officedocument.presentationml.slide+xml"/>
  <Override PartName="/ppt/slides/slide14.xml" ContentType="application/vnd.openxmlformats-officedocument.presentationml.slide+xml"/>
  <Override PartName="/ppt/slides/slide13.xml" ContentType="application/vnd.openxmlformats-officedocument.presentationml.slide+xml"/>
  <Override PartName="/ppt/slides/slide16.xml" ContentType="application/vnd.openxmlformats-officedocument.presentationml.slide+xml"/>
  <Override PartName="/ppt/notesSlides/notesSlide6.xml" ContentType="application/vnd.openxmlformats-officedocument.presentationml.notesSlide+xml"/>
  <Override PartName="/ppt/slideMasters/slideMaster1.xml" ContentType="application/vnd.openxmlformats-officedocument.presentationml.slideMaster+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5.xml" ContentType="application/vnd.openxmlformats-officedocument.presentationml.notesSlide+xml"/>
  <Override PartName="/ppt/notesSlides/notesSlide4.xml" ContentType="application/vnd.openxmlformats-officedocument.presentationml.notesSlide+xml"/>
  <Override PartName="/ppt/notesSlides/notesSlide3.xml" ContentType="application/vnd.openxmlformats-officedocument.presentationml.notesSlide+xml"/>
  <Override PartName="/ppt/notesSlides/notesSlide2.xml" ContentType="application/vnd.openxmlformats-officedocument.presentationml.notesSlide+xml"/>
  <Override PartName="/ppt/notesSlides/notesSlide1.xml" ContentType="application/vnd.openxmlformats-officedocument.presentationml.notesSlide+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ppt/tags/tag1.xml" ContentType="application/vnd.openxmlformats-officedocument.presentationml.tag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handoutMasterIdLst>
    <p:handoutMasterId r:id="rId24"/>
  </p:handoutMasterIdLst>
  <p:sldIdLst>
    <p:sldId id="282" r:id="rId2"/>
    <p:sldId id="257" r:id="rId3"/>
    <p:sldId id="305" r:id="rId4"/>
    <p:sldId id="300" r:id="rId5"/>
    <p:sldId id="306" r:id="rId6"/>
    <p:sldId id="308" r:id="rId7"/>
    <p:sldId id="307" r:id="rId8"/>
    <p:sldId id="259" r:id="rId9"/>
    <p:sldId id="260" r:id="rId10"/>
    <p:sldId id="286" r:id="rId11"/>
    <p:sldId id="309" r:id="rId12"/>
    <p:sldId id="310" r:id="rId13"/>
    <p:sldId id="311" r:id="rId14"/>
    <p:sldId id="287" r:id="rId15"/>
    <p:sldId id="288" r:id="rId16"/>
    <p:sldId id="289" r:id="rId17"/>
    <p:sldId id="291" r:id="rId18"/>
    <p:sldId id="292" r:id="rId19"/>
    <p:sldId id="294" r:id="rId20"/>
    <p:sldId id="293" r:id="rId21"/>
    <p:sldId id="297"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5" d="100"/>
          <a:sy n="115" d="100"/>
        </p:scale>
        <p:origin x="-1524"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ustomXml" Target="../customXml/item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ustomXml" Target="../customXml/item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 Id="rId30" Type="http://schemas.openxmlformats.org/officeDocument/2006/relationships/customXml" Target="../customXml/item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40D9388-95DC-467B-B869-973CA020F699}" type="datetimeFigureOut">
              <a:rPr lang="en-GB" smtClean="0"/>
              <a:pPr/>
              <a:t>26/04/2020</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D2F4FEC-4C1C-45D5-AFB1-CB0500C0E9AF}" type="slidenum">
              <a:rPr lang="en-GB" smtClean="0"/>
              <a:pPr/>
              <a:t>‹#›</a:t>
            </a:fld>
            <a:endParaRPr lang="en-GB"/>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49B7A8D-576F-47C5-A2EF-81052C828F6A}" type="datetimeFigureOut">
              <a:rPr lang="en-GB" smtClean="0"/>
              <a:pPr/>
              <a:t>26/04/2020</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ABB8C29-5BDE-45A2-B9F2-81F83B4B58FD}"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baseline="0" dirty="0" smtClean="0"/>
              <a:t>Study of institution – influence on us / our behaviour / power / expectations – also how our experience of these institution s may be affected by social factors such as class/ gender/ ethnicity/ age. </a:t>
            </a:r>
          </a:p>
        </p:txBody>
      </p:sp>
      <p:sp>
        <p:nvSpPr>
          <p:cNvPr id="4" name="Slide Number Placeholder 3"/>
          <p:cNvSpPr>
            <a:spLocks noGrp="1"/>
          </p:cNvSpPr>
          <p:nvPr>
            <p:ph type="sldNum" sz="quarter" idx="10"/>
          </p:nvPr>
        </p:nvSpPr>
        <p:spPr/>
        <p:txBody>
          <a:bodyPr/>
          <a:lstStyle/>
          <a:p>
            <a:fld id="{BABB8C29-5BDE-45A2-B9F2-81F83B4B58FD}" type="slidenum">
              <a:rPr lang="en-GB" smtClean="0"/>
              <a:pPr/>
              <a:t>1</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BABB8C29-5BDE-45A2-B9F2-81F83B4B58FD}" type="slidenum">
              <a:rPr lang="en-GB" smtClean="0"/>
              <a:pPr/>
              <a:t>2</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BABB8C29-5BDE-45A2-B9F2-81F83B4B58FD}" type="slidenum">
              <a:rPr lang="en-GB" smtClean="0"/>
              <a:pPr/>
              <a:t>4</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baseline="0" dirty="0" smtClean="0"/>
              <a:t>- </a:t>
            </a:r>
            <a:endParaRPr lang="en-GB" dirty="0"/>
          </a:p>
        </p:txBody>
      </p:sp>
      <p:sp>
        <p:nvSpPr>
          <p:cNvPr id="4" name="Slide Number Placeholder 3"/>
          <p:cNvSpPr>
            <a:spLocks noGrp="1"/>
          </p:cNvSpPr>
          <p:nvPr>
            <p:ph type="sldNum" sz="quarter" idx="10"/>
          </p:nvPr>
        </p:nvSpPr>
        <p:spPr/>
        <p:txBody>
          <a:bodyPr/>
          <a:lstStyle/>
          <a:p>
            <a:fld id="{BABB8C29-5BDE-45A2-B9F2-81F83B4B58FD}" type="slidenum">
              <a:rPr lang="en-GB" smtClean="0"/>
              <a:pPr/>
              <a:t>9</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baseline="0" dirty="0" smtClean="0"/>
          </a:p>
          <a:p>
            <a:endParaRPr lang="en-GB" dirty="0"/>
          </a:p>
        </p:txBody>
      </p:sp>
      <p:sp>
        <p:nvSpPr>
          <p:cNvPr id="4" name="Slide Number Placeholder 3"/>
          <p:cNvSpPr>
            <a:spLocks noGrp="1"/>
          </p:cNvSpPr>
          <p:nvPr>
            <p:ph type="sldNum" sz="quarter" idx="10"/>
          </p:nvPr>
        </p:nvSpPr>
        <p:spPr/>
        <p:txBody>
          <a:bodyPr/>
          <a:lstStyle/>
          <a:p>
            <a:fld id="{BABB8C29-5BDE-45A2-B9F2-81F83B4B58FD}" type="slidenum">
              <a:rPr lang="en-GB" smtClean="0"/>
              <a:pPr/>
              <a:t>10</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23953B95-0E5C-4926-8BC4-E92A8BE79DF0}" type="slidenum">
              <a:rPr lang="en-GB" smtClean="0"/>
              <a:pPr/>
              <a:t>21</a:t>
            </a:fld>
            <a:endParaRPr lang="en-GB" smtClean="0"/>
          </a:p>
        </p:txBody>
      </p:sp>
      <p:sp>
        <p:nvSpPr>
          <p:cNvPr id="39939" name="Rectangle 2"/>
          <p:cNvSpPr>
            <a:spLocks noGrp="1" noRot="1" noChangeAspect="1" noChangeArrowheads="1" noTextEdit="1"/>
          </p:cNvSpPr>
          <p:nvPr>
            <p:ph type="sldImg"/>
          </p:nvPr>
        </p:nvSpPr>
        <p:spPr>
          <a:solidFill>
            <a:srgbClr val="FFFFFF"/>
          </a:solidFill>
          <a:ln/>
        </p:spPr>
      </p:sp>
      <p:sp>
        <p:nvSpPr>
          <p:cNvPr id="39940"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459FFA8B-2A8C-4888-BAC1-4F34062AF86E}" type="datetimeFigureOut">
              <a:rPr lang="en-GB" smtClean="0"/>
              <a:pPr/>
              <a:t>26/04/2020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48058F1-E9BE-43FB-B571-43C4DA1BF484}"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59FFA8B-2A8C-4888-BAC1-4F34062AF86E}" type="datetimeFigureOut">
              <a:rPr lang="en-GB" smtClean="0"/>
              <a:pPr/>
              <a:t>26/04/2020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48058F1-E9BE-43FB-B571-43C4DA1BF484}"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59FFA8B-2A8C-4888-BAC1-4F34062AF86E}" type="datetimeFigureOut">
              <a:rPr lang="en-GB" smtClean="0"/>
              <a:pPr/>
              <a:t>26/04/2020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48058F1-E9BE-43FB-B571-43C4DA1BF484}"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59FFA8B-2A8C-4888-BAC1-4F34062AF86E}" type="datetimeFigureOut">
              <a:rPr lang="en-GB" smtClean="0"/>
              <a:pPr/>
              <a:t>26/04/2020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48058F1-E9BE-43FB-B571-43C4DA1BF484}"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9FFA8B-2A8C-4888-BAC1-4F34062AF86E}" type="datetimeFigureOut">
              <a:rPr lang="en-GB" smtClean="0"/>
              <a:pPr/>
              <a:t>26/04/2020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48058F1-E9BE-43FB-B571-43C4DA1BF484}"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459FFA8B-2A8C-4888-BAC1-4F34062AF86E}" type="datetimeFigureOut">
              <a:rPr lang="en-GB" smtClean="0"/>
              <a:pPr/>
              <a:t>26/04/2020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48058F1-E9BE-43FB-B571-43C4DA1BF484}"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459FFA8B-2A8C-4888-BAC1-4F34062AF86E}" type="datetimeFigureOut">
              <a:rPr lang="en-GB" smtClean="0"/>
              <a:pPr/>
              <a:t>26/04/2020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448058F1-E9BE-43FB-B571-43C4DA1BF484}"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459FFA8B-2A8C-4888-BAC1-4F34062AF86E}" type="datetimeFigureOut">
              <a:rPr lang="en-GB" smtClean="0"/>
              <a:pPr/>
              <a:t>26/04/2020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448058F1-E9BE-43FB-B571-43C4DA1BF484}"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9FFA8B-2A8C-4888-BAC1-4F34062AF86E}" type="datetimeFigureOut">
              <a:rPr lang="en-GB" smtClean="0"/>
              <a:pPr/>
              <a:t>26/04/2020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48058F1-E9BE-43FB-B571-43C4DA1BF484}"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9FFA8B-2A8C-4888-BAC1-4F34062AF86E}" type="datetimeFigureOut">
              <a:rPr lang="en-GB" smtClean="0"/>
              <a:pPr/>
              <a:t>26/04/2020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48058F1-E9BE-43FB-B571-43C4DA1BF484}"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9FFA8B-2A8C-4888-BAC1-4F34062AF86E}" type="datetimeFigureOut">
              <a:rPr lang="en-GB" smtClean="0"/>
              <a:pPr/>
              <a:t>26/04/2020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48058F1-E9BE-43FB-B571-43C4DA1BF484}"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59FFA8B-2A8C-4888-BAC1-4F34062AF86E}" type="datetimeFigureOut">
              <a:rPr lang="en-GB" smtClean="0"/>
              <a:pPr/>
              <a:t>26/04/2020</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48058F1-E9BE-43FB-B571-43C4DA1BF484}"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ags" Target="../tags/tag1.xml"/><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jpeg"/></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image" Target="../media/image23.jpeg"/><Relationship Id="rId5" Type="http://schemas.openxmlformats.org/officeDocument/2006/relationships/image" Target="../media/image22.png"/><Relationship Id="rId4" Type="http://schemas.openxmlformats.org/officeDocument/2006/relationships/image" Target="../media/image21.png"/></Relationships>
</file>

<file path=ppt/slides/_rels/slide1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eg"/><Relationship Id="rId1" Type="http://schemas.openxmlformats.org/officeDocument/2006/relationships/slideLayout" Target="../slideLayouts/slideLayout2.xml"/><Relationship Id="rId5" Type="http://schemas.openxmlformats.org/officeDocument/2006/relationships/image" Target="../media/image27.jpeg"/><Relationship Id="rId4" Type="http://schemas.openxmlformats.org/officeDocument/2006/relationships/image" Target="../media/image2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59832" y="188640"/>
            <a:ext cx="3384376" cy="778098"/>
          </a:xfrm>
        </p:spPr>
        <p:txBody>
          <a:bodyPr>
            <a:normAutofit/>
          </a:bodyPr>
          <a:lstStyle/>
          <a:p>
            <a:r>
              <a:rPr lang="en-GB" sz="3200" dirty="0" smtClean="0">
                <a:latin typeface="Bauhaus 93" pitchFamily="82" charset="0"/>
              </a:rPr>
              <a:t>What is ..?</a:t>
            </a:r>
            <a:endParaRPr lang="en-GB" sz="3200" dirty="0">
              <a:latin typeface="Bauhaus 93" pitchFamily="82" charset="0"/>
            </a:endParaRPr>
          </a:p>
        </p:txBody>
      </p:sp>
      <p:pic>
        <p:nvPicPr>
          <p:cNvPr id="4" name="Content Placeholder 3" descr="sociology.jpg"/>
          <p:cNvPicPr>
            <a:picLocks noGrp="1" noChangeAspect="1"/>
          </p:cNvPicPr>
          <p:nvPr>
            <p:ph idx="1"/>
          </p:nvPr>
        </p:nvPicPr>
        <p:blipFill>
          <a:blip r:embed="rId4" cstate="print"/>
          <a:stretch>
            <a:fillRect/>
          </a:stretch>
        </p:blipFill>
        <p:spPr>
          <a:xfrm>
            <a:off x="1187624" y="1052736"/>
            <a:ext cx="6739728" cy="3672408"/>
          </a:xfrm>
        </p:spPr>
      </p:pic>
      <p:sp>
        <p:nvSpPr>
          <p:cNvPr id="5" name="TextBox 4"/>
          <p:cNvSpPr txBox="1"/>
          <p:nvPr/>
        </p:nvSpPr>
        <p:spPr>
          <a:xfrm>
            <a:off x="755576" y="5288340"/>
            <a:ext cx="7992888" cy="1569660"/>
          </a:xfrm>
          <a:prstGeom prst="rect">
            <a:avLst/>
          </a:prstGeom>
          <a:solidFill>
            <a:srgbClr val="FFFF00"/>
          </a:solidFill>
        </p:spPr>
        <p:txBody>
          <a:bodyPr wrap="square" rtlCol="0">
            <a:spAutoFit/>
          </a:bodyPr>
          <a:lstStyle/>
          <a:p>
            <a:r>
              <a:rPr lang="en-GB" sz="3200" dirty="0" smtClean="0">
                <a:latin typeface="Berlin Sans FB" pitchFamily="34" charset="0"/>
              </a:rPr>
              <a:t>It is the study of the role of key institutions in society, such as the </a:t>
            </a:r>
            <a:r>
              <a:rPr lang="en-GB" sz="3200" b="1" dirty="0" smtClean="0">
                <a:latin typeface="Berlin Sans FB" pitchFamily="34" charset="0"/>
              </a:rPr>
              <a:t>family, religion, education, mass media</a:t>
            </a:r>
            <a:r>
              <a:rPr lang="en-GB" sz="3200" dirty="0" smtClean="0">
                <a:latin typeface="Berlin Sans FB" pitchFamily="34" charset="0"/>
              </a:rPr>
              <a:t> and the </a:t>
            </a:r>
            <a:r>
              <a:rPr lang="en-GB" sz="3200" b="1" dirty="0" smtClean="0">
                <a:latin typeface="Berlin Sans FB" pitchFamily="34" charset="0"/>
              </a:rPr>
              <a:t>law.</a:t>
            </a:r>
            <a:endParaRPr lang="en-GB" sz="3200" b="1" dirty="0">
              <a:latin typeface="Berlin Sans FB" pitchFamily="34" charset="0"/>
            </a:endParaRPr>
          </a:p>
        </p:txBody>
      </p:sp>
    </p:spTree>
    <p:custDataLst>
      <p:tags r:id="rId1"/>
    </p:custDataLst>
  </p:cSld>
  <p:clrMapOvr>
    <a:masterClrMapping/>
  </p:clrMapOvr>
  <p:transition advTm="67081"/>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Shirbit</a:t>
            </a:r>
            <a:r>
              <a:rPr lang="en-GB" dirty="0" smtClean="0"/>
              <a:t> Tribe</a:t>
            </a:r>
            <a:endParaRPr lang="en-GB" dirty="0"/>
          </a:p>
        </p:txBody>
      </p:sp>
      <p:sp>
        <p:nvSpPr>
          <p:cNvPr id="3" name="Content Placeholder 2"/>
          <p:cNvSpPr>
            <a:spLocks noGrp="1"/>
          </p:cNvSpPr>
          <p:nvPr>
            <p:ph idx="1"/>
          </p:nvPr>
        </p:nvSpPr>
        <p:spPr/>
        <p:txBody>
          <a:bodyPr/>
          <a:lstStyle/>
          <a:p>
            <a:r>
              <a:rPr lang="en-GB" dirty="0" smtClean="0"/>
              <a:t>Please read the extract carefully.</a:t>
            </a:r>
          </a:p>
          <a:p>
            <a:endParaRPr lang="en-GB" dirty="0" smtClean="0"/>
          </a:p>
          <a:p>
            <a:r>
              <a:rPr lang="en-GB" dirty="0" smtClean="0"/>
              <a:t>How is the behaviour different to British culture?</a:t>
            </a:r>
          </a:p>
          <a:p>
            <a:r>
              <a:rPr lang="en-GB" dirty="0" smtClean="0"/>
              <a:t>Can you identify any similarities?</a:t>
            </a:r>
          </a:p>
          <a:p>
            <a:pPr>
              <a:buNone/>
            </a:pPr>
            <a:endParaRPr lang="en-GB"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Lisa big\Desktop\PrtScr capture_96.jpg"/>
          <p:cNvPicPr>
            <a:picLocks noChangeAspect="1" noChangeArrowheads="1"/>
          </p:cNvPicPr>
          <p:nvPr/>
        </p:nvPicPr>
        <p:blipFill>
          <a:blip r:embed="rId2" cstate="print"/>
          <a:srcRect/>
          <a:stretch>
            <a:fillRect/>
          </a:stretch>
        </p:blipFill>
        <p:spPr bwMode="auto">
          <a:xfrm>
            <a:off x="107505" y="0"/>
            <a:ext cx="8784976" cy="6858000"/>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Remember the questions were: </a:t>
            </a:r>
            <a:endParaRPr lang="en-GB" dirty="0"/>
          </a:p>
        </p:txBody>
      </p:sp>
      <p:sp>
        <p:nvSpPr>
          <p:cNvPr id="3" name="Content Placeholder 2"/>
          <p:cNvSpPr>
            <a:spLocks noGrp="1"/>
          </p:cNvSpPr>
          <p:nvPr>
            <p:ph idx="1"/>
          </p:nvPr>
        </p:nvSpPr>
        <p:spPr/>
        <p:txBody>
          <a:bodyPr/>
          <a:lstStyle/>
          <a:p>
            <a:r>
              <a:rPr lang="en-GB" dirty="0" smtClean="0"/>
              <a:t>1) How is the behaviour different to British culture?</a:t>
            </a:r>
          </a:p>
          <a:p>
            <a:endParaRPr lang="en-GB" dirty="0" smtClean="0"/>
          </a:p>
          <a:p>
            <a:r>
              <a:rPr lang="en-GB" dirty="0" smtClean="0"/>
              <a:t>2) Can you identify any similarities?</a:t>
            </a:r>
          </a:p>
          <a:p>
            <a:endParaRPr lang="en-GB"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2492896"/>
            <a:ext cx="8229600" cy="1143000"/>
          </a:xfrm>
        </p:spPr>
        <p:txBody>
          <a:bodyPr>
            <a:normAutofit fontScale="90000"/>
          </a:bodyPr>
          <a:lstStyle/>
          <a:p>
            <a:r>
              <a:rPr lang="en-GB" dirty="0" smtClean="0"/>
              <a:t>Typically we find students find it quite difficult to find any similarities.</a:t>
            </a:r>
            <a:endParaRPr lang="en-GB" dirty="0"/>
          </a:p>
        </p:txBody>
      </p:sp>
      <p:sp>
        <p:nvSpPr>
          <p:cNvPr id="4" name="TextBox 3"/>
          <p:cNvSpPr txBox="1"/>
          <p:nvPr/>
        </p:nvSpPr>
        <p:spPr>
          <a:xfrm>
            <a:off x="3275856" y="4221088"/>
            <a:ext cx="2088232" cy="369332"/>
          </a:xfrm>
          <a:prstGeom prst="rect">
            <a:avLst/>
          </a:prstGeom>
          <a:solidFill>
            <a:srgbClr val="FFFF00"/>
          </a:solidFill>
        </p:spPr>
        <p:txBody>
          <a:bodyPr wrap="square" rtlCol="0">
            <a:spAutoFit/>
          </a:bodyPr>
          <a:lstStyle/>
          <a:p>
            <a:r>
              <a:rPr lang="en-GB" dirty="0" smtClean="0"/>
              <a:t>Lets  look at it again</a:t>
            </a:r>
            <a:endParaRPr lang="en-GB"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human body is ugly and feeble.</a:t>
            </a:r>
            <a:endParaRPr lang="en-GB" dirty="0"/>
          </a:p>
        </p:txBody>
      </p:sp>
      <p:pic>
        <p:nvPicPr>
          <p:cNvPr id="4" name="Content Placeholder 3" descr="head in bag.png"/>
          <p:cNvPicPr>
            <a:picLocks noGrp="1" noChangeAspect="1"/>
          </p:cNvPicPr>
          <p:nvPr>
            <p:ph idx="1"/>
          </p:nvPr>
        </p:nvPicPr>
        <p:blipFill>
          <a:blip r:embed="rId2" cstate="print"/>
          <a:stretch>
            <a:fillRect/>
          </a:stretch>
        </p:blipFill>
        <p:spPr>
          <a:xfrm>
            <a:off x="467544" y="1412776"/>
            <a:ext cx="2066925" cy="2209800"/>
          </a:xfrm>
        </p:spPr>
      </p:pic>
      <p:pic>
        <p:nvPicPr>
          <p:cNvPr id="5" name="Picture 4" descr="ill.jpg"/>
          <p:cNvPicPr>
            <a:picLocks noChangeAspect="1"/>
          </p:cNvPicPr>
          <p:nvPr/>
        </p:nvPicPr>
        <p:blipFill>
          <a:blip r:embed="rId3" cstate="print"/>
          <a:srcRect/>
          <a:stretch>
            <a:fillRect/>
          </a:stretch>
        </p:blipFill>
        <p:spPr bwMode="auto">
          <a:xfrm>
            <a:off x="3419872" y="1196752"/>
            <a:ext cx="4392488" cy="2635493"/>
          </a:xfrm>
          <a:prstGeom prst="rect">
            <a:avLst/>
          </a:prstGeom>
          <a:noFill/>
          <a:ln w="9525">
            <a:noFill/>
            <a:miter lim="800000"/>
            <a:headEnd/>
            <a:tailEnd/>
          </a:ln>
        </p:spPr>
      </p:pic>
      <p:pic>
        <p:nvPicPr>
          <p:cNvPr id="6" name="Picture 5" descr="shrine.jpg"/>
          <p:cNvPicPr>
            <a:picLocks noChangeAspect="1"/>
          </p:cNvPicPr>
          <p:nvPr/>
        </p:nvPicPr>
        <p:blipFill>
          <a:blip r:embed="rId4" cstate="print"/>
          <a:srcRect/>
          <a:stretch>
            <a:fillRect/>
          </a:stretch>
        </p:blipFill>
        <p:spPr bwMode="auto">
          <a:xfrm>
            <a:off x="467544" y="4365104"/>
            <a:ext cx="2953795" cy="2233117"/>
          </a:xfrm>
          <a:prstGeom prst="rect">
            <a:avLst/>
          </a:prstGeom>
          <a:noFill/>
          <a:ln w="9525">
            <a:noFill/>
            <a:miter lim="800000"/>
            <a:headEnd/>
            <a:tailEnd/>
          </a:ln>
        </p:spPr>
      </p:pic>
      <p:pic>
        <p:nvPicPr>
          <p:cNvPr id="7" name="Picture 9" descr="bathroom.png"/>
          <p:cNvPicPr>
            <a:picLocks noChangeAspect="1"/>
          </p:cNvPicPr>
          <p:nvPr/>
        </p:nvPicPr>
        <p:blipFill>
          <a:blip r:embed="rId5" cstate="print"/>
          <a:srcRect/>
          <a:stretch>
            <a:fillRect/>
          </a:stretch>
        </p:blipFill>
        <p:spPr bwMode="auto">
          <a:xfrm>
            <a:off x="3995936" y="3341687"/>
            <a:ext cx="4694237" cy="3516313"/>
          </a:xfrm>
          <a:prstGeom prst="rect">
            <a:avLst/>
          </a:prstGeom>
          <a:noFill/>
          <a:ln w="9525">
            <a:noFill/>
            <a:miter lim="800000"/>
            <a:headEnd/>
            <a:tailEnd/>
          </a:ln>
        </p:spPr>
      </p:pic>
      <p:sp>
        <p:nvSpPr>
          <p:cNvPr id="8" name="TextBox 7"/>
          <p:cNvSpPr txBox="1"/>
          <p:nvPr/>
        </p:nvSpPr>
        <p:spPr>
          <a:xfrm>
            <a:off x="7236296" y="1196752"/>
            <a:ext cx="1728192" cy="2031325"/>
          </a:xfrm>
          <a:prstGeom prst="rect">
            <a:avLst/>
          </a:prstGeom>
          <a:solidFill>
            <a:srgbClr val="FFFF00"/>
          </a:solidFill>
        </p:spPr>
        <p:txBody>
          <a:bodyPr wrap="square" rtlCol="0">
            <a:spAutoFit/>
          </a:bodyPr>
          <a:lstStyle/>
          <a:p>
            <a:r>
              <a:rPr lang="en-GB" dirty="0" smtClean="0"/>
              <a:t>This could mean we are cautious about avoiding illness and we are often concerned with our appearance.</a:t>
            </a:r>
            <a:endParaRPr lang="en-GB" dirty="0"/>
          </a:p>
        </p:txBody>
      </p:sp>
      <p:sp>
        <p:nvSpPr>
          <p:cNvPr id="9" name="TextBox 8"/>
          <p:cNvSpPr txBox="1"/>
          <p:nvPr/>
        </p:nvSpPr>
        <p:spPr>
          <a:xfrm>
            <a:off x="5652120" y="6211669"/>
            <a:ext cx="3240360" cy="646331"/>
          </a:xfrm>
          <a:prstGeom prst="rect">
            <a:avLst/>
          </a:prstGeom>
          <a:solidFill>
            <a:srgbClr val="FFFF00"/>
          </a:solidFill>
        </p:spPr>
        <p:txBody>
          <a:bodyPr wrap="square" rtlCol="0">
            <a:spAutoFit/>
          </a:bodyPr>
          <a:lstStyle/>
          <a:p>
            <a:r>
              <a:rPr lang="en-GB" dirty="0" smtClean="0"/>
              <a:t>The shrine could be the bathroom </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dissolv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GB" dirty="0" smtClean="0"/>
              <a:t>A shrine box keeps magical potions</a:t>
            </a:r>
          </a:p>
        </p:txBody>
      </p:sp>
      <p:pic>
        <p:nvPicPr>
          <p:cNvPr id="6147" name="Content Placeholder 5" descr="magic charm box.png"/>
          <p:cNvPicPr>
            <a:picLocks noGrp="1" noChangeAspect="1"/>
          </p:cNvPicPr>
          <p:nvPr>
            <p:ph idx="1"/>
          </p:nvPr>
        </p:nvPicPr>
        <p:blipFill>
          <a:blip r:embed="rId2" cstate="print"/>
          <a:srcRect/>
          <a:stretch>
            <a:fillRect/>
          </a:stretch>
        </p:blipFill>
        <p:spPr>
          <a:xfrm>
            <a:off x="0" y="1268760"/>
            <a:ext cx="3419872" cy="2574854"/>
          </a:xfrm>
        </p:spPr>
      </p:pic>
      <p:pic>
        <p:nvPicPr>
          <p:cNvPr id="6148" name="Picture 3" descr="potion.png"/>
          <p:cNvPicPr>
            <a:picLocks noChangeAspect="1"/>
          </p:cNvPicPr>
          <p:nvPr/>
        </p:nvPicPr>
        <p:blipFill>
          <a:blip r:embed="rId3" cstate="print"/>
          <a:srcRect/>
          <a:stretch>
            <a:fillRect/>
          </a:stretch>
        </p:blipFill>
        <p:spPr bwMode="auto">
          <a:xfrm>
            <a:off x="3347864" y="1268760"/>
            <a:ext cx="3384376" cy="2651125"/>
          </a:xfrm>
          <a:prstGeom prst="rect">
            <a:avLst/>
          </a:prstGeom>
          <a:noFill/>
          <a:ln w="9525">
            <a:noFill/>
            <a:miter lim="800000"/>
            <a:headEnd/>
            <a:tailEnd/>
          </a:ln>
        </p:spPr>
      </p:pic>
      <p:pic>
        <p:nvPicPr>
          <p:cNvPr id="6149" name="Picture 4" descr="herbalist.png"/>
          <p:cNvPicPr>
            <a:picLocks noChangeAspect="1"/>
          </p:cNvPicPr>
          <p:nvPr/>
        </p:nvPicPr>
        <p:blipFill>
          <a:blip r:embed="rId4" cstate="print"/>
          <a:srcRect/>
          <a:stretch>
            <a:fillRect/>
          </a:stretch>
        </p:blipFill>
        <p:spPr bwMode="auto">
          <a:xfrm>
            <a:off x="6660232" y="1196752"/>
            <a:ext cx="2685842" cy="2592288"/>
          </a:xfrm>
          <a:prstGeom prst="rect">
            <a:avLst/>
          </a:prstGeom>
          <a:noFill/>
          <a:ln w="9525">
            <a:noFill/>
            <a:miter lim="800000"/>
            <a:headEnd/>
            <a:tailEnd/>
          </a:ln>
        </p:spPr>
      </p:pic>
      <p:pic>
        <p:nvPicPr>
          <p:cNvPr id="6150" name="Picture 6" descr="moisturiser.png"/>
          <p:cNvPicPr>
            <a:picLocks noChangeAspect="1"/>
          </p:cNvPicPr>
          <p:nvPr/>
        </p:nvPicPr>
        <p:blipFill>
          <a:blip r:embed="rId5" cstate="print"/>
          <a:srcRect/>
          <a:stretch>
            <a:fillRect/>
          </a:stretch>
        </p:blipFill>
        <p:spPr bwMode="auto">
          <a:xfrm>
            <a:off x="3059832" y="3473450"/>
            <a:ext cx="3384550" cy="3384550"/>
          </a:xfrm>
          <a:prstGeom prst="rect">
            <a:avLst/>
          </a:prstGeom>
          <a:noFill/>
          <a:ln w="9525">
            <a:noFill/>
            <a:miter lim="800000"/>
            <a:headEnd/>
            <a:tailEnd/>
          </a:ln>
        </p:spPr>
      </p:pic>
      <p:pic>
        <p:nvPicPr>
          <p:cNvPr id="6151" name="Picture 7" descr="bathroom cabinet.png"/>
          <p:cNvPicPr>
            <a:picLocks noChangeAspect="1"/>
          </p:cNvPicPr>
          <p:nvPr/>
        </p:nvPicPr>
        <p:blipFill>
          <a:blip r:embed="rId6" cstate="print"/>
          <a:srcRect/>
          <a:stretch>
            <a:fillRect/>
          </a:stretch>
        </p:blipFill>
        <p:spPr bwMode="auto">
          <a:xfrm>
            <a:off x="179512" y="3978275"/>
            <a:ext cx="2944813" cy="2879725"/>
          </a:xfrm>
          <a:prstGeom prst="rect">
            <a:avLst/>
          </a:prstGeom>
          <a:noFill/>
          <a:ln w="9525">
            <a:noFill/>
            <a:miter lim="800000"/>
            <a:headEnd/>
            <a:tailEnd/>
          </a:ln>
        </p:spPr>
      </p:pic>
      <p:pic>
        <p:nvPicPr>
          <p:cNvPr id="6152" name="Picture 8" descr="anti - wrinkle cream.png"/>
          <p:cNvPicPr>
            <a:picLocks noChangeAspect="1"/>
          </p:cNvPicPr>
          <p:nvPr/>
        </p:nvPicPr>
        <p:blipFill>
          <a:blip r:embed="rId7" cstate="print"/>
          <a:srcRect/>
          <a:stretch>
            <a:fillRect/>
          </a:stretch>
        </p:blipFill>
        <p:spPr bwMode="auto">
          <a:xfrm>
            <a:off x="5687616" y="3546475"/>
            <a:ext cx="3456384" cy="3311525"/>
          </a:xfrm>
          <a:prstGeom prst="rect">
            <a:avLst/>
          </a:prstGeom>
          <a:noFill/>
          <a:ln w="9525">
            <a:noFill/>
            <a:miter lim="800000"/>
            <a:headEnd/>
            <a:tailEnd/>
          </a:ln>
        </p:spPr>
      </p:pic>
      <p:sp>
        <p:nvSpPr>
          <p:cNvPr id="9" name="TextBox 8"/>
          <p:cNvSpPr txBox="1"/>
          <p:nvPr/>
        </p:nvSpPr>
        <p:spPr>
          <a:xfrm>
            <a:off x="0" y="3717032"/>
            <a:ext cx="3563888" cy="923330"/>
          </a:xfrm>
          <a:prstGeom prst="rect">
            <a:avLst/>
          </a:prstGeom>
          <a:solidFill>
            <a:srgbClr val="FFFF00"/>
          </a:solidFill>
        </p:spPr>
        <p:txBody>
          <a:bodyPr wrap="square" rtlCol="0">
            <a:spAutoFit/>
          </a:bodyPr>
          <a:lstStyle/>
          <a:p>
            <a:r>
              <a:rPr lang="en-GB" dirty="0" smtClean="0"/>
              <a:t>This could be a description of a bathroom cabinet and the products we keep in it.</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151"/>
                                        </p:tgtEl>
                                        <p:attrNameLst>
                                          <p:attrName>style.visibility</p:attrName>
                                        </p:attrNameLst>
                                      </p:cBhvr>
                                      <p:to>
                                        <p:strVal val="visible"/>
                                      </p:to>
                                    </p:set>
                                    <p:animEffect transition="in" filter="dissolve">
                                      <p:cBhvr>
                                        <p:cTn id="7" dur="500"/>
                                        <p:tgtEl>
                                          <p:spTgt spid="6151"/>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6150"/>
                                        </p:tgtEl>
                                        <p:attrNameLst>
                                          <p:attrName>style.visibility</p:attrName>
                                        </p:attrNameLst>
                                      </p:cBhvr>
                                      <p:to>
                                        <p:strVal val="visible"/>
                                      </p:to>
                                    </p:set>
                                    <p:animEffect transition="in" filter="dissolve">
                                      <p:cBhvr>
                                        <p:cTn id="12" dur="500"/>
                                        <p:tgtEl>
                                          <p:spTgt spid="6150"/>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6152"/>
                                        </p:tgtEl>
                                        <p:attrNameLst>
                                          <p:attrName>style.visibility</p:attrName>
                                        </p:attrNameLst>
                                      </p:cBhvr>
                                      <p:to>
                                        <p:strVal val="visible"/>
                                      </p:to>
                                    </p:set>
                                    <p:animEffect transition="in" filter="dissolve">
                                      <p:cBhvr>
                                        <p:cTn id="17" dur="500"/>
                                        <p:tgtEl>
                                          <p:spTgt spid="61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normAutofit fontScale="90000"/>
          </a:bodyPr>
          <a:lstStyle/>
          <a:p>
            <a:r>
              <a:rPr lang="en-GB" dirty="0" smtClean="0"/>
              <a:t>Mingles holy water in a small font and performs a brief rite of ablution</a:t>
            </a:r>
          </a:p>
        </p:txBody>
      </p:sp>
      <p:pic>
        <p:nvPicPr>
          <p:cNvPr id="7171" name="Content Placeholder 3" descr="font.jpg"/>
          <p:cNvPicPr>
            <a:picLocks noGrp="1" noChangeAspect="1"/>
          </p:cNvPicPr>
          <p:nvPr>
            <p:ph idx="1"/>
          </p:nvPr>
        </p:nvPicPr>
        <p:blipFill>
          <a:blip r:embed="rId2" cstate="print"/>
          <a:srcRect/>
          <a:stretch>
            <a:fillRect/>
          </a:stretch>
        </p:blipFill>
        <p:spPr>
          <a:xfrm>
            <a:off x="0" y="1556792"/>
            <a:ext cx="8748464" cy="5301208"/>
          </a:xfrm>
        </p:spPr>
      </p:pic>
      <p:pic>
        <p:nvPicPr>
          <p:cNvPr id="7172" name="Picture 4" descr="bathroom sink.jpg"/>
          <p:cNvPicPr>
            <a:picLocks noChangeAspect="1"/>
          </p:cNvPicPr>
          <p:nvPr/>
        </p:nvPicPr>
        <p:blipFill>
          <a:blip r:embed="rId3" cstate="print"/>
          <a:srcRect/>
          <a:stretch>
            <a:fillRect/>
          </a:stretch>
        </p:blipFill>
        <p:spPr bwMode="auto">
          <a:xfrm>
            <a:off x="395536" y="1556792"/>
            <a:ext cx="8424936" cy="5106316"/>
          </a:xfrm>
          <a:prstGeom prst="rect">
            <a:avLst/>
          </a:prstGeom>
          <a:noFill/>
          <a:ln w="9525">
            <a:noFill/>
            <a:miter lim="800000"/>
            <a:headEnd/>
            <a:tailEnd/>
          </a:ln>
        </p:spPr>
      </p:pic>
      <p:sp>
        <p:nvSpPr>
          <p:cNvPr id="5" name="TextBox 4"/>
          <p:cNvSpPr txBox="1"/>
          <p:nvPr/>
        </p:nvSpPr>
        <p:spPr>
          <a:xfrm>
            <a:off x="5148064" y="3717032"/>
            <a:ext cx="2232248" cy="369332"/>
          </a:xfrm>
          <a:prstGeom prst="rect">
            <a:avLst/>
          </a:prstGeom>
          <a:solidFill>
            <a:srgbClr val="FFFF00"/>
          </a:solidFill>
        </p:spPr>
        <p:txBody>
          <a:bodyPr wrap="square" rtlCol="0">
            <a:spAutoFit/>
          </a:bodyPr>
          <a:lstStyle/>
          <a:p>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7172"/>
                                        </p:tgtEl>
                                        <p:attrNameLst>
                                          <p:attrName>style.visibility</p:attrName>
                                        </p:attrNameLst>
                                      </p:cBhvr>
                                      <p:to>
                                        <p:strVal val="visible"/>
                                      </p:to>
                                    </p:set>
                                    <p:animEffect transition="in" filter="dissolve">
                                      <p:cBhvr>
                                        <p:cTn id="7" dur="500"/>
                                        <p:tgtEl>
                                          <p:spTgt spid="71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467544" y="0"/>
            <a:ext cx="8229600" cy="1143000"/>
          </a:xfrm>
        </p:spPr>
        <p:txBody>
          <a:bodyPr>
            <a:normAutofit fontScale="90000"/>
          </a:bodyPr>
          <a:lstStyle/>
          <a:p>
            <a:r>
              <a:rPr lang="en-GB" dirty="0" smtClean="0"/>
              <a:t>A pathological horror and fascination with the mouth</a:t>
            </a:r>
          </a:p>
        </p:txBody>
      </p:sp>
      <p:pic>
        <p:nvPicPr>
          <p:cNvPr id="8197" name="Content Placeholder 7" descr="cleaning teeth.png"/>
          <p:cNvPicPr>
            <a:picLocks noGrp="1" noChangeAspect="1"/>
          </p:cNvPicPr>
          <p:nvPr>
            <p:ph idx="1"/>
          </p:nvPr>
        </p:nvPicPr>
        <p:blipFill>
          <a:blip r:embed="rId2" cstate="print"/>
          <a:srcRect/>
          <a:stretch>
            <a:fillRect/>
          </a:stretch>
        </p:blipFill>
        <p:spPr>
          <a:xfrm>
            <a:off x="539552" y="3429000"/>
            <a:ext cx="4435475" cy="3168650"/>
          </a:xfrm>
        </p:spPr>
      </p:pic>
      <p:pic>
        <p:nvPicPr>
          <p:cNvPr id="8198" name="Picture 8" descr="breath freshner.png"/>
          <p:cNvPicPr>
            <a:picLocks noChangeAspect="1"/>
          </p:cNvPicPr>
          <p:nvPr/>
        </p:nvPicPr>
        <p:blipFill>
          <a:blip r:embed="rId3" cstate="print"/>
          <a:srcRect/>
          <a:stretch>
            <a:fillRect/>
          </a:stretch>
        </p:blipFill>
        <p:spPr bwMode="auto">
          <a:xfrm>
            <a:off x="5364088" y="3328988"/>
            <a:ext cx="3527425" cy="3529012"/>
          </a:xfrm>
          <a:prstGeom prst="rect">
            <a:avLst/>
          </a:prstGeom>
          <a:noFill/>
          <a:ln w="9525">
            <a:noFill/>
            <a:miter lim="800000"/>
            <a:headEnd/>
            <a:tailEnd/>
          </a:ln>
        </p:spPr>
      </p:pic>
      <p:pic>
        <p:nvPicPr>
          <p:cNvPr id="8" name="Picture 7" descr="hand mouth.png"/>
          <p:cNvPicPr>
            <a:picLocks noChangeAspect="1"/>
          </p:cNvPicPr>
          <p:nvPr/>
        </p:nvPicPr>
        <p:blipFill>
          <a:blip r:embed="rId4" cstate="print"/>
          <a:stretch>
            <a:fillRect/>
          </a:stretch>
        </p:blipFill>
        <p:spPr>
          <a:xfrm>
            <a:off x="2915816" y="1052736"/>
            <a:ext cx="3637946" cy="2420888"/>
          </a:xfrm>
          <a:prstGeom prst="rect">
            <a:avLst/>
          </a:prstGeom>
        </p:spPr>
      </p:pic>
      <p:pic>
        <p:nvPicPr>
          <p:cNvPr id="9" name="Picture 8" descr="hand mouth 2.png"/>
          <p:cNvPicPr>
            <a:picLocks noChangeAspect="1"/>
          </p:cNvPicPr>
          <p:nvPr/>
        </p:nvPicPr>
        <p:blipFill>
          <a:blip r:embed="rId5" cstate="print"/>
          <a:stretch>
            <a:fillRect/>
          </a:stretch>
        </p:blipFill>
        <p:spPr>
          <a:xfrm>
            <a:off x="179512" y="1265478"/>
            <a:ext cx="2664296" cy="2352161"/>
          </a:xfrm>
          <a:prstGeom prst="rect">
            <a:avLst/>
          </a:prstGeom>
        </p:spPr>
      </p:pic>
      <p:pic>
        <p:nvPicPr>
          <p:cNvPr id="10" name="Picture 9" descr="hand mouth 3.jpg"/>
          <p:cNvPicPr>
            <a:picLocks noChangeAspect="1"/>
          </p:cNvPicPr>
          <p:nvPr/>
        </p:nvPicPr>
        <p:blipFill>
          <a:blip r:embed="rId6" cstate="print"/>
          <a:stretch>
            <a:fillRect/>
          </a:stretch>
        </p:blipFill>
        <p:spPr>
          <a:xfrm>
            <a:off x="6163834" y="980728"/>
            <a:ext cx="2980166" cy="223224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8197"/>
                                        </p:tgtEl>
                                        <p:attrNameLst>
                                          <p:attrName>style.visibility</p:attrName>
                                        </p:attrNameLst>
                                      </p:cBhvr>
                                      <p:to>
                                        <p:strVal val="visible"/>
                                      </p:to>
                                    </p:set>
                                    <p:animEffect transition="in" filter="dissolve">
                                      <p:cBhvr>
                                        <p:cTn id="7" dur="500"/>
                                        <p:tgtEl>
                                          <p:spTgt spid="8197"/>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8198"/>
                                        </p:tgtEl>
                                        <p:attrNameLst>
                                          <p:attrName>style.visibility</p:attrName>
                                        </p:attrNameLst>
                                      </p:cBhvr>
                                      <p:to>
                                        <p:strVal val="visible"/>
                                      </p:to>
                                    </p:set>
                                    <p:animEffect transition="in" filter="dissolve">
                                      <p:cBhvr>
                                        <p:cTn id="12" dur="500"/>
                                        <p:tgtEl>
                                          <p:spTgt spid="81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GB" dirty="0" smtClean="0"/>
              <a:t>Barbaric acts of self-mutilation</a:t>
            </a:r>
          </a:p>
        </p:txBody>
      </p:sp>
      <p:pic>
        <p:nvPicPr>
          <p:cNvPr id="9219" name="Content Placeholder 3" descr="cut.jpg"/>
          <p:cNvPicPr>
            <a:picLocks noGrp="1" noChangeAspect="1"/>
          </p:cNvPicPr>
          <p:nvPr>
            <p:ph idx="1"/>
          </p:nvPr>
        </p:nvPicPr>
        <p:blipFill>
          <a:blip r:embed="rId2" cstate="print"/>
          <a:srcRect/>
          <a:stretch>
            <a:fillRect/>
          </a:stretch>
        </p:blipFill>
        <p:spPr>
          <a:xfrm>
            <a:off x="4572000" y="1556792"/>
            <a:ext cx="4572000" cy="2592388"/>
          </a:xfrm>
        </p:spPr>
      </p:pic>
      <p:pic>
        <p:nvPicPr>
          <p:cNvPr id="9220" name="Picture 4" descr="shaving cuts.png"/>
          <p:cNvPicPr>
            <a:picLocks noChangeAspect="1"/>
          </p:cNvPicPr>
          <p:nvPr/>
        </p:nvPicPr>
        <p:blipFill>
          <a:blip r:embed="rId3" cstate="print"/>
          <a:srcRect/>
          <a:stretch>
            <a:fillRect/>
          </a:stretch>
        </p:blipFill>
        <p:spPr bwMode="auto">
          <a:xfrm>
            <a:off x="0" y="1340768"/>
            <a:ext cx="5838825" cy="3079750"/>
          </a:xfrm>
          <a:prstGeom prst="rect">
            <a:avLst/>
          </a:prstGeom>
          <a:noFill/>
          <a:ln w="9525">
            <a:noFill/>
            <a:miter lim="800000"/>
            <a:headEnd/>
            <a:tailEnd/>
          </a:ln>
        </p:spPr>
      </p:pic>
      <p:pic>
        <p:nvPicPr>
          <p:cNvPr id="5" name="Picture 5" descr="facial sauna.png"/>
          <p:cNvPicPr>
            <a:picLocks noChangeAspect="1"/>
          </p:cNvPicPr>
          <p:nvPr/>
        </p:nvPicPr>
        <p:blipFill>
          <a:blip r:embed="rId4" cstate="print"/>
          <a:srcRect/>
          <a:stretch>
            <a:fillRect/>
          </a:stretch>
        </p:blipFill>
        <p:spPr bwMode="auto">
          <a:xfrm>
            <a:off x="755576" y="3401765"/>
            <a:ext cx="4248968" cy="3456235"/>
          </a:xfrm>
          <a:prstGeom prst="rect">
            <a:avLst/>
          </a:prstGeom>
          <a:noFill/>
          <a:ln w="9525">
            <a:noFill/>
            <a:miter lim="800000"/>
            <a:headEnd/>
            <a:tailEnd/>
          </a:ln>
        </p:spPr>
      </p:pic>
      <p:pic>
        <p:nvPicPr>
          <p:cNvPr id="6" name="Picture 4" descr="haridryer.jpg"/>
          <p:cNvPicPr>
            <a:picLocks noChangeAspect="1"/>
          </p:cNvPicPr>
          <p:nvPr/>
        </p:nvPicPr>
        <p:blipFill>
          <a:blip r:embed="rId5" cstate="print"/>
          <a:srcRect/>
          <a:stretch>
            <a:fillRect/>
          </a:stretch>
        </p:blipFill>
        <p:spPr bwMode="auto">
          <a:xfrm>
            <a:off x="5076056" y="2387600"/>
            <a:ext cx="4067944" cy="44704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diamond(in)">
                                      <p:cBhvr>
                                        <p:cTn id="12"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Did you guess?</a:t>
            </a:r>
            <a:endParaRPr lang="en-GB" dirty="0"/>
          </a:p>
        </p:txBody>
      </p:sp>
      <p:sp>
        <p:nvSpPr>
          <p:cNvPr id="3" name="Content Placeholder 2"/>
          <p:cNvSpPr>
            <a:spLocks noGrp="1"/>
          </p:cNvSpPr>
          <p:nvPr>
            <p:ph idx="1"/>
          </p:nvPr>
        </p:nvSpPr>
        <p:spPr/>
        <p:txBody>
          <a:bodyPr>
            <a:normAutofit/>
          </a:bodyPr>
          <a:lstStyle/>
          <a:p>
            <a:r>
              <a:rPr lang="en-GB" sz="7200" dirty="0" smtClean="0"/>
              <a:t>S  H  I  R  B  I  T</a:t>
            </a:r>
          </a:p>
          <a:p>
            <a:endParaRPr lang="en-GB" sz="7200" dirty="0" smtClean="0"/>
          </a:p>
          <a:p>
            <a:r>
              <a:rPr lang="en-GB" sz="7200" dirty="0" smtClean="0"/>
              <a:t>B  R  I  T  I  S  H</a:t>
            </a:r>
            <a:endParaRPr lang="en-GB" sz="7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1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left)">
                                      <p:cBhvr>
                                        <p:cTn id="12"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2400" u="sng" dirty="0"/>
              <a:t>Please read the article below: Then decide who/what had been </a:t>
            </a:r>
            <a:r>
              <a:rPr lang="en-GB" sz="2400" u="sng" dirty="0" smtClean="0"/>
              <a:t>captured and write your idea down</a:t>
            </a:r>
            <a:r>
              <a:rPr lang="en-GB" sz="2400" dirty="0"/>
              <a:t/>
            </a:r>
            <a:br>
              <a:rPr lang="en-GB" sz="2400" dirty="0"/>
            </a:br>
            <a:endParaRPr lang="en-GB" sz="2400" dirty="0"/>
          </a:p>
        </p:txBody>
      </p:sp>
      <p:sp>
        <p:nvSpPr>
          <p:cNvPr id="3" name="Content Placeholder 2"/>
          <p:cNvSpPr>
            <a:spLocks noGrp="1"/>
          </p:cNvSpPr>
          <p:nvPr>
            <p:ph idx="1"/>
          </p:nvPr>
        </p:nvSpPr>
        <p:spPr>
          <a:xfrm>
            <a:off x="395536" y="1124744"/>
            <a:ext cx="8352928" cy="5472608"/>
          </a:xfrm>
          <a:ln>
            <a:solidFill>
              <a:schemeClr val="tx1"/>
            </a:solidFill>
          </a:ln>
        </p:spPr>
        <p:txBody>
          <a:bodyPr>
            <a:normAutofit lnSpcReduction="10000"/>
          </a:bodyPr>
          <a:lstStyle/>
          <a:p>
            <a:r>
              <a:rPr lang="en-GB" dirty="0"/>
              <a:t>At the time of capture and subsequently, they ran in a sort of stooped crouch. They were afraid of artificial light. They were afraid of humans and kept a good distance. They did not use tools of any kind, not even a stick. They did not know how to make a shelter. They did not walk upright. They used no noises or gestures to communicate. They preferred to sleep with the dogs in the compound, who seemed to accept them. They ate by pushing their faces into the food, the way dogs do and they drank by lapping from a bowl.</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normAutofit fontScale="90000"/>
          </a:bodyPr>
          <a:lstStyle/>
          <a:p>
            <a:pPr eaLnBrk="1" hangingPunct="1"/>
            <a:r>
              <a:rPr lang="en-GB" smtClean="0">
                <a:solidFill>
                  <a:srgbClr val="7030A0"/>
                </a:solidFill>
              </a:rPr>
              <a:t>What does this article tell us about human behaviour?</a:t>
            </a:r>
            <a:endParaRPr lang="en-US" smtClean="0">
              <a:solidFill>
                <a:srgbClr val="7030A0"/>
              </a:solidFill>
            </a:endParaRPr>
          </a:p>
        </p:txBody>
      </p:sp>
      <p:sp>
        <p:nvSpPr>
          <p:cNvPr id="3075" name="Content Placeholder 2"/>
          <p:cNvSpPr>
            <a:spLocks noGrp="1"/>
          </p:cNvSpPr>
          <p:nvPr>
            <p:ph idx="1"/>
          </p:nvPr>
        </p:nvSpPr>
        <p:spPr/>
        <p:txBody>
          <a:bodyPr/>
          <a:lstStyle/>
          <a:p>
            <a:pPr eaLnBrk="1" hangingPunct="1"/>
            <a:r>
              <a:rPr lang="en-GB" dirty="0" smtClean="0">
                <a:solidFill>
                  <a:srgbClr val="002060"/>
                </a:solidFill>
              </a:rPr>
              <a:t>Culture is passed on from generation to generation. </a:t>
            </a:r>
            <a:r>
              <a:rPr lang="en-GB" dirty="0" smtClean="0">
                <a:solidFill>
                  <a:srgbClr val="FF0000"/>
                </a:solidFill>
              </a:rPr>
              <a:t>(socialisation)</a:t>
            </a:r>
          </a:p>
          <a:p>
            <a:pPr eaLnBrk="1" hangingPunct="1"/>
            <a:r>
              <a:rPr lang="en-GB" dirty="0" smtClean="0">
                <a:solidFill>
                  <a:srgbClr val="002060"/>
                </a:solidFill>
              </a:rPr>
              <a:t>It makes our actions meaningful and creates a shared way of life.</a:t>
            </a:r>
          </a:p>
          <a:p>
            <a:pPr eaLnBrk="1" hangingPunct="1"/>
            <a:r>
              <a:rPr lang="en-GB" dirty="0" smtClean="0">
                <a:solidFill>
                  <a:srgbClr val="002060"/>
                </a:solidFill>
              </a:rPr>
              <a:t>To ‘the outsider’, behaviour may appear pointless, strange or even in need of ‘help’.</a:t>
            </a:r>
          </a:p>
          <a:p>
            <a:pPr eaLnBrk="1" hangingPunct="1"/>
            <a:r>
              <a:rPr lang="en-GB" dirty="0" smtClean="0">
                <a:solidFill>
                  <a:srgbClr val="002060"/>
                </a:solidFill>
              </a:rPr>
              <a:t> </a:t>
            </a:r>
            <a:endParaRPr lang="en-US" dirty="0" smtClean="0">
              <a:solidFill>
                <a:srgbClr val="00206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075">
                                            <p:txEl>
                                              <p:pRg st="0" end="0"/>
                                            </p:txEl>
                                          </p:spTgt>
                                        </p:tgtEl>
                                        <p:attrNameLst>
                                          <p:attrName>style.visibility</p:attrName>
                                        </p:attrNameLst>
                                      </p:cBhvr>
                                      <p:to>
                                        <p:strVal val="visible"/>
                                      </p:to>
                                    </p:set>
                                    <p:animEffect transition="in" filter="fade">
                                      <p:cBhvr>
                                        <p:cTn id="7" dur="2000"/>
                                        <p:tgtEl>
                                          <p:spTgt spid="307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075">
                                            <p:txEl>
                                              <p:pRg st="1" end="1"/>
                                            </p:txEl>
                                          </p:spTgt>
                                        </p:tgtEl>
                                        <p:attrNameLst>
                                          <p:attrName>style.visibility</p:attrName>
                                        </p:attrNameLst>
                                      </p:cBhvr>
                                      <p:to>
                                        <p:strVal val="visible"/>
                                      </p:to>
                                    </p:set>
                                    <p:animEffect transition="in" filter="fade">
                                      <p:cBhvr>
                                        <p:cTn id="12" dur="2000"/>
                                        <p:tgtEl>
                                          <p:spTgt spid="307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075">
                                            <p:txEl>
                                              <p:pRg st="2" end="2"/>
                                            </p:txEl>
                                          </p:spTgt>
                                        </p:tgtEl>
                                        <p:attrNameLst>
                                          <p:attrName>style.visibility</p:attrName>
                                        </p:attrNameLst>
                                      </p:cBhvr>
                                      <p:to>
                                        <p:strVal val="visible"/>
                                      </p:to>
                                    </p:set>
                                    <p:animEffect transition="in" filter="fade">
                                      <p:cBhvr>
                                        <p:cTn id="17" dur="2000"/>
                                        <p:tgtEl>
                                          <p:spTgt spid="307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075">
                                            <p:txEl>
                                              <p:pRg st="3" end="3"/>
                                            </p:txEl>
                                          </p:spTgt>
                                        </p:tgtEl>
                                        <p:attrNameLst>
                                          <p:attrName>style.visibility</p:attrName>
                                        </p:attrNameLst>
                                      </p:cBhvr>
                                      <p:to>
                                        <p:strVal val="visible"/>
                                      </p:to>
                                    </p:set>
                                    <p:animEffect transition="in" filter="fade">
                                      <p:cBhvr>
                                        <p:cTn id="22" dur="2000"/>
                                        <p:tgtEl>
                                          <p:spTgt spid="307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5"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3"/>
          <p:cNvSpPr>
            <a:spLocks noGrp="1" noChangeArrowheads="1"/>
          </p:cNvSpPr>
          <p:nvPr>
            <p:ph type="title"/>
          </p:nvPr>
        </p:nvSpPr>
        <p:spPr>
          <a:xfrm>
            <a:off x="0" y="0"/>
            <a:ext cx="9144000" cy="617538"/>
          </a:xfrm>
          <a:solidFill>
            <a:schemeClr val="bg1"/>
          </a:solidFill>
          <a:ln>
            <a:solidFill>
              <a:srgbClr val="000000"/>
            </a:solidFill>
          </a:ln>
        </p:spPr>
        <p:txBody>
          <a:bodyPr/>
          <a:lstStyle/>
          <a:p>
            <a:pPr eaLnBrk="1" hangingPunct="1"/>
            <a:r>
              <a:rPr lang="en-GB" sz="2800" b="1" smtClean="0">
                <a:solidFill>
                  <a:srgbClr val="000000"/>
                </a:solidFill>
              </a:rPr>
              <a:t>WHO ARE THE AGENTS OF SOCIALISATION?</a:t>
            </a:r>
          </a:p>
        </p:txBody>
      </p:sp>
      <p:sp>
        <p:nvSpPr>
          <p:cNvPr id="9219" name="Oval 5"/>
          <p:cNvSpPr>
            <a:spLocks noChangeArrowheads="1"/>
          </p:cNvSpPr>
          <p:nvPr/>
        </p:nvSpPr>
        <p:spPr bwMode="auto">
          <a:xfrm>
            <a:off x="685800" y="1066800"/>
            <a:ext cx="6172200" cy="5791200"/>
          </a:xfrm>
          <a:prstGeom prst="ellipse">
            <a:avLst/>
          </a:prstGeom>
          <a:solidFill>
            <a:srgbClr val="FFFF00"/>
          </a:solidFill>
          <a:ln w="9525">
            <a:solidFill>
              <a:schemeClr val="tx1"/>
            </a:solidFill>
            <a:round/>
            <a:headEnd/>
            <a:tailEnd/>
          </a:ln>
        </p:spPr>
        <p:txBody>
          <a:bodyPr wrap="none" anchor="ctr"/>
          <a:lstStyle/>
          <a:p>
            <a:endParaRPr lang="en-US"/>
          </a:p>
        </p:txBody>
      </p:sp>
      <p:sp>
        <p:nvSpPr>
          <p:cNvPr id="9220" name="Oval 6"/>
          <p:cNvSpPr>
            <a:spLocks noChangeArrowheads="1"/>
          </p:cNvSpPr>
          <p:nvPr/>
        </p:nvSpPr>
        <p:spPr bwMode="auto">
          <a:xfrm>
            <a:off x="2743200" y="2743200"/>
            <a:ext cx="2362200" cy="2209800"/>
          </a:xfrm>
          <a:prstGeom prst="ellipse">
            <a:avLst/>
          </a:prstGeom>
          <a:solidFill>
            <a:schemeClr val="folHlink"/>
          </a:solidFill>
          <a:ln w="9525">
            <a:solidFill>
              <a:schemeClr val="tx1"/>
            </a:solidFill>
            <a:round/>
            <a:headEnd/>
            <a:tailEnd/>
          </a:ln>
        </p:spPr>
        <p:txBody>
          <a:bodyPr wrap="none" anchor="ctr"/>
          <a:lstStyle/>
          <a:p>
            <a:endParaRPr lang="en-US"/>
          </a:p>
        </p:txBody>
      </p:sp>
      <p:sp>
        <p:nvSpPr>
          <p:cNvPr id="9221" name="WordArt 7"/>
          <p:cNvSpPr>
            <a:spLocks noChangeArrowheads="1" noChangeShapeType="1" noTextEdit="1"/>
          </p:cNvSpPr>
          <p:nvPr/>
        </p:nvSpPr>
        <p:spPr bwMode="auto">
          <a:xfrm>
            <a:off x="3124200" y="2895600"/>
            <a:ext cx="1895475" cy="647700"/>
          </a:xfrm>
          <a:prstGeom prst="rect">
            <a:avLst/>
          </a:prstGeom>
        </p:spPr>
        <p:txBody>
          <a:bodyPr wrap="none" fromWordArt="1">
            <a:prstTxWarp prst="textPlain">
              <a:avLst>
                <a:gd name="adj" fmla="val 50000"/>
              </a:avLst>
            </a:prstTxWarp>
          </a:bodyPr>
          <a:lstStyle/>
          <a:p>
            <a:pPr algn="ctr"/>
            <a:r>
              <a:rPr lang="en-GB" sz="3600" kern="10">
                <a:ln w="9525">
                  <a:solidFill>
                    <a:srgbClr val="000000"/>
                  </a:solidFill>
                  <a:round/>
                  <a:headEnd/>
                  <a:tailEnd/>
                </a:ln>
                <a:solidFill>
                  <a:srgbClr val="FFFFFF"/>
                </a:solidFill>
                <a:latin typeface="Arial Black"/>
              </a:rPr>
              <a:t>primary</a:t>
            </a:r>
          </a:p>
        </p:txBody>
      </p:sp>
      <p:sp>
        <p:nvSpPr>
          <p:cNvPr id="9222" name="WordArt 8"/>
          <p:cNvSpPr>
            <a:spLocks noChangeArrowheads="1" noChangeShapeType="1" noTextEdit="1"/>
          </p:cNvSpPr>
          <p:nvPr/>
        </p:nvSpPr>
        <p:spPr bwMode="auto">
          <a:xfrm>
            <a:off x="3048000" y="5867400"/>
            <a:ext cx="2581275" cy="647700"/>
          </a:xfrm>
          <a:prstGeom prst="rect">
            <a:avLst/>
          </a:prstGeom>
        </p:spPr>
        <p:txBody>
          <a:bodyPr wrap="none" fromWordArt="1">
            <a:prstTxWarp prst="textPlain">
              <a:avLst>
                <a:gd name="adj" fmla="val 50000"/>
              </a:avLst>
            </a:prstTxWarp>
          </a:bodyPr>
          <a:lstStyle/>
          <a:p>
            <a:pPr algn="ctr"/>
            <a:r>
              <a:rPr lang="en-GB" sz="3600" kern="10">
                <a:ln w="9525">
                  <a:solidFill>
                    <a:srgbClr val="000000"/>
                  </a:solidFill>
                  <a:round/>
                  <a:headEnd/>
                  <a:tailEnd/>
                </a:ln>
                <a:solidFill>
                  <a:srgbClr val="FFFFFF"/>
                </a:solidFill>
                <a:latin typeface="Arial Black"/>
              </a:rPr>
              <a:t>secondary</a:t>
            </a:r>
          </a:p>
        </p:txBody>
      </p:sp>
      <p:sp>
        <p:nvSpPr>
          <p:cNvPr id="9223" name="Text Box 11"/>
          <p:cNvSpPr txBox="1">
            <a:spLocks noChangeArrowheads="1"/>
          </p:cNvSpPr>
          <p:nvPr/>
        </p:nvSpPr>
        <p:spPr bwMode="auto">
          <a:xfrm>
            <a:off x="3581400" y="1905000"/>
            <a:ext cx="1590675" cy="366713"/>
          </a:xfrm>
          <a:prstGeom prst="rect">
            <a:avLst/>
          </a:prstGeom>
          <a:noFill/>
          <a:ln w="9525">
            <a:noFill/>
            <a:miter lim="800000"/>
            <a:headEnd/>
            <a:tailEnd/>
          </a:ln>
        </p:spPr>
        <p:txBody>
          <a:bodyPr wrap="none">
            <a:spAutoFit/>
          </a:bodyPr>
          <a:lstStyle/>
          <a:p>
            <a:r>
              <a:rPr kumimoji="0" lang="en-GB" sz="1800">
                <a:solidFill>
                  <a:srgbClr val="000000"/>
                </a:solidFill>
                <a:latin typeface="Verdana" pitchFamily="34" charset="0"/>
              </a:rPr>
              <a:t>PEERGROUP</a:t>
            </a:r>
          </a:p>
        </p:txBody>
      </p:sp>
      <p:sp>
        <p:nvSpPr>
          <p:cNvPr id="9224" name="Text Box 12"/>
          <p:cNvSpPr txBox="1">
            <a:spLocks noChangeArrowheads="1"/>
          </p:cNvSpPr>
          <p:nvPr/>
        </p:nvSpPr>
        <p:spPr bwMode="auto">
          <a:xfrm>
            <a:off x="3810000" y="3886200"/>
            <a:ext cx="1249363" cy="366713"/>
          </a:xfrm>
          <a:prstGeom prst="rect">
            <a:avLst/>
          </a:prstGeom>
          <a:noFill/>
          <a:ln w="9525">
            <a:noFill/>
            <a:miter lim="800000"/>
            <a:headEnd/>
            <a:tailEnd/>
          </a:ln>
        </p:spPr>
        <p:txBody>
          <a:bodyPr wrap="none">
            <a:spAutoFit/>
          </a:bodyPr>
          <a:lstStyle/>
          <a:p>
            <a:r>
              <a:rPr kumimoji="0" lang="en-GB" sz="1800" dirty="0">
                <a:solidFill>
                  <a:schemeClr val="bg1"/>
                </a:solidFill>
                <a:latin typeface="Verdana" pitchFamily="34" charset="0"/>
              </a:rPr>
              <a:t>PARENTS</a:t>
            </a:r>
          </a:p>
        </p:txBody>
      </p:sp>
      <p:sp>
        <p:nvSpPr>
          <p:cNvPr id="9225" name="Text Box 13"/>
          <p:cNvSpPr txBox="1">
            <a:spLocks noChangeArrowheads="1"/>
          </p:cNvSpPr>
          <p:nvPr/>
        </p:nvSpPr>
        <p:spPr bwMode="auto">
          <a:xfrm>
            <a:off x="5105400" y="3352800"/>
            <a:ext cx="1416050" cy="366713"/>
          </a:xfrm>
          <a:prstGeom prst="rect">
            <a:avLst/>
          </a:prstGeom>
          <a:noFill/>
          <a:ln w="9525">
            <a:noFill/>
            <a:miter lim="800000"/>
            <a:headEnd/>
            <a:tailEnd/>
          </a:ln>
        </p:spPr>
        <p:txBody>
          <a:bodyPr wrap="none">
            <a:spAutoFit/>
          </a:bodyPr>
          <a:lstStyle/>
          <a:p>
            <a:r>
              <a:rPr kumimoji="0" lang="en-GB" sz="1800">
                <a:solidFill>
                  <a:srgbClr val="000000"/>
                </a:solidFill>
                <a:latin typeface="Verdana" pitchFamily="34" charset="0"/>
              </a:rPr>
              <a:t>TEACHERS</a:t>
            </a:r>
          </a:p>
        </p:txBody>
      </p:sp>
      <p:sp>
        <p:nvSpPr>
          <p:cNvPr id="9226" name="Text Box 14"/>
          <p:cNvSpPr txBox="1">
            <a:spLocks noChangeArrowheads="1"/>
          </p:cNvSpPr>
          <p:nvPr/>
        </p:nvSpPr>
        <p:spPr bwMode="auto">
          <a:xfrm>
            <a:off x="1371600" y="4648200"/>
            <a:ext cx="1336675" cy="366713"/>
          </a:xfrm>
          <a:prstGeom prst="rect">
            <a:avLst/>
          </a:prstGeom>
          <a:noFill/>
          <a:ln w="9525">
            <a:noFill/>
            <a:miter lim="800000"/>
            <a:headEnd/>
            <a:tailEnd/>
          </a:ln>
        </p:spPr>
        <p:txBody>
          <a:bodyPr wrap="none">
            <a:spAutoFit/>
          </a:bodyPr>
          <a:lstStyle/>
          <a:p>
            <a:r>
              <a:rPr kumimoji="0" lang="en-GB" sz="1800">
                <a:solidFill>
                  <a:srgbClr val="000000"/>
                </a:solidFill>
                <a:latin typeface="Verdana" pitchFamily="34" charset="0"/>
              </a:rPr>
              <a:t>RELIGION</a:t>
            </a:r>
          </a:p>
        </p:txBody>
      </p:sp>
      <p:sp>
        <p:nvSpPr>
          <p:cNvPr id="9227" name="Text Box 15"/>
          <p:cNvSpPr txBox="1">
            <a:spLocks noChangeArrowheads="1"/>
          </p:cNvSpPr>
          <p:nvPr/>
        </p:nvSpPr>
        <p:spPr bwMode="auto">
          <a:xfrm>
            <a:off x="5257800" y="5029200"/>
            <a:ext cx="1689100" cy="366713"/>
          </a:xfrm>
          <a:prstGeom prst="rect">
            <a:avLst/>
          </a:prstGeom>
          <a:noFill/>
          <a:ln w="9525">
            <a:noFill/>
            <a:miter lim="800000"/>
            <a:headEnd/>
            <a:tailEnd/>
          </a:ln>
        </p:spPr>
        <p:txBody>
          <a:bodyPr wrap="none">
            <a:spAutoFit/>
          </a:bodyPr>
          <a:lstStyle/>
          <a:p>
            <a:r>
              <a:rPr kumimoji="0" lang="en-GB" sz="1800">
                <a:solidFill>
                  <a:srgbClr val="000000"/>
                </a:solidFill>
                <a:latin typeface="Verdana" pitchFamily="34" charset="0"/>
              </a:rPr>
              <a:t>MASS MEDIA</a:t>
            </a:r>
          </a:p>
        </p:txBody>
      </p:sp>
      <p:sp>
        <p:nvSpPr>
          <p:cNvPr id="9228" name="Text Box 16"/>
          <p:cNvSpPr txBox="1">
            <a:spLocks noChangeArrowheads="1"/>
          </p:cNvSpPr>
          <p:nvPr/>
        </p:nvSpPr>
        <p:spPr bwMode="auto">
          <a:xfrm>
            <a:off x="3200400" y="5257800"/>
            <a:ext cx="1030288" cy="366713"/>
          </a:xfrm>
          <a:prstGeom prst="rect">
            <a:avLst/>
          </a:prstGeom>
          <a:noFill/>
          <a:ln w="9525">
            <a:noFill/>
            <a:miter lim="800000"/>
            <a:headEnd/>
            <a:tailEnd/>
          </a:ln>
        </p:spPr>
        <p:txBody>
          <a:bodyPr wrap="none">
            <a:spAutoFit/>
          </a:bodyPr>
          <a:lstStyle/>
          <a:p>
            <a:r>
              <a:rPr kumimoji="0" lang="en-GB" sz="1800">
                <a:solidFill>
                  <a:srgbClr val="000000"/>
                </a:solidFill>
                <a:latin typeface="Verdana" pitchFamily="34" charset="0"/>
              </a:rPr>
              <a:t>POLICE</a:t>
            </a:r>
          </a:p>
        </p:txBody>
      </p:sp>
      <p:sp>
        <p:nvSpPr>
          <p:cNvPr id="9229" name="Text Box 17"/>
          <p:cNvSpPr txBox="1">
            <a:spLocks noChangeArrowheads="1"/>
          </p:cNvSpPr>
          <p:nvPr/>
        </p:nvSpPr>
        <p:spPr bwMode="auto">
          <a:xfrm>
            <a:off x="3657600" y="4267200"/>
            <a:ext cx="1322388" cy="366713"/>
          </a:xfrm>
          <a:prstGeom prst="rect">
            <a:avLst/>
          </a:prstGeom>
          <a:noFill/>
          <a:ln w="9525">
            <a:noFill/>
            <a:miter lim="800000"/>
            <a:headEnd/>
            <a:tailEnd/>
          </a:ln>
        </p:spPr>
        <p:txBody>
          <a:bodyPr wrap="none">
            <a:spAutoFit/>
          </a:bodyPr>
          <a:lstStyle/>
          <a:p>
            <a:r>
              <a:rPr kumimoji="0" lang="en-GB" sz="1800" dirty="0">
                <a:solidFill>
                  <a:schemeClr val="bg1"/>
                </a:solidFill>
                <a:latin typeface="Verdana" pitchFamily="34" charset="0"/>
              </a:rPr>
              <a:t>SIBLINGS</a:t>
            </a:r>
          </a:p>
        </p:txBody>
      </p:sp>
      <p:sp>
        <p:nvSpPr>
          <p:cNvPr id="9230" name="Text Box 18"/>
          <p:cNvSpPr txBox="1">
            <a:spLocks noChangeArrowheads="1"/>
          </p:cNvSpPr>
          <p:nvPr/>
        </p:nvSpPr>
        <p:spPr bwMode="auto">
          <a:xfrm>
            <a:off x="2819400" y="3505200"/>
            <a:ext cx="2365375" cy="366713"/>
          </a:xfrm>
          <a:prstGeom prst="rect">
            <a:avLst/>
          </a:prstGeom>
          <a:noFill/>
          <a:ln w="9525">
            <a:noFill/>
            <a:miter lim="800000"/>
            <a:headEnd/>
            <a:tailEnd/>
          </a:ln>
        </p:spPr>
        <p:txBody>
          <a:bodyPr wrap="none">
            <a:spAutoFit/>
          </a:bodyPr>
          <a:lstStyle/>
          <a:p>
            <a:r>
              <a:rPr kumimoji="0" lang="en-GB" sz="1800" dirty="0">
                <a:solidFill>
                  <a:schemeClr val="bg1"/>
                </a:solidFill>
                <a:latin typeface="Verdana" pitchFamily="34" charset="0"/>
              </a:rPr>
              <a:t>EXTENDED FAMILY</a:t>
            </a:r>
          </a:p>
        </p:txBody>
      </p:sp>
      <p:sp>
        <p:nvSpPr>
          <p:cNvPr id="9232" name="Text Box 20"/>
          <p:cNvSpPr txBox="1">
            <a:spLocks noChangeArrowheads="1"/>
          </p:cNvSpPr>
          <p:nvPr/>
        </p:nvSpPr>
        <p:spPr bwMode="auto">
          <a:xfrm>
            <a:off x="1143000" y="3124200"/>
            <a:ext cx="1112838" cy="366713"/>
          </a:xfrm>
          <a:prstGeom prst="rect">
            <a:avLst/>
          </a:prstGeom>
          <a:noFill/>
          <a:ln w="9525">
            <a:noFill/>
            <a:miter lim="800000"/>
            <a:headEnd/>
            <a:tailEnd/>
          </a:ln>
        </p:spPr>
        <p:txBody>
          <a:bodyPr wrap="none">
            <a:spAutoFit/>
          </a:bodyPr>
          <a:lstStyle/>
          <a:p>
            <a:r>
              <a:rPr kumimoji="0" lang="en-GB" sz="1800">
                <a:solidFill>
                  <a:srgbClr val="000000"/>
                </a:solidFill>
                <a:latin typeface="Verdana" pitchFamily="34" charset="0"/>
              </a:rPr>
              <a:t>SPORTS</a:t>
            </a:r>
          </a:p>
        </p:txBody>
      </p:sp>
      <p:sp>
        <p:nvSpPr>
          <p:cNvPr id="9233" name="Text Box 21"/>
          <p:cNvSpPr txBox="1">
            <a:spLocks noChangeArrowheads="1"/>
          </p:cNvSpPr>
          <p:nvPr/>
        </p:nvSpPr>
        <p:spPr bwMode="auto">
          <a:xfrm>
            <a:off x="1600200" y="2057400"/>
            <a:ext cx="1631950" cy="366713"/>
          </a:xfrm>
          <a:prstGeom prst="rect">
            <a:avLst/>
          </a:prstGeom>
          <a:noFill/>
          <a:ln w="9525">
            <a:noFill/>
            <a:miter lim="800000"/>
            <a:headEnd/>
            <a:tailEnd/>
          </a:ln>
        </p:spPr>
        <p:txBody>
          <a:bodyPr wrap="none">
            <a:spAutoFit/>
          </a:bodyPr>
          <a:lstStyle/>
          <a:p>
            <a:r>
              <a:rPr kumimoji="0" lang="en-GB" sz="1800">
                <a:solidFill>
                  <a:srgbClr val="000000"/>
                </a:solidFill>
                <a:latin typeface="Verdana" pitchFamily="34" charset="0"/>
              </a:rPr>
              <a:t>WORKPLACE</a:t>
            </a:r>
          </a:p>
        </p:txBody>
      </p:sp>
      <p:sp>
        <p:nvSpPr>
          <p:cNvPr id="9234" name="Text Box 22"/>
          <p:cNvSpPr txBox="1">
            <a:spLocks noChangeArrowheads="1"/>
          </p:cNvSpPr>
          <p:nvPr/>
        </p:nvSpPr>
        <p:spPr bwMode="auto">
          <a:xfrm>
            <a:off x="1295400" y="5562600"/>
            <a:ext cx="1460500" cy="366713"/>
          </a:xfrm>
          <a:prstGeom prst="rect">
            <a:avLst/>
          </a:prstGeom>
          <a:noFill/>
          <a:ln w="9525">
            <a:noFill/>
            <a:miter lim="800000"/>
            <a:headEnd/>
            <a:tailEnd/>
          </a:ln>
        </p:spPr>
        <p:txBody>
          <a:bodyPr wrap="none">
            <a:spAutoFit/>
          </a:bodyPr>
          <a:lstStyle/>
          <a:p>
            <a:r>
              <a:rPr kumimoji="0" lang="en-GB" sz="1800">
                <a:solidFill>
                  <a:srgbClr val="000000"/>
                </a:solidFill>
                <a:latin typeface="Verdana" pitchFamily="34" charset="0"/>
              </a:rPr>
              <a:t>THE STATE</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Let’s pick out some of the information</a:t>
            </a:r>
            <a:endParaRPr lang="en-GB" dirty="0"/>
          </a:p>
        </p:txBody>
      </p:sp>
      <p:sp>
        <p:nvSpPr>
          <p:cNvPr id="3" name="Content Placeholder 2"/>
          <p:cNvSpPr>
            <a:spLocks noGrp="1"/>
          </p:cNvSpPr>
          <p:nvPr>
            <p:ph idx="1"/>
          </p:nvPr>
        </p:nvSpPr>
        <p:spPr/>
        <p:txBody>
          <a:bodyPr/>
          <a:lstStyle/>
          <a:p>
            <a:endParaRPr lang="en-GB"/>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2400" u="sng" dirty="0"/>
              <a:t>Please read the article below: Then decide who/what had been </a:t>
            </a:r>
            <a:r>
              <a:rPr lang="en-GB" sz="2400" u="sng" dirty="0" smtClean="0"/>
              <a:t>captured and write your idea on the post -it</a:t>
            </a:r>
            <a:r>
              <a:rPr lang="en-GB" sz="2400" dirty="0"/>
              <a:t/>
            </a:r>
            <a:br>
              <a:rPr lang="en-GB" sz="2400" dirty="0"/>
            </a:br>
            <a:endParaRPr lang="en-GB" sz="2400" dirty="0"/>
          </a:p>
        </p:txBody>
      </p:sp>
      <p:sp>
        <p:nvSpPr>
          <p:cNvPr id="3" name="Content Placeholder 2"/>
          <p:cNvSpPr>
            <a:spLocks noGrp="1"/>
          </p:cNvSpPr>
          <p:nvPr>
            <p:ph idx="1"/>
          </p:nvPr>
        </p:nvSpPr>
        <p:spPr>
          <a:xfrm>
            <a:off x="395536" y="1124744"/>
            <a:ext cx="8352928" cy="5472608"/>
          </a:xfrm>
          <a:ln>
            <a:solidFill>
              <a:schemeClr val="tx1"/>
            </a:solidFill>
          </a:ln>
        </p:spPr>
        <p:txBody>
          <a:bodyPr>
            <a:normAutofit lnSpcReduction="10000"/>
          </a:bodyPr>
          <a:lstStyle/>
          <a:p>
            <a:r>
              <a:rPr lang="en-GB" dirty="0"/>
              <a:t>At the time of capture and subsequently, they ran in a sort of stooped crouch. They were afraid of artificial light. They were </a:t>
            </a:r>
            <a:r>
              <a:rPr lang="en-GB" dirty="0">
                <a:solidFill>
                  <a:srgbClr val="FF0000"/>
                </a:solidFill>
              </a:rPr>
              <a:t>afraid of humans </a:t>
            </a:r>
            <a:r>
              <a:rPr lang="en-GB" dirty="0"/>
              <a:t>and kept a good distance. They did not use tools of any kind, not even a stick. They did not know how to make a shelter. </a:t>
            </a:r>
            <a:r>
              <a:rPr lang="en-GB" dirty="0">
                <a:solidFill>
                  <a:srgbClr val="FF0000"/>
                </a:solidFill>
              </a:rPr>
              <a:t>They did not walk upright</a:t>
            </a:r>
            <a:r>
              <a:rPr lang="en-GB" dirty="0"/>
              <a:t>. They used </a:t>
            </a:r>
            <a:r>
              <a:rPr lang="en-GB" dirty="0">
                <a:solidFill>
                  <a:srgbClr val="FF0000"/>
                </a:solidFill>
              </a:rPr>
              <a:t>no noises or gestures to communicate</a:t>
            </a:r>
            <a:r>
              <a:rPr lang="en-GB" dirty="0"/>
              <a:t>. They preferred to </a:t>
            </a:r>
            <a:r>
              <a:rPr lang="en-GB" dirty="0">
                <a:solidFill>
                  <a:srgbClr val="FF0000"/>
                </a:solidFill>
              </a:rPr>
              <a:t>sleep with the dogs in the compound</a:t>
            </a:r>
            <a:r>
              <a:rPr lang="en-GB" dirty="0"/>
              <a:t>, who seemed to accept them. They </a:t>
            </a:r>
            <a:r>
              <a:rPr lang="en-GB" dirty="0">
                <a:solidFill>
                  <a:srgbClr val="FF0000"/>
                </a:solidFill>
              </a:rPr>
              <a:t>ate by pushing their faces into the food, </a:t>
            </a:r>
            <a:r>
              <a:rPr lang="en-GB" dirty="0"/>
              <a:t>the way dogs do and they drank by </a:t>
            </a:r>
            <a:r>
              <a:rPr lang="en-GB" dirty="0">
                <a:solidFill>
                  <a:srgbClr val="FF0000"/>
                </a:solidFill>
              </a:rPr>
              <a:t>lapping from a bowl</a:t>
            </a:r>
            <a:r>
              <a:rPr lang="en-GB" dirty="0"/>
              <a:t>.</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u="sng" dirty="0" smtClean="0"/>
              <a:t>Who </a:t>
            </a:r>
            <a:r>
              <a:rPr lang="en-GB" u="sng" dirty="0" err="1" smtClean="0"/>
              <a:t>orwhat</a:t>
            </a:r>
            <a:r>
              <a:rPr lang="en-GB" u="sng" dirty="0" smtClean="0"/>
              <a:t> had been captured? </a:t>
            </a:r>
            <a:r>
              <a:rPr lang="en-GB" dirty="0" smtClean="0"/>
              <a:t>Responses we often get.</a:t>
            </a:r>
            <a:endParaRPr lang="en-GB" dirty="0"/>
          </a:p>
        </p:txBody>
      </p:sp>
      <p:sp>
        <p:nvSpPr>
          <p:cNvPr id="3" name="Content Placeholder 2"/>
          <p:cNvSpPr>
            <a:spLocks noGrp="1"/>
          </p:cNvSpPr>
          <p:nvPr>
            <p:ph idx="1"/>
          </p:nvPr>
        </p:nvSpPr>
        <p:spPr/>
        <p:txBody>
          <a:bodyPr/>
          <a:lstStyle/>
          <a:p>
            <a:r>
              <a:rPr lang="en-GB" dirty="0" smtClean="0"/>
              <a:t>Animals</a:t>
            </a:r>
          </a:p>
          <a:p>
            <a:r>
              <a:rPr lang="en-GB" dirty="0" smtClean="0"/>
              <a:t>Dogs</a:t>
            </a:r>
          </a:p>
          <a:p>
            <a:r>
              <a:rPr lang="en-GB" dirty="0" smtClean="0"/>
              <a:t>Bears</a:t>
            </a:r>
          </a:p>
          <a:p>
            <a:r>
              <a:rPr lang="en-GB" dirty="0" smtClean="0"/>
              <a:t>Aliens</a:t>
            </a:r>
          </a:p>
        </p:txBody>
      </p:sp>
      <p:sp>
        <p:nvSpPr>
          <p:cNvPr id="4" name="TextBox 3"/>
          <p:cNvSpPr txBox="1"/>
          <p:nvPr/>
        </p:nvSpPr>
        <p:spPr>
          <a:xfrm>
            <a:off x="1043608" y="4149080"/>
            <a:ext cx="6768752" cy="1200329"/>
          </a:xfrm>
          <a:prstGeom prst="rect">
            <a:avLst/>
          </a:prstGeom>
          <a:noFill/>
        </p:spPr>
        <p:txBody>
          <a:bodyPr wrap="square" rtlCol="0">
            <a:spAutoFit/>
          </a:bodyPr>
          <a:lstStyle/>
          <a:p>
            <a:r>
              <a:rPr lang="en-GB" dirty="0" smtClean="0"/>
              <a:t>The actual answer was:  Two young sisters </a:t>
            </a:r>
            <a:r>
              <a:rPr lang="en-GB" dirty="0" err="1" smtClean="0"/>
              <a:t>Amala</a:t>
            </a:r>
            <a:r>
              <a:rPr lang="en-GB" dirty="0" smtClean="0"/>
              <a:t> and Kamala</a:t>
            </a:r>
          </a:p>
          <a:p>
            <a:r>
              <a:rPr lang="en-GB" dirty="0" smtClean="0"/>
              <a:t>Read their story on the following slides  </a:t>
            </a:r>
          </a:p>
          <a:p>
            <a:endParaRPr lang="en-GB" dirty="0" smtClean="0"/>
          </a:p>
          <a:p>
            <a:endParaRPr lang="en-GB"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and k.png"/>
          <p:cNvPicPr>
            <a:picLocks noChangeAspect="1"/>
          </p:cNvPicPr>
          <p:nvPr/>
        </p:nvPicPr>
        <p:blipFill>
          <a:blip r:embed="rId2" cstate="print"/>
          <a:stretch>
            <a:fillRect/>
          </a:stretch>
        </p:blipFill>
        <p:spPr>
          <a:xfrm>
            <a:off x="0" y="836712"/>
            <a:ext cx="6092984" cy="4320480"/>
          </a:xfrm>
          <a:prstGeom prst="rect">
            <a:avLst/>
          </a:prstGeom>
        </p:spPr>
      </p:pic>
      <p:pic>
        <p:nvPicPr>
          <p:cNvPr id="6" name="Picture 5" descr="a and c 2.png"/>
          <p:cNvPicPr>
            <a:picLocks noChangeAspect="1"/>
          </p:cNvPicPr>
          <p:nvPr/>
        </p:nvPicPr>
        <p:blipFill>
          <a:blip r:embed="rId3" cstate="print"/>
          <a:stretch>
            <a:fillRect/>
          </a:stretch>
        </p:blipFill>
        <p:spPr>
          <a:xfrm>
            <a:off x="5436096" y="836712"/>
            <a:ext cx="3466093" cy="4680520"/>
          </a:xfrm>
          <a:prstGeom prst="rect">
            <a:avLst/>
          </a:prstGeom>
        </p:spPr>
      </p:pic>
      <p:sp>
        <p:nvSpPr>
          <p:cNvPr id="7" name="Rectangle 6"/>
          <p:cNvSpPr/>
          <p:nvPr/>
        </p:nvSpPr>
        <p:spPr>
          <a:xfrm>
            <a:off x="0" y="5157192"/>
            <a:ext cx="8892480" cy="1323439"/>
          </a:xfrm>
          <a:prstGeom prst="rect">
            <a:avLst/>
          </a:prstGeom>
          <a:solidFill>
            <a:schemeClr val="accent4">
              <a:lumMod val="40000"/>
              <a:lumOff val="60000"/>
            </a:schemeClr>
          </a:solidFill>
          <a:ln w="28575">
            <a:solidFill>
              <a:schemeClr val="tx1"/>
            </a:solidFill>
          </a:ln>
        </p:spPr>
        <p:txBody>
          <a:bodyPr wrap="square">
            <a:spAutoFit/>
          </a:bodyPr>
          <a:lstStyle/>
          <a:p>
            <a:pPr algn="ctr"/>
            <a:r>
              <a:rPr lang="en-GB" sz="4000" dirty="0" smtClean="0"/>
              <a:t>As infants, Kamala and </a:t>
            </a:r>
            <a:r>
              <a:rPr lang="en-GB" sz="4000" dirty="0" err="1" smtClean="0"/>
              <a:t>Amala</a:t>
            </a:r>
            <a:r>
              <a:rPr lang="en-GB" sz="4000" dirty="0" smtClean="0"/>
              <a:t> were lost in the jungle in India in 1918 </a:t>
            </a:r>
            <a:endParaRPr lang="en-GB" sz="40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Amala</a:t>
            </a:r>
            <a:r>
              <a:rPr lang="en-GB" dirty="0" smtClean="0"/>
              <a:t> and Kamala</a:t>
            </a:r>
            <a:endParaRPr lang="en-GB" dirty="0"/>
          </a:p>
        </p:txBody>
      </p:sp>
      <p:sp>
        <p:nvSpPr>
          <p:cNvPr id="3" name="Content Placeholder 2"/>
          <p:cNvSpPr>
            <a:spLocks noGrp="1"/>
          </p:cNvSpPr>
          <p:nvPr>
            <p:ph idx="1"/>
          </p:nvPr>
        </p:nvSpPr>
        <p:spPr/>
        <p:txBody>
          <a:bodyPr>
            <a:normAutofit fontScale="70000" lnSpcReduction="20000"/>
          </a:bodyPr>
          <a:lstStyle/>
          <a:p>
            <a:r>
              <a:rPr lang="en-GB" dirty="0" smtClean="0"/>
              <a:t>Two young girls were discovered under the care of a she-wolf in 1920, in </a:t>
            </a:r>
            <a:r>
              <a:rPr lang="en-GB" dirty="0" err="1" smtClean="0"/>
              <a:t>Godamuri</a:t>
            </a:r>
            <a:r>
              <a:rPr lang="en-GB" dirty="0" smtClean="0"/>
              <a:t>, India. The girls were taken to an orphanage in </a:t>
            </a:r>
            <a:r>
              <a:rPr lang="en-GB" dirty="0" err="1" smtClean="0"/>
              <a:t>Midnapore</a:t>
            </a:r>
            <a:r>
              <a:rPr lang="en-GB" dirty="0" smtClean="0"/>
              <a:t> (now part of Orissa). When they were discovered, their "rescuers" actually removed them from the embrace of a pair of wolf cubs. </a:t>
            </a:r>
          </a:p>
          <a:p>
            <a:r>
              <a:rPr lang="en-GB" dirty="0" smtClean="0"/>
              <a:t>The children, Kamala, aged eight and </a:t>
            </a:r>
            <a:r>
              <a:rPr lang="en-GB" dirty="0" err="1" smtClean="0"/>
              <a:t>Amala</a:t>
            </a:r>
            <a:r>
              <a:rPr lang="en-GB" dirty="0" smtClean="0"/>
              <a:t>, aged 18 months, behaved exactly like small wild animals. They slept during the day and woke by night. They remained on all-fours, enjoyed raw meat, and were given to biting and attacking other children if provoked. They could smell raw meat from a distance, and they had an acute sense of sight and hearing. </a:t>
            </a:r>
          </a:p>
          <a:p>
            <a:r>
              <a:rPr lang="en-GB" dirty="0" smtClean="0"/>
              <a:t>The youngest child, </a:t>
            </a:r>
            <a:r>
              <a:rPr lang="en-GB" dirty="0" err="1" smtClean="0"/>
              <a:t>Amala</a:t>
            </a:r>
            <a:r>
              <a:rPr lang="en-GB" dirty="0" smtClean="0"/>
              <a:t>, died one year later, but Kamala lived for nine years in the orphanage until she died of illness at the age of 17. Kamala did acquire a small vocabulary, but she remained very different to other children until the time of her death.</a:t>
            </a:r>
          </a:p>
          <a:p>
            <a:endParaRPr lang="en-GB"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78098"/>
          </a:xfrm>
        </p:spPr>
        <p:txBody>
          <a:bodyPr>
            <a:normAutofit/>
          </a:bodyPr>
          <a:lstStyle/>
          <a:p>
            <a:r>
              <a:rPr lang="en-GB" dirty="0" smtClean="0"/>
              <a:t>Being Human: Nature or Nurture ?</a:t>
            </a:r>
            <a:endParaRPr lang="en-GB" dirty="0"/>
          </a:p>
        </p:txBody>
      </p:sp>
      <p:sp>
        <p:nvSpPr>
          <p:cNvPr id="3" name="Content Placeholder 2"/>
          <p:cNvSpPr>
            <a:spLocks noGrp="1"/>
          </p:cNvSpPr>
          <p:nvPr>
            <p:ph idx="1"/>
          </p:nvPr>
        </p:nvSpPr>
        <p:spPr>
          <a:xfrm>
            <a:off x="457200" y="1124744"/>
            <a:ext cx="8229600" cy="5001419"/>
          </a:xfrm>
        </p:spPr>
        <p:txBody>
          <a:bodyPr/>
          <a:lstStyle/>
          <a:p>
            <a:r>
              <a:rPr lang="en-GB" dirty="0" smtClean="0"/>
              <a:t>Biologists would argue that our behaviour, like other animal behaviour is instinctive:</a:t>
            </a:r>
          </a:p>
          <a:p>
            <a:endParaRPr lang="en-GB" dirty="0" smtClean="0"/>
          </a:p>
          <a:p>
            <a:pPr>
              <a:buFont typeface="Wingdings" pitchFamily="2" charset="2"/>
              <a:buChar char="Ø"/>
            </a:pPr>
            <a:r>
              <a:rPr lang="en-GB" dirty="0"/>
              <a:t> </a:t>
            </a:r>
            <a:r>
              <a:rPr lang="en-GB" dirty="0" smtClean="0"/>
              <a:t>Natural instincts for reproduction</a:t>
            </a:r>
          </a:p>
          <a:p>
            <a:pPr>
              <a:buFont typeface="Wingdings" pitchFamily="2" charset="2"/>
              <a:buChar char="Ø"/>
            </a:pPr>
            <a:r>
              <a:rPr lang="en-GB" dirty="0" smtClean="0"/>
              <a:t>Natural instinct for self preservation</a:t>
            </a:r>
          </a:p>
          <a:p>
            <a:pPr>
              <a:buFont typeface="Wingdings" pitchFamily="2" charset="2"/>
              <a:buChar char="Ø"/>
            </a:pPr>
            <a:r>
              <a:rPr lang="en-GB" dirty="0" smtClean="0"/>
              <a:t>Natural instinct for child bearing and rearing.</a:t>
            </a:r>
          </a:p>
          <a:p>
            <a:endParaRPr lang="en-GB" dirty="0"/>
          </a:p>
        </p:txBody>
      </p:sp>
      <p:sp>
        <p:nvSpPr>
          <p:cNvPr id="4" name="TextBox 3"/>
          <p:cNvSpPr txBox="1"/>
          <p:nvPr/>
        </p:nvSpPr>
        <p:spPr>
          <a:xfrm>
            <a:off x="1403648" y="4941168"/>
            <a:ext cx="6552728" cy="1569660"/>
          </a:xfrm>
          <a:prstGeom prst="rect">
            <a:avLst/>
          </a:prstGeom>
          <a:solidFill>
            <a:srgbClr val="FF0000"/>
          </a:solidFill>
        </p:spPr>
        <p:txBody>
          <a:bodyPr wrap="square" rtlCol="0">
            <a:spAutoFit/>
          </a:bodyPr>
          <a:lstStyle/>
          <a:p>
            <a:r>
              <a:rPr lang="en-GB" sz="4800" dirty="0" smtClean="0">
                <a:solidFill>
                  <a:schemeClr val="bg1"/>
                </a:solidFill>
              </a:rPr>
              <a:t>Biologists emphasise the importance of Nature</a:t>
            </a:r>
            <a:endParaRPr lang="en-GB" sz="4800"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2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20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20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6" presetClass="entr" presetSubtype="0"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down)">
                                      <p:cBhvr>
                                        <p:cTn id="27" dur="580">
                                          <p:stCondLst>
                                            <p:cond delay="0"/>
                                          </p:stCondLst>
                                        </p:cTn>
                                        <p:tgtEl>
                                          <p:spTgt spid="4"/>
                                        </p:tgtEl>
                                      </p:cBhvr>
                                    </p:animEffect>
                                    <p:anim calcmode="lin" valueType="num">
                                      <p:cBhvr>
                                        <p:cTn id="2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2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3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3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3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33" dur="26">
                                          <p:stCondLst>
                                            <p:cond delay="650"/>
                                          </p:stCondLst>
                                        </p:cTn>
                                        <p:tgtEl>
                                          <p:spTgt spid="4"/>
                                        </p:tgtEl>
                                      </p:cBhvr>
                                      <p:to x="100000" y="60000"/>
                                    </p:animScale>
                                    <p:animScale>
                                      <p:cBhvr>
                                        <p:cTn id="34" dur="166" decel="50000">
                                          <p:stCondLst>
                                            <p:cond delay="676"/>
                                          </p:stCondLst>
                                        </p:cTn>
                                        <p:tgtEl>
                                          <p:spTgt spid="4"/>
                                        </p:tgtEl>
                                      </p:cBhvr>
                                      <p:to x="100000" y="100000"/>
                                    </p:animScale>
                                    <p:animScale>
                                      <p:cBhvr>
                                        <p:cTn id="35" dur="26">
                                          <p:stCondLst>
                                            <p:cond delay="1312"/>
                                          </p:stCondLst>
                                        </p:cTn>
                                        <p:tgtEl>
                                          <p:spTgt spid="4"/>
                                        </p:tgtEl>
                                      </p:cBhvr>
                                      <p:to x="100000" y="80000"/>
                                    </p:animScale>
                                    <p:animScale>
                                      <p:cBhvr>
                                        <p:cTn id="36" dur="166" decel="50000">
                                          <p:stCondLst>
                                            <p:cond delay="1338"/>
                                          </p:stCondLst>
                                        </p:cTn>
                                        <p:tgtEl>
                                          <p:spTgt spid="4"/>
                                        </p:tgtEl>
                                      </p:cBhvr>
                                      <p:to x="100000" y="100000"/>
                                    </p:animScale>
                                    <p:animScale>
                                      <p:cBhvr>
                                        <p:cTn id="37" dur="26">
                                          <p:stCondLst>
                                            <p:cond delay="1642"/>
                                          </p:stCondLst>
                                        </p:cTn>
                                        <p:tgtEl>
                                          <p:spTgt spid="4"/>
                                        </p:tgtEl>
                                      </p:cBhvr>
                                      <p:to x="100000" y="90000"/>
                                    </p:animScale>
                                    <p:animScale>
                                      <p:cBhvr>
                                        <p:cTn id="38" dur="166" decel="50000">
                                          <p:stCondLst>
                                            <p:cond delay="1668"/>
                                          </p:stCondLst>
                                        </p:cTn>
                                        <p:tgtEl>
                                          <p:spTgt spid="4"/>
                                        </p:tgtEl>
                                      </p:cBhvr>
                                      <p:to x="100000" y="100000"/>
                                    </p:animScale>
                                    <p:animScale>
                                      <p:cBhvr>
                                        <p:cTn id="39" dur="26">
                                          <p:stCondLst>
                                            <p:cond delay="1808"/>
                                          </p:stCondLst>
                                        </p:cTn>
                                        <p:tgtEl>
                                          <p:spTgt spid="4"/>
                                        </p:tgtEl>
                                      </p:cBhvr>
                                      <p:to x="100000" y="95000"/>
                                    </p:animScale>
                                    <p:animScale>
                                      <p:cBhvr>
                                        <p:cTn id="40" dur="166" decel="50000">
                                          <p:stCondLst>
                                            <p:cond delay="1834"/>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4082"/>
          </a:xfrm>
        </p:spPr>
        <p:txBody>
          <a:bodyPr>
            <a:normAutofit fontScale="90000"/>
          </a:bodyPr>
          <a:lstStyle/>
          <a:p>
            <a:r>
              <a:rPr lang="en-GB" dirty="0" smtClean="0"/>
              <a:t>Sociologists would say...</a:t>
            </a:r>
            <a:endParaRPr lang="en-GB" dirty="0"/>
          </a:p>
        </p:txBody>
      </p:sp>
      <p:sp>
        <p:nvSpPr>
          <p:cNvPr id="3" name="Content Placeholder 2"/>
          <p:cNvSpPr>
            <a:spLocks noGrp="1"/>
          </p:cNvSpPr>
          <p:nvPr>
            <p:ph idx="1"/>
          </p:nvPr>
        </p:nvSpPr>
        <p:spPr>
          <a:xfrm>
            <a:off x="457200" y="980728"/>
            <a:ext cx="8229600" cy="5145435"/>
          </a:xfrm>
        </p:spPr>
        <p:txBody>
          <a:bodyPr/>
          <a:lstStyle/>
          <a:p>
            <a:r>
              <a:rPr lang="en-GB" dirty="0" smtClean="0"/>
              <a:t>Our behaviour is not entirely instinctive, how we satisfy these drives varies between individuals and societies. It is a product of our upbringing.</a:t>
            </a:r>
          </a:p>
          <a:p>
            <a:endParaRPr lang="en-GB" dirty="0"/>
          </a:p>
        </p:txBody>
      </p:sp>
      <p:pic>
        <p:nvPicPr>
          <p:cNvPr id="4" name="Picture 3" descr="polygamous.jpg"/>
          <p:cNvPicPr>
            <a:picLocks noChangeAspect="1"/>
          </p:cNvPicPr>
          <p:nvPr/>
        </p:nvPicPr>
        <p:blipFill>
          <a:blip r:embed="rId3" cstate="print"/>
          <a:stretch>
            <a:fillRect/>
          </a:stretch>
        </p:blipFill>
        <p:spPr>
          <a:xfrm rot="20984907">
            <a:off x="201775" y="3221273"/>
            <a:ext cx="4377944" cy="2660209"/>
          </a:xfrm>
          <a:prstGeom prst="rect">
            <a:avLst/>
          </a:prstGeom>
        </p:spPr>
      </p:pic>
      <p:pic>
        <p:nvPicPr>
          <p:cNvPr id="6" name="Picture 2"/>
          <p:cNvPicPr>
            <a:picLocks noChangeAspect="1" noChangeArrowheads="1"/>
          </p:cNvPicPr>
          <p:nvPr/>
        </p:nvPicPr>
        <p:blipFill>
          <a:blip r:embed="rId4" cstate="print"/>
          <a:srcRect/>
          <a:stretch>
            <a:fillRect/>
          </a:stretch>
        </p:blipFill>
        <p:spPr bwMode="auto">
          <a:xfrm>
            <a:off x="4788024" y="2996952"/>
            <a:ext cx="4032572" cy="3240360"/>
          </a:xfrm>
          <a:prstGeom prst="rect">
            <a:avLst/>
          </a:prstGeom>
          <a:noFill/>
          <a:ln w="9525">
            <a:noFill/>
            <a:miter lim="800000"/>
            <a:headEnd/>
            <a:tailEnd/>
          </a:ln>
        </p:spPr>
      </p:pic>
      <p:sp>
        <p:nvSpPr>
          <p:cNvPr id="8" name="TextBox 7"/>
          <p:cNvSpPr txBox="1"/>
          <p:nvPr/>
        </p:nvSpPr>
        <p:spPr>
          <a:xfrm>
            <a:off x="1187624" y="4221088"/>
            <a:ext cx="6984776" cy="2800767"/>
          </a:xfrm>
          <a:prstGeom prst="rect">
            <a:avLst/>
          </a:prstGeom>
          <a:solidFill>
            <a:srgbClr val="00B0F0"/>
          </a:solidFill>
        </p:spPr>
        <p:txBody>
          <a:bodyPr wrap="square" rtlCol="0">
            <a:spAutoFit/>
          </a:bodyPr>
          <a:lstStyle/>
          <a:p>
            <a:r>
              <a:rPr lang="en-GB" sz="4400" dirty="0" smtClean="0">
                <a:solidFill>
                  <a:schemeClr val="bg1"/>
                </a:solidFill>
              </a:rPr>
              <a:t>Sociologists emphasise the importance of nurture. Or as they call it ‘Socialisation’.</a:t>
            </a:r>
          </a:p>
          <a:p>
            <a:endParaRPr lang="en-GB" sz="4400"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80">
                                          <p:stCondLst>
                                            <p:cond delay="0"/>
                                          </p:stCondLst>
                                        </p:cTn>
                                        <p:tgtEl>
                                          <p:spTgt spid="8"/>
                                        </p:tgtEl>
                                      </p:cBhvr>
                                    </p:animEffect>
                                    <p:anim calcmode="lin" valueType="num">
                                      <p:cBhvr>
                                        <p:cTn id="8"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13" dur="26">
                                          <p:stCondLst>
                                            <p:cond delay="650"/>
                                          </p:stCondLst>
                                        </p:cTn>
                                        <p:tgtEl>
                                          <p:spTgt spid="8"/>
                                        </p:tgtEl>
                                      </p:cBhvr>
                                      <p:to x="100000" y="60000"/>
                                    </p:animScale>
                                    <p:animScale>
                                      <p:cBhvr>
                                        <p:cTn id="14" dur="166" decel="50000">
                                          <p:stCondLst>
                                            <p:cond delay="676"/>
                                          </p:stCondLst>
                                        </p:cTn>
                                        <p:tgtEl>
                                          <p:spTgt spid="8"/>
                                        </p:tgtEl>
                                      </p:cBhvr>
                                      <p:to x="100000" y="100000"/>
                                    </p:animScale>
                                    <p:animScale>
                                      <p:cBhvr>
                                        <p:cTn id="15" dur="26">
                                          <p:stCondLst>
                                            <p:cond delay="1312"/>
                                          </p:stCondLst>
                                        </p:cTn>
                                        <p:tgtEl>
                                          <p:spTgt spid="8"/>
                                        </p:tgtEl>
                                      </p:cBhvr>
                                      <p:to x="100000" y="80000"/>
                                    </p:animScale>
                                    <p:animScale>
                                      <p:cBhvr>
                                        <p:cTn id="16" dur="166" decel="50000">
                                          <p:stCondLst>
                                            <p:cond delay="1338"/>
                                          </p:stCondLst>
                                        </p:cTn>
                                        <p:tgtEl>
                                          <p:spTgt spid="8"/>
                                        </p:tgtEl>
                                      </p:cBhvr>
                                      <p:to x="100000" y="100000"/>
                                    </p:animScale>
                                    <p:animScale>
                                      <p:cBhvr>
                                        <p:cTn id="17" dur="26">
                                          <p:stCondLst>
                                            <p:cond delay="1642"/>
                                          </p:stCondLst>
                                        </p:cTn>
                                        <p:tgtEl>
                                          <p:spTgt spid="8"/>
                                        </p:tgtEl>
                                      </p:cBhvr>
                                      <p:to x="100000" y="90000"/>
                                    </p:animScale>
                                    <p:animScale>
                                      <p:cBhvr>
                                        <p:cTn id="18" dur="166" decel="50000">
                                          <p:stCondLst>
                                            <p:cond delay="1668"/>
                                          </p:stCondLst>
                                        </p:cTn>
                                        <p:tgtEl>
                                          <p:spTgt spid="8"/>
                                        </p:tgtEl>
                                      </p:cBhvr>
                                      <p:to x="100000" y="100000"/>
                                    </p:animScale>
                                    <p:animScale>
                                      <p:cBhvr>
                                        <p:cTn id="19" dur="26">
                                          <p:stCondLst>
                                            <p:cond delay="1808"/>
                                          </p:stCondLst>
                                        </p:cTn>
                                        <p:tgtEl>
                                          <p:spTgt spid="8"/>
                                        </p:tgtEl>
                                      </p:cBhvr>
                                      <p:to x="100000" y="95000"/>
                                    </p:animScale>
                                    <p:animScale>
                                      <p:cBhvr>
                                        <p:cTn id="20" dur="166" decel="50000">
                                          <p:stCondLst>
                                            <p:cond delay="1834"/>
                                          </p:stCondLst>
                                        </p:cTn>
                                        <p:tgtEl>
                                          <p:spTgt spid="8"/>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TIMING" val="|3.4|5.9|5.3|5.6|7.4|3.9|4.8|2.8|4.6|2.4|3.1|2.1|2.1|2.9|3.7|2.7"/>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054B7DBDF4BA9409A5C5D7797933F7F" ma:contentTypeVersion="13" ma:contentTypeDescription="Create a new document." ma:contentTypeScope="" ma:versionID="e4da622bd6858b78e621c2ea942b4a29">
  <xsd:schema xmlns:xsd="http://www.w3.org/2001/XMLSchema" xmlns:xs="http://www.w3.org/2001/XMLSchema" xmlns:p="http://schemas.microsoft.com/office/2006/metadata/properties" xmlns:ns2="d4ef18c4-b113-4804-98bd-9a53b9d444db" xmlns:ns3="18fc9a34-bd67-4aeb-af0c-dbcce0fead03" targetNamespace="http://schemas.microsoft.com/office/2006/metadata/properties" ma:root="true" ma:fieldsID="4d5d536d6284d112cdf0d6fc6631a303" ns2:_="" ns3:_="">
    <xsd:import namespace="d4ef18c4-b113-4804-98bd-9a53b9d444db"/>
    <xsd:import namespace="18fc9a34-bd67-4aeb-af0c-dbcce0fead03"/>
    <xsd:element name="properties">
      <xsd:complexType>
        <xsd:sequence>
          <xsd:element name="documentManagement">
            <xsd:complexType>
              <xsd:all>
                <xsd:element ref="ns2:Description" minOccurs="0"/>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Location"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4ef18c4-b113-4804-98bd-9a53b9d444db" elementFormDefault="qualified">
    <xsd:import namespace="http://schemas.microsoft.com/office/2006/documentManagement/types"/>
    <xsd:import namespace="http://schemas.microsoft.com/office/infopath/2007/PartnerControls"/>
    <xsd:element name="Description" ma:index="8" nillable="true" ma:displayName="Description" ma:format="Dropdown" ma:internalName="Description">
      <xsd:simpleType>
        <xsd:restriction base="dms:Note">
          <xsd:maxLength value="255"/>
        </xsd:restriction>
      </xsd:simple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AutoKeyPoints" ma:index="11" nillable="true" ma:displayName="MediaServiceAutoKeyPoints" ma:hidden="true" ma:internalName="MediaServiceAutoKeyPoints" ma:readOnly="true">
      <xsd:simpleType>
        <xsd:restriction base="dms:Note"/>
      </xsd:simpleType>
    </xsd:element>
    <xsd:element name="MediaServiceKeyPoints" ma:index="12" nillable="true" ma:displayName="KeyPoints" ma:internalName="MediaServiceKeyPoints" ma:readOnly="true">
      <xsd:simpleType>
        <xsd:restriction base="dms:Note">
          <xsd:maxLength value="255"/>
        </xsd:restriction>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Location" ma:index="18"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8fc9a34-bd67-4aeb-af0c-dbcce0fead03" elementFormDefault="qualified">
    <xsd:import namespace="http://schemas.microsoft.com/office/2006/documentManagement/types"/>
    <xsd:import namespace="http://schemas.microsoft.com/office/infopath/2007/PartnerControls"/>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Description xmlns="d4ef18c4-b113-4804-98bd-9a53b9d444db" xsi:nil="true"/>
  </documentManagement>
</p:properties>
</file>

<file path=customXml/itemProps1.xml><?xml version="1.0" encoding="utf-8"?>
<ds:datastoreItem xmlns:ds="http://schemas.openxmlformats.org/officeDocument/2006/customXml" ds:itemID="{93CBD613-399C-4411-AFE7-1E96F1803F2F}"/>
</file>

<file path=customXml/itemProps2.xml><?xml version="1.0" encoding="utf-8"?>
<ds:datastoreItem xmlns:ds="http://schemas.openxmlformats.org/officeDocument/2006/customXml" ds:itemID="{BBF6CC47-DE19-45F7-BA4A-BCD4D2E683E9}"/>
</file>

<file path=customXml/itemProps3.xml><?xml version="1.0" encoding="utf-8"?>
<ds:datastoreItem xmlns:ds="http://schemas.openxmlformats.org/officeDocument/2006/customXml" ds:itemID="{C3402884-B0D9-40A6-8EF5-637BDCEB906D}"/>
</file>

<file path=docProps/app.xml><?xml version="1.0" encoding="utf-8"?>
<Properties xmlns="http://schemas.openxmlformats.org/officeDocument/2006/extended-properties" xmlns:vt="http://schemas.openxmlformats.org/officeDocument/2006/docPropsVTypes">
  <TotalTime>332</TotalTime>
  <Words>914</Words>
  <Application>Microsoft Office PowerPoint</Application>
  <PresentationFormat>On-screen Show (4:3)</PresentationFormat>
  <Paragraphs>79</Paragraphs>
  <Slides>21</Slides>
  <Notes>6</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What is ..?</vt:lpstr>
      <vt:lpstr>Please read the article below: Then decide who/what had been captured and write your idea down </vt:lpstr>
      <vt:lpstr>Let’s pick out some of the information</vt:lpstr>
      <vt:lpstr>Please read the article below: Then decide who/what had been captured and write your idea on the post -it </vt:lpstr>
      <vt:lpstr>Who orwhat had been captured? Responses we often get.</vt:lpstr>
      <vt:lpstr>Slide 6</vt:lpstr>
      <vt:lpstr>Amala and Kamala</vt:lpstr>
      <vt:lpstr>Being Human: Nature or Nurture ?</vt:lpstr>
      <vt:lpstr>Sociologists would say...</vt:lpstr>
      <vt:lpstr>Shirbit Tribe</vt:lpstr>
      <vt:lpstr>Slide 11</vt:lpstr>
      <vt:lpstr>Remember the questions were: </vt:lpstr>
      <vt:lpstr>Typically we find students find it quite difficult to find any similarities.</vt:lpstr>
      <vt:lpstr>The human body is ugly and feeble.</vt:lpstr>
      <vt:lpstr>A shrine box keeps magical potions</vt:lpstr>
      <vt:lpstr>Mingles holy water in a small font and performs a brief rite of ablution</vt:lpstr>
      <vt:lpstr>A pathological horror and fascination with the mouth</vt:lpstr>
      <vt:lpstr>Barbaric acts of self-mutilation</vt:lpstr>
      <vt:lpstr>Did you guess?</vt:lpstr>
      <vt:lpstr>What does this article tell us about human behaviour?</vt:lpstr>
      <vt:lpstr>WHO ARE THE AGENTS OF SOCIALISATION?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SOCIALISATION</dc:title>
  <dc:creator>Lisa</dc:creator>
  <cp:lastModifiedBy>Lisa big</cp:lastModifiedBy>
  <cp:revision>42</cp:revision>
  <dcterms:created xsi:type="dcterms:W3CDTF">2014-09-12T15:59:38Z</dcterms:created>
  <dcterms:modified xsi:type="dcterms:W3CDTF">2020-04-26T13:30:43Z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0x010100A054B7DBDF4BA9409A5C5D7797933F7F</vt:lpwstr>
  </property>
</Properties>
</file>