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379" r:id="rId3"/>
    <p:sldId id="387" r:id="rId4"/>
    <p:sldId id="366" r:id="rId5"/>
    <p:sldId id="380" r:id="rId6"/>
    <p:sldId id="351" r:id="rId7"/>
    <p:sldId id="377" r:id="rId8"/>
    <p:sldId id="375" r:id="rId9"/>
    <p:sldId id="392" r:id="rId10"/>
    <p:sldId id="391" r:id="rId11"/>
    <p:sldId id="390" r:id="rId12"/>
    <p:sldId id="389" r:id="rId13"/>
    <p:sldId id="388" r:id="rId14"/>
    <p:sldId id="34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64922" autoAdjust="0"/>
  </p:normalViewPr>
  <p:slideViewPr>
    <p:cSldViewPr>
      <p:cViewPr varScale="1">
        <p:scale>
          <a:sx n="55" d="100"/>
          <a:sy n="55" d="100"/>
        </p:scale>
        <p:origin x="1123" y="53"/>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9517E1-39CC-4024-8713-F93C6E8749A3}" type="datetimeFigureOut">
              <a:rPr lang="en-GB" smtClean="0"/>
              <a:t>06/05/2020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868684-4B57-4378-B8C8-2AB209C2E13E}" type="slidenum">
              <a:rPr lang="en-GB" smtClean="0"/>
              <a:t>‹#›</a:t>
            </a:fld>
            <a:endParaRPr lang="en-GB"/>
          </a:p>
        </p:txBody>
      </p:sp>
    </p:spTree>
    <p:extLst>
      <p:ext uri="{BB962C8B-B14F-4D97-AF65-F5344CB8AC3E}">
        <p14:creationId xmlns:p14="http://schemas.microsoft.com/office/powerpoint/2010/main" val="14768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06/05/2020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06/05/2020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06/05/2020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06/05/2020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EA8DE7A-21BF-4858-AF20-1504009788B1}" type="datetimeFigureOut">
              <a:rPr lang="en-GB" smtClean="0"/>
              <a:pPr/>
              <a:t>06/05/2020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EA8DE7A-21BF-4858-AF20-1504009788B1}" type="datetimeFigureOut">
              <a:rPr lang="en-GB" smtClean="0"/>
              <a:pPr/>
              <a:t>06/05/2020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EA8DE7A-21BF-4858-AF20-1504009788B1}" type="datetimeFigureOut">
              <a:rPr lang="en-GB" smtClean="0"/>
              <a:pPr/>
              <a:t>06/05/2020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EA8DE7A-21BF-4858-AF20-1504009788B1}" type="datetimeFigureOut">
              <a:rPr lang="en-GB" smtClean="0"/>
              <a:pPr/>
              <a:t>06/05/2020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A8DE7A-21BF-4858-AF20-1504009788B1}" type="datetimeFigureOut">
              <a:rPr lang="en-GB" smtClean="0"/>
              <a:pPr/>
              <a:t>06/05/2020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EA8DE7A-21BF-4858-AF20-1504009788B1}" type="datetimeFigureOut">
              <a:rPr lang="en-GB" smtClean="0"/>
              <a:pPr/>
              <a:t>06/05/2020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EA8DE7A-21BF-4858-AF20-1504009788B1}" type="datetimeFigureOut">
              <a:rPr lang="en-GB" smtClean="0"/>
              <a:pPr/>
              <a:t>06/05/2020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A8DE7A-21BF-4858-AF20-1504009788B1}" type="datetimeFigureOut">
              <a:rPr lang="en-GB" smtClean="0"/>
              <a:pPr/>
              <a:t>06/05/2020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34C975-B332-4EA7-8ED4-12E65DF5BFD9}"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url?sa=i&amp;rct=j&amp;q=&amp;esrc=s&amp;source=images&amp;cd=&amp;cad=rja&amp;uact=8&amp;ved=0CAcQjRw&amp;url=http://ericgerlach.com/greekphilosophy2/&amp;ei=7fuQVd_-H8PT7Qa3oo3YAg&amp;psig=AFQjCNEXbto3yKW4aAqwSOKx3eesyPB2sA&amp;ust=1435651342170709" TargetMode="Externa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youtube.com/watch?v=n1kFMB1ko1c&amp;t=25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SeyXK1WmlFI" TargetMode="External"/><Relationship Id="rId2" Type="http://schemas.openxmlformats.org/officeDocument/2006/relationships/hyperlink" Target="https://www.youtube.com/watch?v=jNjqIzQyzgU"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534" y="0"/>
            <a:ext cx="7848872" cy="1470025"/>
          </a:xfrm>
        </p:spPr>
        <p:txBody>
          <a:bodyPr>
            <a:normAutofit/>
          </a:bodyPr>
          <a:lstStyle/>
          <a:p>
            <a:r>
              <a:rPr lang="en-GB" sz="3600" u="sng" dirty="0"/>
              <a:t>Lesson </a:t>
            </a:r>
            <a:r>
              <a:rPr lang="en-GB" sz="3600" u="sng" dirty="0" smtClean="0"/>
              <a:t>8: </a:t>
            </a:r>
            <a:r>
              <a:rPr lang="en-GB" sz="3600" u="sng" dirty="0" smtClean="0"/>
              <a:t>A Streetcar Named Desire</a:t>
            </a:r>
            <a:endParaRPr lang="en-GB" sz="3600" u="sng" dirty="0"/>
          </a:p>
        </p:txBody>
      </p:sp>
      <p:sp>
        <p:nvSpPr>
          <p:cNvPr id="3" name="Subtitle 2"/>
          <p:cNvSpPr>
            <a:spLocks noGrp="1"/>
          </p:cNvSpPr>
          <p:nvPr>
            <p:ph type="subTitle" idx="1"/>
          </p:nvPr>
        </p:nvSpPr>
        <p:spPr>
          <a:xfrm>
            <a:off x="165510" y="4980165"/>
            <a:ext cx="8870986" cy="1752600"/>
          </a:xfrm>
        </p:spPr>
        <p:txBody>
          <a:bodyPr>
            <a:normAutofit fontScale="92500" lnSpcReduction="10000"/>
          </a:bodyPr>
          <a:lstStyle/>
          <a:p>
            <a:pPr algn="l"/>
            <a:r>
              <a:rPr lang="en-GB" dirty="0" err="1">
                <a:solidFill>
                  <a:schemeClr val="tx1"/>
                </a:solidFill>
              </a:rPr>
              <a:t>L.Objective</a:t>
            </a:r>
            <a:r>
              <a:rPr lang="en-GB" dirty="0">
                <a:solidFill>
                  <a:schemeClr val="tx1"/>
                </a:solidFill>
              </a:rPr>
              <a:t>: </a:t>
            </a:r>
            <a:r>
              <a:rPr lang="en-GB" dirty="0" smtClean="0">
                <a:solidFill>
                  <a:schemeClr val="tx1"/>
                </a:solidFill>
              </a:rPr>
              <a:t>To read, analyse and consider Scene </a:t>
            </a:r>
            <a:r>
              <a:rPr lang="en-GB" dirty="0" smtClean="0">
                <a:solidFill>
                  <a:schemeClr val="tx1"/>
                </a:solidFill>
              </a:rPr>
              <a:t>6 </a:t>
            </a:r>
            <a:r>
              <a:rPr lang="en-GB" dirty="0" smtClean="0">
                <a:solidFill>
                  <a:schemeClr val="tx1"/>
                </a:solidFill>
              </a:rPr>
              <a:t>focusing on Blanche’s relationships with the other characters around her and her construction of her own “character”.</a:t>
            </a:r>
            <a:endParaRPr lang="en-GB" dirty="0">
              <a:solidFill>
                <a:schemeClr val="tx1"/>
              </a:solidFill>
            </a:endParaRPr>
          </a:p>
        </p:txBody>
      </p:sp>
      <p:pic>
        <p:nvPicPr>
          <p:cNvPr id="2052" name="Picture 4" descr="https://ericgerlachdotcom.files.wordpress.com/2013/10/tragedy-mas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404" y="1252364"/>
            <a:ext cx="2657475" cy="334516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A-Streetcar-Named-Desire-Framed-Movie-Pos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6728" y="1252363"/>
            <a:ext cx="4743678" cy="334516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a:t>
            </a:r>
            <a:r>
              <a:rPr lang="en-GB" u="sng" dirty="0" smtClean="0"/>
              <a:t>3 </a:t>
            </a:r>
            <a:r>
              <a:rPr lang="en-GB" u="sng" dirty="0" smtClean="0"/>
              <a:t>– </a:t>
            </a:r>
            <a:r>
              <a:rPr lang="en-GB" u="sng" dirty="0"/>
              <a:t>Scene </a:t>
            </a:r>
            <a:r>
              <a:rPr lang="en-GB" u="sng" dirty="0" smtClean="0"/>
              <a:t>6: </a:t>
            </a:r>
            <a:r>
              <a:rPr lang="en-GB" u="sng" dirty="0"/>
              <a:t>Questions on </a:t>
            </a:r>
            <a:r>
              <a:rPr lang="en-GB" u="sng" dirty="0" smtClean="0"/>
              <a:t>Blanche</a:t>
            </a:r>
            <a:endParaRPr lang="en-GB" u="sng" dirty="0"/>
          </a:p>
        </p:txBody>
      </p:sp>
      <p:sp>
        <p:nvSpPr>
          <p:cNvPr id="4" name="TextBox 3"/>
          <p:cNvSpPr txBox="1"/>
          <p:nvPr/>
        </p:nvSpPr>
        <p:spPr>
          <a:xfrm>
            <a:off x="3923928" y="1672548"/>
            <a:ext cx="4921696" cy="4693593"/>
          </a:xfrm>
          <a:prstGeom prst="rect">
            <a:avLst/>
          </a:prstGeom>
          <a:noFill/>
        </p:spPr>
        <p:txBody>
          <a:bodyPr wrap="square" rtlCol="0">
            <a:spAutoFit/>
          </a:bodyPr>
          <a:lstStyle/>
          <a:p>
            <a:pPr algn="ctr"/>
            <a:r>
              <a:rPr lang="en-GB" sz="2800" b="1" u="sng" dirty="0" smtClean="0"/>
              <a:t>Question </a:t>
            </a:r>
            <a:r>
              <a:rPr lang="en-GB" sz="2800" b="1" u="sng" dirty="0" smtClean="0"/>
              <a:t>3 </a:t>
            </a:r>
            <a:endParaRPr lang="en-GB" sz="2800" b="1" u="sng" dirty="0" smtClean="0"/>
          </a:p>
          <a:p>
            <a:endParaRPr lang="en-GB" sz="2800" dirty="0"/>
          </a:p>
          <a:p>
            <a:r>
              <a:rPr lang="en-GB" sz="2700" dirty="0" smtClean="0"/>
              <a:t>Blanche’s story about Allan and Moon Lake Casino is arguable the central feature of this scene – and possibly the whole play, both structurally and thematically. Why are these events so important to Blanche? How have they shaped her life since? How do they link to her relationship with Stanley?</a:t>
            </a:r>
            <a:endParaRPr lang="en-GB" sz="2700" dirty="0"/>
          </a:p>
        </p:txBody>
      </p:sp>
      <p:pic>
        <p:nvPicPr>
          <p:cNvPr id="5" name="Picture 2" descr="A Streetcar Named Desire | Sutor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34" y="2050909"/>
            <a:ext cx="3574178" cy="43523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8164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a:t>
            </a:r>
            <a:r>
              <a:rPr lang="en-GB" u="sng" dirty="0" smtClean="0"/>
              <a:t>3 </a:t>
            </a:r>
            <a:r>
              <a:rPr lang="en-GB" u="sng" dirty="0" smtClean="0"/>
              <a:t>– </a:t>
            </a:r>
            <a:r>
              <a:rPr lang="en-GB" u="sng" dirty="0"/>
              <a:t>Scene </a:t>
            </a:r>
            <a:r>
              <a:rPr lang="en-GB" u="sng" dirty="0" smtClean="0"/>
              <a:t>6: </a:t>
            </a:r>
            <a:r>
              <a:rPr lang="en-GB" u="sng" dirty="0"/>
              <a:t>Questions on </a:t>
            </a:r>
            <a:r>
              <a:rPr lang="en-GB" u="sng" dirty="0" smtClean="0"/>
              <a:t>Blanche</a:t>
            </a:r>
            <a:endParaRPr lang="en-GB" u="sng" dirty="0"/>
          </a:p>
        </p:txBody>
      </p:sp>
      <p:sp>
        <p:nvSpPr>
          <p:cNvPr id="4" name="TextBox 3"/>
          <p:cNvSpPr txBox="1"/>
          <p:nvPr/>
        </p:nvSpPr>
        <p:spPr>
          <a:xfrm>
            <a:off x="3923928" y="2636912"/>
            <a:ext cx="4921696" cy="2200602"/>
          </a:xfrm>
          <a:prstGeom prst="rect">
            <a:avLst/>
          </a:prstGeom>
          <a:noFill/>
        </p:spPr>
        <p:txBody>
          <a:bodyPr wrap="square" rtlCol="0">
            <a:spAutoFit/>
          </a:bodyPr>
          <a:lstStyle/>
          <a:p>
            <a:pPr algn="ctr"/>
            <a:r>
              <a:rPr lang="en-GB" sz="2800" b="1" u="sng" dirty="0" smtClean="0"/>
              <a:t>Question </a:t>
            </a:r>
            <a:r>
              <a:rPr lang="en-GB" sz="2800" b="1" u="sng" dirty="0" smtClean="0"/>
              <a:t>4 </a:t>
            </a:r>
            <a:endParaRPr lang="en-GB" sz="2800" b="1" u="sng" dirty="0" smtClean="0"/>
          </a:p>
          <a:p>
            <a:endParaRPr lang="en-GB" sz="2800" dirty="0"/>
          </a:p>
          <a:p>
            <a:r>
              <a:rPr lang="en-GB" sz="2700" dirty="0" smtClean="0"/>
              <a:t>Is this story part of Blanche’s strategy to “catch” Mitch – or is it </a:t>
            </a:r>
            <a:r>
              <a:rPr lang="en-GB" sz="2700" dirty="0" smtClean="0"/>
              <a:t>closer to her “real” self?</a:t>
            </a:r>
            <a:endParaRPr lang="en-GB" sz="2700" dirty="0"/>
          </a:p>
        </p:txBody>
      </p:sp>
      <p:pic>
        <p:nvPicPr>
          <p:cNvPr id="5" name="Picture 2" descr="A Streetcar Named Desire | Sutor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34" y="2050909"/>
            <a:ext cx="3574178" cy="43523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01078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a:t>
            </a:r>
            <a:r>
              <a:rPr lang="en-GB" u="sng" dirty="0" smtClean="0"/>
              <a:t>3 </a:t>
            </a:r>
            <a:r>
              <a:rPr lang="en-GB" u="sng" dirty="0" smtClean="0"/>
              <a:t>– </a:t>
            </a:r>
            <a:r>
              <a:rPr lang="en-GB" u="sng" dirty="0"/>
              <a:t>Scene </a:t>
            </a:r>
            <a:r>
              <a:rPr lang="en-GB" u="sng" dirty="0" smtClean="0"/>
              <a:t>6: </a:t>
            </a:r>
            <a:r>
              <a:rPr lang="en-GB" u="sng" dirty="0"/>
              <a:t>Questions on </a:t>
            </a:r>
            <a:r>
              <a:rPr lang="en-GB" u="sng" dirty="0" smtClean="0"/>
              <a:t>Blanche</a:t>
            </a:r>
            <a:endParaRPr lang="en-GB" u="sng" dirty="0"/>
          </a:p>
        </p:txBody>
      </p:sp>
      <p:sp>
        <p:nvSpPr>
          <p:cNvPr id="4" name="TextBox 3"/>
          <p:cNvSpPr txBox="1"/>
          <p:nvPr/>
        </p:nvSpPr>
        <p:spPr>
          <a:xfrm>
            <a:off x="3923928" y="2636912"/>
            <a:ext cx="4921696" cy="1785104"/>
          </a:xfrm>
          <a:prstGeom prst="rect">
            <a:avLst/>
          </a:prstGeom>
          <a:noFill/>
        </p:spPr>
        <p:txBody>
          <a:bodyPr wrap="square" rtlCol="0">
            <a:spAutoFit/>
          </a:bodyPr>
          <a:lstStyle/>
          <a:p>
            <a:pPr algn="ctr"/>
            <a:r>
              <a:rPr lang="en-GB" sz="2800" b="1" u="sng" dirty="0" smtClean="0"/>
              <a:t>Question </a:t>
            </a:r>
            <a:r>
              <a:rPr lang="en-GB" sz="2800" b="1" u="sng" dirty="0" smtClean="0"/>
              <a:t>5 </a:t>
            </a:r>
            <a:endParaRPr lang="en-GB" sz="2800" b="1" u="sng" dirty="0" smtClean="0"/>
          </a:p>
          <a:p>
            <a:endParaRPr lang="en-GB" sz="2800" dirty="0"/>
          </a:p>
          <a:p>
            <a:r>
              <a:rPr lang="en-GB" sz="2700" dirty="0" smtClean="0"/>
              <a:t>What do Mitch and Blanche have in common?</a:t>
            </a:r>
            <a:endParaRPr lang="en-GB" sz="2700" dirty="0"/>
          </a:p>
        </p:txBody>
      </p:sp>
      <p:pic>
        <p:nvPicPr>
          <p:cNvPr id="5" name="Picture 2" descr="A Streetcar Named Desire | Sutor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34" y="2050909"/>
            <a:ext cx="3574178" cy="43523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19610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a:t>
            </a:r>
            <a:r>
              <a:rPr lang="en-GB" u="sng" dirty="0" smtClean="0"/>
              <a:t>3 </a:t>
            </a:r>
            <a:r>
              <a:rPr lang="en-GB" u="sng" dirty="0" smtClean="0"/>
              <a:t>– </a:t>
            </a:r>
            <a:r>
              <a:rPr lang="en-GB" u="sng" dirty="0"/>
              <a:t>Scene </a:t>
            </a:r>
            <a:r>
              <a:rPr lang="en-GB" u="sng" dirty="0" smtClean="0"/>
              <a:t>6: </a:t>
            </a:r>
            <a:r>
              <a:rPr lang="en-GB" u="sng" dirty="0"/>
              <a:t>Questions on </a:t>
            </a:r>
            <a:r>
              <a:rPr lang="en-GB" u="sng" dirty="0" smtClean="0"/>
              <a:t>Blanche</a:t>
            </a:r>
            <a:endParaRPr lang="en-GB" u="sng" dirty="0"/>
          </a:p>
        </p:txBody>
      </p:sp>
      <p:sp>
        <p:nvSpPr>
          <p:cNvPr id="4" name="TextBox 3"/>
          <p:cNvSpPr txBox="1"/>
          <p:nvPr/>
        </p:nvSpPr>
        <p:spPr>
          <a:xfrm>
            <a:off x="3923928" y="2050909"/>
            <a:ext cx="4921696" cy="4278094"/>
          </a:xfrm>
          <a:prstGeom prst="rect">
            <a:avLst/>
          </a:prstGeom>
          <a:noFill/>
        </p:spPr>
        <p:txBody>
          <a:bodyPr wrap="square" rtlCol="0">
            <a:spAutoFit/>
          </a:bodyPr>
          <a:lstStyle/>
          <a:p>
            <a:pPr algn="ctr"/>
            <a:r>
              <a:rPr lang="en-GB" sz="2800" b="1" u="sng" dirty="0" smtClean="0"/>
              <a:t>Question </a:t>
            </a:r>
            <a:r>
              <a:rPr lang="en-GB" sz="2800" b="1" u="sng" dirty="0" smtClean="0"/>
              <a:t>6 </a:t>
            </a:r>
            <a:endParaRPr lang="en-GB" sz="2800" b="1" u="sng" dirty="0" smtClean="0"/>
          </a:p>
          <a:p>
            <a:endParaRPr lang="en-GB" sz="2800" dirty="0"/>
          </a:p>
          <a:p>
            <a:r>
              <a:rPr lang="en-GB" sz="2700" dirty="0" smtClean="0"/>
              <a:t>The last line of the scene is “Sometimes – there’s God – so quickly”. Here, Blanche is seeing or feeling a religious meaning in something.</a:t>
            </a:r>
          </a:p>
          <a:p>
            <a:endParaRPr lang="en-GB" sz="2700" dirty="0"/>
          </a:p>
          <a:p>
            <a:r>
              <a:rPr lang="en-GB" sz="2700" dirty="0" smtClean="0"/>
              <a:t>What do you think has induced this response from Blanche?</a:t>
            </a:r>
            <a:endParaRPr lang="en-GB" sz="2700" dirty="0"/>
          </a:p>
        </p:txBody>
      </p:sp>
      <p:pic>
        <p:nvPicPr>
          <p:cNvPr id="5" name="Picture 2" descr="A Streetcar Named Desire | Sutor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34" y="2050909"/>
            <a:ext cx="3574178" cy="43523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98298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9405"/>
            <a:ext cx="8229600" cy="1143000"/>
          </a:xfrm>
        </p:spPr>
        <p:txBody>
          <a:bodyPr/>
          <a:lstStyle/>
          <a:p>
            <a:r>
              <a:rPr lang="en-GB" u="sng" dirty="0"/>
              <a:t>Plenary</a:t>
            </a:r>
          </a:p>
        </p:txBody>
      </p:sp>
      <p:sp>
        <p:nvSpPr>
          <p:cNvPr id="5" name="TextBox 4"/>
          <p:cNvSpPr txBox="1"/>
          <p:nvPr/>
        </p:nvSpPr>
        <p:spPr>
          <a:xfrm>
            <a:off x="3275856" y="942107"/>
            <a:ext cx="5599526" cy="5693866"/>
          </a:xfrm>
          <a:prstGeom prst="rect">
            <a:avLst/>
          </a:prstGeom>
          <a:noFill/>
        </p:spPr>
        <p:txBody>
          <a:bodyPr wrap="square" rtlCol="0">
            <a:spAutoFit/>
          </a:bodyPr>
          <a:lstStyle/>
          <a:p>
            <a:r>
              <a:rPr lang="en-GB" sz="2800" dirty="0"/>
              <a:t>For today’s plenary I would like you </a:t>
            </a:r>
            <a:r>
              <a:rPr lang="en-GB" sz="2800" dirty="0" smtClean="0"/>
              <a:t>to consider the end of scene </a:t>
            </a:r>
            <a:r>
              <a:rPr lang="en-GB" sz="2800" dirty="0" smtClean="0"/>
              <a:t>6 </a:t>
            </a:r>
            <a:r>
              <a:rPr lang="en-GB" sz="2800" dirty="0" smtClean="0"/>
              <a:t>and </a:t>
            </a:r>
            <a:r>
              <a:rPr lang="en-GB" sz="2800" dirty="0" smtClean="0"/>
              <a:t>Blanche’s relationship with Allan that ends in his suicide. Watch the following summary to help you:</a:t>
            </a:r>
            <a:endParaRPr lang="en-GB" sz="2800" dirty="0" smtClean="0"/>
          </a:p>
          <a:p>
            <a:endParaRPr lang="en-GB" sz="2800" dirty="0"/>
          </a:p>
          <a:p>
            <a:r>
              <a:rPr lang="en-GB" sz="2800" dirty="0"/>
              <a:t>Scene </a:t>
            </a:r>
            <a:r>
              <a:rPr lang="en-GB" sz="2800" dirty="0" smtClean="0"/>
              <a:t>6</a:t>
            </a:r>
          </a:p>
          <a:p>
            <a:r>
              <a:rPr lang="en-GB" sz="2800" dirty="0" smtClean="0">
                <a:hlinkClick r:id="rId2"/>
              </a:rPr>
              <a:t>https</a:t>
            </a:r>
            <a:r>
              <a:rPr lang="en-GB" sz="2800" dirty="0">
                <a:hlinkClick r:id="rId2"/>
              </a:rPr>
              <a:t>://</a:t>
            </a:r>
            <a:r>
              <a:rPr lang="en-GB" sz="2800" dirty="0" smtClean="0">
                <a:hlinkClick r:id="rId2"/>
              </a:rPr>
              <a:t>www.youtube.com/watch?v=n1kFMB1ko1c&amp;t=25s</a:t>
            </a:r>
            <a:endParaRPr lang="en-GB" sz="2800" dirty="0" smtClean="0"/>
          </a:p>
          <a:p>
            <a:endParaRPr lang="en-GB" sz="2800" dirty="0"/>
          </a:p>
          <a:p>
            <a:r>
              <a:rPr lang="en-GB" sz="2800" dirty="0" smtClean="0"/>
              <a:t>How does Tennessee Williams present the idea that desire leads to destruction and ultimately death?</a:t>
            </a:r>
            <a:endParaRPr lang="en-GB" sz="2800" dirty="0"/>
          </a:p>
        </p:txBody>
      </p:sp>
      <p:pic>
        <p:nvPicPr>
          <p:cNvPr id="6" name="Picture 5"/>
          <p:cNvPicPr>
            <a:picLocks noChangeAspect="1"/>
          </p:cNvPicPr>
          <p:nvPr/>
        </p:nvPicPr>
        <p:blipFill>
          <a:blip r:embed="rId3"/>
          <a:stretch>
            <a:fillRect/>
          </a:stretch>
        </p:blipFill>
        <p:spPr>
          <a:xfrm>
            <a:off x="263419" y="1268760"/>
            <a:ext cx="2847975" cy="5040560"/>
          </a:xfrm>
          <a:prstGeom prst="rect">
            <a:avLst/>
          </a:prstGeom>
        </p:spPr>
      </p:pic>
    </p:spTree>
    <p:extLst>
      <p:ext uri="{BB962C8B-B14F-4D97-AF65-F5344CB8AC3E}">
        <p14:creationId xmlns:p14="http://schemas.microsoft.com/office/powerpoint/2010/main" val="276926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GB" sz="3600" u="sng" dirty="0" smtClean="0"/>
              <a:t>Starter: A Streetcar Named </a:t>
            </a:r>
            <a:r>
              <a:rPr lang="en-GB" sz="3600" u="sng" dirty="0" smtClean="0"/>
              <a:t>Desire Recap</a:t>
            </a:r>
            <a:endParaRPr lang="en-GB" sz="3600" u="sng" dirty="0"/>
          </a:p>
        </p:txBody>
      </p:sp>
      <p:sp>
        <p:nvSpPr>
          <p:cNvPr id="8" name="TextBox 7"/>
          <p:cNvSpPr txBox="1"/>
          <p:nvPr/>
        </p:nvSpPr>
        <p:spPr>
          <a:xfrm>
            <a:off x="3923928" y="1612891"/>
            <a:ext cx="5121487" cy="4832092"/>
          </a:xfrm>
          <a:prstGeom prst="rect">
            <a:avLst/>
          </a:prstGeom>
          <a:noFill/>
        </p:spPr>
        <p:txBody>
          <a:bodyPr wrap="square" rtlCol="0">
            <a:spAutoFit/>
          </a:bodyPr>
          <a:lstStyle/>
          <a:p>
            <a:r>
              <a:rPr lang="en-GB" sz="2800" dirty="0" smtClean="0"/>
              <a:t>To begin today’s lesson I would like you to </a:t>
            </a:r>
            <a:r>
              <a:rPr lang="en-GB" sz="2800" dirty="0" smtClean="0"/>
              <a:t>quickly recap on the previous 2 scenes (scenes 4 and 5) that you have studied. </a:t>
            </a:r>
          </a:p>
          <a:p>
            <a:endParaRPr lang="en-GB" sz="2800" dirty="0"/>
          </a:p>
          <a:p>
            <a:r>
              <a:rPr lang="en-GB" sz="2800" dirty="0" smtClean="0"/>
              <a:t>The links are on the following slide.</a:t>
            </a:r>
          </a:p>
          <a:p>
            <a:endParaRPr lang="en-GB" sz="2800" dirty="0"/>
          </a:p>
          <a:p>
            <a:r>
              <a:rPr lang="en-GB" sz="2800" dirty="0" smtClean="0"/>
              <a:t>As you watch the recaps, </a:t>
            </a:r>
            <a:r>
              <a:rPr lang="en-GB" sz="2800" dirty="0" smtClean="0"/>
              <a:t>I would like you to focus on Blanche and her development of character.</a:t>
            </a:r>
            <a:endParaRPr lang="en-GB" sz="2800" dirty="0" smtClean="0"/>
          </a:p>
        </p:txBody>
      </p:sp>
      <p:pic>
        <p:nvPicPr>
          <p:cNvPr id="5" name="Picture 2" descr="A-Streetcar-Named-Desire-Framed-Movie-Pos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484784"/>
            <a:ext cx="3322712" cy="4896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64358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7944" y="1670074"/>
            <a:ext cx="4042792" cy="4525963"/>
          </a:xfrm>
        </p:spPr>
        <p:txBody>
          <a:bodyPr>
            <a:normAutofit lnSpcReduction="10000"/>
          </a:bodyPr>
          <a:lstStyle/>
          <a:p>
            <a:pPr marL="0" indent="0">
              <a:buNone/>
            </a:pPr>
            <a:r>
              <a:rPr lang="en-GB" dirty="0"/>
              <a:t>Scene </a:t>
            </a:r>
            <a:r>
              <a:rPr lang="en-GB" dirty="0" smtClean="0"/>
              <a:t>4</a:t>
            </a:r>
            <a:endParaRPr lang="en-GB" dirty="0" smtClean="0">
              <a:hlinkClick r:id="rId2"/>
            </a:endParaRPr>
          </a:p>
          <a:p>
            <a:pPr marL="0" indent="0">
              <a:buNone/>
            </a:pPr>
            <a:r>
              <a:rPr lang="en-GB" dirty="0" smtClean="0">
                <a:hlinkClick r:id="rId2"/>
              </a:rPr>
              <a:t>https</a:t>
            </a:r>
            <a:r>
              <a:rPr lang="en-GB" dirty="0">
                <a:hlinkClick r:id="rId2"/>
              </a:rPr>
              <a:t>://</a:t>
            </a:r>
            <a:r>
              <a:rPr lang="en-GB" dirty="0" smtClean="0">
                <a:hlinkClick r:id="rId2"/>
              </a:rPr>
              <a:t>www.youtube.com/watch?v=jNjqIzQyzgU</a:t>
            </a:r>
            <a:r>
              <a:rPr lang="en-GB" dirty="0" smtClean="0"/>
              <a:t> </a:t>
            </a:r>
          </a:p>
          <a:p>
            <a:endParaRPr lang="en-GB" dirty="0" smtClean="0"/>
          </a:p>
          <a:p>
            <a:pPr marL="0" indent="0">
              <a:buNone/>
            </a:pPr>
            <a:r>
              <a:rPr lang="en-GB" dirty="0" smtClean="0"/>
              <a:t>Scene 5</a:t>
            </a:r>
            <a:endParaRPr lang="en-GB" dirty="0"/>
          </a:p>
          <a:p>
            <a:pPr marL="0" indent="0">
              <a:buNone/>
            </a:pPr>
            <a:r>
              <a:rPr lang="en-GB" dirty="0">
                <a:hlinkClick r:id="rId3"/>
              </a:rPr>
              <a:t>https://</a:t>
            </a:r>
            <a:r>
              <a:rPr lang="en-GB" dirty="0" smtClean="0">
                <a:hlinkClick r:id="rId3"/>
              </a:rPr>
              <a:t>www.youtube.com/watch?v=SeyXK1WmlFI</a:t>
            </a:r>
            <a:endParaRPr lang="en-GB" dirty="0" smtClean="0"/>
          </a:p>
          <a:p>
            <a:pPr marL="0" indent="0">
              <a:buNone/>
            </a:pPr>
            <a:endParaRPr lang="en-GB" dirty="0" smtClean="0"/>
          </a:p>
        </p:txBody>
      </p:sp>
      <p:sp>
        <p:nvSpPr>
          <p:cNvPr id="4" name="Title 1"/>
          <p:cNvSpPr>
            <a:spLocks noGrp="1"/>
          </p:cNvSpPr>
          <p:nvPr>
            <p:ph type="title"/>
          </p:nvPr>
        </p:nvSpPr>
        <p:spPr/>
        <p:txBody>
          <a:bodyPr>
            <a:normAutofit/>
          </a:bodyPr>
          <a:lstStyle/>
          <a:p>
            <a:r>
              <a:rPr lang="en-GB" sz="3600" u="sng" dirty="0" smtClean="0"/>
              <a:t>Starter: A Streetcar Named </a:t>
            </a:r>
            <a:r>
              <a:rPr lang="en-GB" sz="3600" u="sng" dirty="0" smtClean="0"/>
              <a:t>Desire Recap</a:t>
            </a:r>
            <a:endParaRPr lang="en-GB" sz="3600" u="sng" dirty="0"/>
          </a:p>
        </p:txBody>
      </p:sp>
      <p:pic>
        <p:nvPicPr>
          <p:cNvPr id="5" name="Picture 2" descr="A-Streetcar-Named-Desire-Framed-Movie-Pos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484784"/>
            <a:ext cx="3322712" cy="4896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42131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Task 1 – Reading of the Text</a:t>
            </a:r>
            <a:endParaRPr lang="en-GB" u="sng" dirty="0"/>
          </a:p>
        </p:txBody>
      </p:sp>
      <p:sp>
        <p:nvSpPr>
          <p:cNvPr id="4" name="TextBox 3"/>
          <p:cNvSpPr txBox="1"/>
          <p:nvPr/>
        </p:nvSpPr>
        <p:spPr>
          <a:xfrm>
            <a:off x="251520" y="1164134"/>
            <a:ext cx="8640960" cy="5262979"/>
          </a:xfrm>
          <a:prstGeom prst="rect">
            <a:avLst/>
          </a:prstGeom>
          <a:noFill/>
        </p:spPr>
        <p:txBody>
          <a:bodyPr wrap="square" rtlCol="0">
            <a:spAutoFit/>
          </a:bodyPr>
          <a:lstStyle/>
          <a:p>
            <a:r>
              <a:rPr lang="en-GB" sz="2800" dirty="0" smtClean="0"/>
              <a:t>The focus of scene 6 is th</a:t>
            </a:r>
            <a:r>
              <a:rPr lang="en-GB" sz="2800" dirty="0" smtClean="0"/>
              <a:t>e relationship between Blanche and Mitch and Blanche’s historical relationship with a man named Allan.</a:t>
            </a:r>
            <a:endParaRPr lang="en-GB" sz="2800" dirty="0" smtClean="0"/>
          </a:p>
          <a:p>
            <a:endParaRPr lang="en-GB" sz="2800" dirty="0"/>
          </a:p>
          <a:p>
            <a:r>
              <a:rPr lang="en-GB" sz="2800" dirty="0" smtClean="0"/>
              <a:t>As you read scene </a:t>
            </a:r>
            <a:r>
              <a:rPr lang="en-GB" sz="2800" dirty="0" smtClean="0"/>
              <a:t>6, </a:t>
            </a:r>
            <a:r>
              <a:rPr lang="en-GB" sz="2800" dirty="0" smtClean="0"/>
              <a:t>pay specific attention to :</a:t>
            </a:r>
          </a:p>
          <a:p>
            <a:endParaRPr lang="en-GB" sz="2800" dirty="0" smtClean="0"/>
          </a:p>
          <a:p>
            <a:pPr marL="457200" indent="-457200">
              <a:buFont typeface="Arial" panose="020B0604020202020204" pitchFamily="34" charset="0"/>
              <a:buChar char="•"/>
            </a:pPr>
            <a:r>
              <a:rPr lang="en-GB" sz="2800" dirty="0" smtClean="0"/>
              <a:t>Blanche’s relationship with </a:t>
            </a:r>
            <a:r>
              <a:rPr lang="en-GB" sz="2800" dirty="0" smtClean="0"/>
              <a:t>Mitch</a:t>
            </a:r>
            <a:endParaRPr lang="en-GB" sz="2800" dirty="0" smtClean="0"/>
          </a:p>
          <a:p>
            <a:pPr marL="457200" indent="-457200">
              <a:buFont typeface="Arial" panose="020B0604020202020204" pitchFamily="34" charset="0"/>
              <a:buChar char="•"/>
            </a:pPr>
            <a:r>
              <a:rPr lang="en-GB" sz="2800" dirty="0" smtClean="0"/>
              <a:t>Blanche’s relationship </a:t>
            </a:r>
            <a:r>
              <a:rPr lang="en-GB" sz="2800" dirty="0" smtClean="0"/>
              <a:t>and marriage to Allan</a:t>
            </a:r>
          </a:p>
          <a:p>
            <a:pPr marL="457200" indent="-457200">
              <a:buFont typeface="Arial" panose="020B0604020202020204" pitchFamily="34" charset="0"/>
              <a:buChar char="•"/>
            </a:pPr>
            <a:r>
              <a:rPr lang="en-GB" sz="2800" dirty="0" smtClean="0"/>
              <a:t>Allan’s homosexuality and suicide</a:t>
            </a:r>
            <a:endParaRPr lang="en-GB" sz="2800" dirty="0" smtClean="0"/>
          </a:p>
          <a:p>
            <a:pPr marL="457200" indent="-457200">
              <a:buFont typeface="Arial" panose="020B0604020202020204" pitchFamily="34" charset="0"/>
              <a:buChar char="•"/>
            </a:pPr>
            <a:r>
              <a:rPr lang="en-GB" sz="2800" dirty="0" smtClean="0"/>
              <a:t>Blanche’s </a:t>
            </a:r>
            <a:r>
              <a:rPr lang="en-GB" sz="2800" dirty="0" smtClean="0"/>
              <a:t>connection to older, traditional gender values</a:t>
            </a:r>
            <a:endParaRPr lang="en-GB" sz="2800" dirty="0" smtClean="0"/>
          </a:p>
          <a:p>
            <a:pPr marL="457200" indent="-457200">
              <a:buFont typeface="Arial" panose="020B0604020202020204" pitchFamily="34" charset="0"/>
              <a:buChar char="•"/>
            </a:pPr>
            <a:r>
              <a:rPr lang="en-GB" sz="2800" dirty="0" smtClean="0"/>
              <a:t>Mitch’s desperation to form a physical relationship with Blanche</a:t>
            </a:r>
            <a:endParaRPr lang="en-GB" sz="2800" dirty="0" smtClean="0"/>
          </a:p>
        </p:txBody>
      </p:sp>
    </p:spTree>
    <p:extLst>
      <p:ext uri="{BB962C8B-B14F-4D97-AF65-F5344CB8AC3E}">
        <p14:creationId xmlns:p14="http://schemas.microsoft.com/office/powerpoint/2010/main" val="36831057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Task </a:t>
            </a:r>
            <a:r>
              <a:rPr lang="en-GB" u="sng" dirty="0" smtClean="0"/>
              <a:t>2 </a:t>
            </a:r>
            <a:r>
              <a:rPr lang="en-GB" u="sng" dirty="0" smtClean="0"/>
              <a:t>– Reading Around the Text</a:t>
            </a:r>
            <a:endParaRPr lang="en-GB" u="sng" dirty="0"/>
          </a:p>
        </p:txBody>
      </p:sp>
      <p:sp>
        <p:nvSpPr>
          <p:cNvPr id="4" name="TextBox 3"/>
          <p:cNvSpPr txBox="1"/>
          <p:nvPr/>
        </p:nvSpPr>
        <p:spPr>
          <a:xfrm>
            <a:off x="323528" y="1844824"/>
            <a:ext cx="8229600" cy="4770537"/>
          </a:xfrm>
          <a:prstGeom prst="rect">
            <a:avLst/>
          </a:prstGeom>
          <a:noFill/>
        </p:spPr>
        <p:txBody>
          <a:bodyPr wrap="square" rtlCol="0">
            <a:spAutoFit/>
          </a:bodyPr>
          <a:lstStyle/>
          <a:p>
            <a:r>
              <a:rPr lang="en-GB" sz="2400" dirty="0" smtClean="0"/>
              <a:t>Prior to answering the questions I have set on this scene I would like you to use the </a:t>
            </a:r>
            <a:r>
              <a:rPr lang="en-GB" sz="2400" dirty="0" smtClean="0"/>
              <a:t>internet to search for the summaries and analysis of scene 6 on A Streetcar Named Desire. </a:t>
            </a:r>
            <a:endParaRPr lang="en-GB" sz="2400" dirty="0" smtClean="0"/>
          </a:p>
          <a:p>
            <a:endParaRPr lang="en-GB" sz="2400" dirty="0"/>
          </a:p>
          <a:p>
            <a:r>
              <a:rPr lang="en-GB" sz="2400" dirty="0" smtClean="0"/>
              <a:t>You could simply use the 3 websites we have been using throughout this scheme of work – indeed, </a:t>
            </a:r>
            <a:r>
              <a:rPr lang="en-GB" sz="2400" dirty="0" err="1" smtClean="0"/>
              <a:t>Sparksnotes</a:t>
            </a:r>
            <a:r>
              <a:rPr lang="en-GB" sz="2400" dirty="0" smtClean="0"/>
              <a:t> and </a:t>
            </a:r>
            <a:r>
              <a:rPr lang="en-GB" sz="2400" dirty="0" err="1" smtClean="0"/>
              <a:t>Cliffsnotes</a:t>
            </a:r>
            <a:r>
              <a:rPr lang="en-GB" sz="2400" dirty="0" smtClean="0"/>
              <a:t> are sites I woul</a:t>
            </a:r>
            <a:r>
              <a:rPr lang="en-GB" sz="2400" dirty="0" smtClean="0"/>
              <a:t>d use.</a:t>
            </a:r>
          </a:p>
          <a:p>
            <a:endParaRPr lang="en-GB" sz="2400" dirty="0"/>
          </a:p>
          <a:p>
            <a:r>
              <a:rPr lang="en-GB" sz="2800" dirty="0" smtClean="0"/>
              <a:t>However, to develop your</a:t>
            </a:r>
            <a:r>
              <a:rPr lang="en-GB" sz="2800" dirty="0" smtClean="0"/>
              <a:t> </a:t>
            </a:r>
            <a:r>
              <a:rPr lang="en-GB" sz="2800" dirty="0" smtClean="0"/>
              <a:t>independent </a:t>
            </a:r>
            <a:r>
              <a:rPr lang="en-GB" sz="2800" dirty="0" smtClean="0"/>
              <a:t>studies of the text </a:t>
            </a:r>
            <a:r>
              <a:rPr lang="en-GB" sz="2800" b="1" dirty="0" smtClean="0"/>
              <a:t>try to find 2 websites you haven’t previously used and consider and evaluate their analysis of the scene</a:t>
            </a:r>
            <a:r>
              <a:rPr lang="en-GB" sz="2800" dirty="0" smtClean="0"/>
              <a:t>.</a:t>
            </a:r>
            <a:endParaRPr lang="en-GB" sz="2800" dirty="0" smtClean="0"/>
          </a:p>
          <a:p>
            <a:endParaRPr lang="en-GB" sz="2800" dirty="0"/>
          </a:p>
        </p:txBody>
      </p:sp>
    </p:spTree>
    <p:extLst>
      <p:ext uri="{BB962C8B-B14F-4D97-AF65-F5344CB8AC3E}">
        <p14:creationId xmlns:p14="http://schemas.microsoft.com/office/powerpoint/2010/main" val="3393621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a:t>
            </a:r>
            <a:r>
              <a:rPr lang="en-GB" u="sng" dirty="0" smtClean="0"/>
              <a:t>3 </a:t>
            </a:r>
            <a:r>
              <a:rPr lang="en-GB" u="sng" dirty="0" smtClean="0"/>
              <a:t>– Scene </a:t>
            </a:r>
            <a:r>
              <a:rPr lang="en-GB" u="sng" dirty="0" smtClean="0"/>
              <a:t>6: Blanche and Mitch</a:t>
            </a:r>
            <a:endParaRPr lang="en-GB" u="sng" dirty="0"/>
          </a:p>
        </p:txBody>
      </p:sp>
      <p:sp>
        <p:nvSpPr>
          <p:cNvPr id="7" name="TextBox 6"/>
          <p:cNvSpPr txBox="1"/>
          <p:nvPr/>
        </p:nvSpPr>
        <p:spPr>
          <a:xfrm>
            <a:off x="4454206" y="1811048"/>
            <a:ext cx="4689794" cy="4832092"/>
          </a:xfrm>
          <a:prstGeom prst="rect">
            <a:avLst/>
          </a:prstGeom>
          <a:noFill/>
        </p:spPr>
        <p:txBody>
          <a:bodyPr wrap="square" rtlCol="0">
            <a:spAutoFit/>
          </a:bodyPr>
          <a:lstStyle/>
          <a:p>
            <a:r>
              <a:rPr lang="en-GB" sz="2800" dirty="0" smtClean="0"/>
              <a:t>Now that you have read scene </a:t>
            </a:r>
            <a:r>
              <a:rPr lang="en-GB" sz="2800" dirty="0" smtClean="0"/>
              <a:t>6, </a:t>
            </a:r>
            <a:r>
              <a:rPr lang="en-GB" sz="2800" dirty="0" smtClean="0"/>
              <a:t>and read through some analysis thereon, I would like you to consider the developing relationships between Blanche and </a:t>
            </a:r>
            <a:r>
              <a:rPr lang="en-GB" sz="2800" dirty="0" smtClean="0"/>
              <a:t>Mitch.</a:t>
            </a:r>
            <a:endParaRPr lang="en-GB" sz="2800" dirty="0" smtClean="0"/>
          </a:p>
          <a:p>
            <a:endParaRPr lang="en-GB" sz="2800" dirty="0"/>
          </a:p>
          <a:p>
            <a:r>
              <a:rPr lang="en-GB" sz="2800" dirty="0" smtClean="0"/>
              <a:t>Consider</a:t>
            </a:r>
            <a:r>
              <a:rPr lang="en-GB" sz="2800" dirty="0" smtClean="0"/>
              <a:t>:</a:t>
            </a:r>
          </a:p>
          <a:p>
            <a:endParaRPr lang="en-GB" sz="2800" dirty="0" smtClean="0"/>
          </a:p>
          <a:p>
            <a:pPr marL="457200" indent="-457200">
              <a:buFont typeface="Arial" panose="020B0604020202020204" pitchFamily="34" charset="0"/>
              <a:buChar char="•"/>
            </a:pPr>
            <a:r>
              <a:rPr lang="en-GB" sz="2800" dirty="0" smtClean="0"/>
              <a:t>Blanche’s past</a:t>
            </a:r>
          </a:p>
          <a:p>
            <a:pPr marL="457200" indent="-457200">
              <a:buFont typeface="Arial" panose="020B0604020202020204" pitchFamily="34" charset="0"/>
              <a:buChar char="•"/>
            </a:pPr>
            <a:r>
              <a:rPr lang="en-GB" sz="2800" dirty="0" smtClean="0"/>
              <a:t>Mitch’s present</a:t>
            </a:r>
            <a:endParaRPr lang="en-GB" sz="2800" dirty="0"/>
          </a:p>
        </p:txBody>
      </p:sp>
      <p:pic>
        <p:nvPicPr>
          <p:cNvPr id="1026" name="Picture 2" descr="A Streetcar Named Desire | Sutor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34" y="2050909"/>
            <a:ext cx="4248472" cy="43523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29212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a:t>
            </a:r>
            <a:r>
              <a:rPr lang="en-GB" u="sng" dirty="0" smtClean="0"/>
              <a:t>3 </a:t>
            </a:r>
            <a:r>
              <a:rPr lang="en-GB" u="sng" dirty="0" smtClean="0"/>
              <a:t>– Scene </a:t>
            </a:r>
            <a:r>
              <a:rPr lang="en-GB" u="sng" dirty="0" smtClean="0"/>
              <a:t>6: </a:t>
            </a:r>
            <a:r>
              <a:rPr lang="en-GB" u="sng" dirty="0"/>
              <a:t>Questions on </a:t>
            </a:r>
            <a:r>
              <a:rPr lang="en-GB" u="sng" dirty="0" smtClean="0"/>
              <a:t>Blanche and Mitch</a:t>
            </a:r>
            <a:endParaRPr lang="en-GB" u="sng" dirty="0"/>
          </a:p>
        </p:txBody>
      </p:sp>
      <p:sp>
        <p:nvSpPr>
          <p:cNvPr id="7" name="TextBox 6"/>
          <p:cNvSpPr txBox="1"/>
          <p:nvPr/>
        </p:nvSpPr>
        <p:spPr>
          <a:xfrm>
            <a:off x="107504" y="1422721"/>
            <a:ext cx="8928992" cy="5493812"/>
          </a:xfrm>
          <a:prstGeom prst="rect">
            <a:avLst/>
          </a:prstGeom>
          <a:noFill/>
        </p:spPr>
        <p:txBody>
          <a:bodyPr wrap="square" rtlCol="0">
            <a:spAutoFit/>
          </a:bodyPr>
          <a:lstStyle/>
          <a:p>
            <a:r>
              <a:rPr lang="en-GB" sz="2700" dirty="0" smtClean="0"/>
              <a:t>You have now read </a:t>
            </a:r>
            <a:r>
              <a:rPr lang="en-GB" sz="2700" dirty="0" smtClean="0"/>
              <a:t>at least three </a:t>
            </a:r>
            <a:r>
              <a:rPr lang="en-GB" sz="2700" dirty="0" smtClean="0"/>
              <a:t>sets of analysis of this particular scene and considered the development of </a:t>
            </a:r>
            <a:r>
              <a:rPr lang="en-GB" sz="2700" dirty="0" smtClean="0"/>
              <a:t>Blanche and Mitch’s relationship. </a:t>
            </a:r>
            <a:r>
              <a:rPr lang="en-GB" sz="2700" dirty="0" smtClean="0"/>
              <a:t>This scene continues to develop her fragility </a:t>
            </a:r>
            <a:r>
              <a:rPr lang="en-GB" sz="2700" dirty="0" smtClean="0"/>
              <a:t>and highlights a tragedy in previous marriage. </a:t>
            </a:r>
            <a:endParaRPr lang="en-GB" sz="2700" dirty="0" smtClean="0"/>
          </a:p>
          <a:p>
            <a:endParaRPr lang="en-GB" sz="2700" dirty="0"/>
          </a:p>
          <a:p>
            <a:r>
              <a:rPr lang="en-GB" sz="2700" dirty="0" smtClean="0"/>
              <a:t>I would now like you to work through the following questions on scene </a:t>
            </a:r>
            <a:r>
              <a:rPr lang="en-GB" sz="2700" dirty="0" smtClean="0"/>
              <a:t>6. </a:t>
            </a:r>
            <a:r>
              <a:rPr lang="en-GB" sz="2700" dirty="0" smtClean="0"/>
              <a:t>As with the previous lesson, you </a:t>
            </a:r>
            <a:r>
              <a:rPr lang="en-GB" sz="2700" dirty="0"/>
              <a:t>do not need to write anything down for this, simply read the question and then revisit the relevant sections of the text.</a:t>
            </a:r>
          </a:p>
          <a:p>
            <a:endParaRPr lang="en-GB" sz="2700" dirty="0"/>
          </a:p>
          <a:p>
            <a:r>
              <a:rPr lang="en-GB" sz="2700" dirty="0"/>
              <a:t>Consider what you response would be and why. Link to techniques and context where possible, as you would for a GCSE Literature exam response</a:t>
            </a:r>
            <a:r>
              <a:rPr lang="en-GB" sz="2700" dirty="0" smtClean="0"/>
              <a:t>.</a:t>
            </a:r>
            <a:endParaRPr lang="en-GB" sz="2700" dirty="0"/>
          </a:p>
        </p:txBody>
      </p:sp>
    </p:spTree>
    <p:extLst>
      <p:ext uri="{BB962C8B-B14F-4D97-AF65-F5344CB8AC3E}">
        <p14:creationId xmlns:p14="http://schemas.microsoft.com/office/powerpoint/2010/main" val="35799085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a:t>
            </a:r>
            <a:r>
              <a:rPr lang="en-GB" u="sng" dirty="0" smtClean="0"/>
              <a:t>3 </a:t>
            </a:r>
            <a:r>
              <a:rPr lang="en-GB" u="sng" dirty="0" smtClean="0"/>
              <a:t>– </a:t>
            </a:r>
            <a:r>
              <a:rPr lang="en-GB" u="sng" dirty="0"/>
              <a:t>Scene </a:t>
            </a:r>
            <a:r>
              <a:rPr lang="en-GB" u="sng" dirty="0" smtClean="0"/>
              <a:t>6: </a:t>
            </a:r>
            <a:r>
              <a:rPr lang="en-GB" u="sng" dirty="0"/>
              <a:t>Questions on </a:t>
            </a:r>
            <a:r>
              <a:rPr lang="en-GB" u="sng" dirty="0" smtClean="0"/>
              <a:t>Blanche</a:t>
            </a:r>
            <a:endParaRPr lang="en-GB" u="sng" dirty="0"/>
          </a:p>
        </p:txBody>
      </p:sp>
      <p:sp>
        <p:nvSpPr>
          <p:cNvPr id="4" name="TextBox 3"/>
          <p:cNvSpPr txBox="1"/>
          <p:nvPr/>
        </p:nvSpPr>
        <p:spPr>
          <a:xfrm>
            <a:off x="3923928" y="1693927"/>
            <a:ext cx="4921696" cy="5109091"/>
          </a:xfrm>
          <a:prstGeom prst="rect">
            <a:avLst/>
          </a:prstGeom>
          <a:noFill/>
        </p:spPr>
        <p:txBody>
          <a:bodyPr wrap="square" rtlCol="0">
            <a:spAutoFit/>
          </a:bodyPr>
          <a:lstStyle/>
          <a:p>
            <a:pPr algn="ctr"/>
            <a:r>
              <a:rPr lang="en-GB" sz="2800" b="1" u="sng" dirty="0" smtClean="0"/>
              <a:t>Question 1 </a:t>
            </a:r>
          </a:p>
          <a:p>
            <a:endParaRPr lang="en-GB" sz="2800" dirty="0"/>
          </a:p>
          <a:p>
            <a:r>
              <a:rPr lang="en-GB" sz="2700" dirty="0" smtClean="0"/>
              <a:t>The audience is given the impression at the beginning of this scene that the evening has not worked so well for Blanche or Mitch. Look closely at their conversation during the opening section of this scene. Does the nature of the conversation </a:t>
            </a:r>
            <a:r>
              <a:rPr lang="en-GB" sz="2700" dirty="0" err="1" smtClean="0"/>
              <a:t>eplain</a:t>
            </a:r>
            <a:r>
              <a:rPr lang="en-GB" sz="2700" dirty="0" smtClean="0"/>
              <a:t> WHY the evening has not been a success so far?</a:t>
            </a:r>
            <a:endParaRPr lang="en-GB" sz="2700" dirty="0"/>
          </a:p>
        </p:txBody>
      </p:sp>
      <p:pic>
        <p:nvPicPr>
          <p:cNvPr id="5" name="Picture 2" descr="A Streetcar Named Desire | Sutor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34" y="2050909"/>
            <a:ext cx="3574178" cy="43523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4938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a:t>
            </a:r>
            <a:r>
              <a:rPr lang="en-GB" u="sng" dirty="0" smtClean="0"/>
              <a:t>3 </a:t>
            </a:r>
            <a:r>
              <a:rPr lang="en-GB" u="sng" dirty="0" smtClean="0"/>
              <a:t>– </a:t>
            </a:r>
            <a:r>
              <a:rPr lang="en-GB" u="sng" dirty="0"/>
              <a:t>Scene </a:t>
            </a:r>
            <a:r>
              <a:rPr lang="en-GB" u="sng" dirty="0" smtClean="0"/>
              <a:t>6: </a:t>
            </a:r>
            <a:r>
              <a:rPr lang="en-GB" u="sng" dirty="0"/>
              <a:t>Questions on </a:t>
            </a:r>
            <a:r>
              <a:rPr lang="en-GB" u="sng" dirty="0" smtClean="0"/>
              <a:t>Blanche</a:t>
            </a:r>
            <a:endParaRPr lang="en-GB" u="sng" dirty="0"/>
          </a:p>
        </p:txBody>
      </p:sp>
      <p:sp>
        <p:nvSpPr>
          <p:cNvPr id="4" name="TextBox 3"/>
          <p:cNvSpPr txBox="1"/>
          <p:nvPr/>
        </p:nvSpPr>
        <p:spPr>
          <a:xfrm>
            <a:off x="4067944" y="2780928"/>
            <a:ext cx="4921696" cy="2200602"/>
          </a:xfrm>
          <a:prstGeom prst="rect">
            <a:avLst/>
          </a:prstGeom>
          <a:noFill/>
        </p:spPr>
        <p:txBody>
          <a:bodyPr wrap="square" rtlCol="0">
            <a:spAutoFit/>
          </a:bodyPr>
          <a:lstStyle/>
          <a:p>
            <a:pPr algn="ctr"/>
            <a:r>
              <a:rPr lang="en-GB" sz="2800" b="1" u="sng" dirty="0" smtClean="0"/>
              <a:t>Question </a:t>
            </a:r>
            <a:r>
              <a:rPr lang="en-GB" sz="2800" b="1" u="sng" dirty="0" smtClean="0"/>
              <a:t>2 </a:t>
            </a:r>
            <a:endParaRPr lang="en-GB" sz="2800" b="1" u="sng" dirty="0" smtClean="0"/>
          </a:p>
          <a:p>
            <a:endParaRPr lang="en-GB" sz="2800" dirty="0"/>
          </a:p>
          <a:p>
            <a:r>
              <a:rPr lang="en-GB" sz="2700" dirty="0" smtClean="0"/>
              <a:t>What do the audience learn about Mitch’s mother and about how he feels for her?</a:t>
            </a:r>
            <a:endParaRPr lang="en-GB" sz="2700" dirty="0"/>
          </a:p>
        </p:txBody>
      </p:sp>
      <p:pic>
        <p:nvPicPr>
          <p:cNvPr id="5" name="Picture 2" descr="A Streetcar Named Desire | Sutor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34" y="2050909"/>
            <a:ext cx="3574178" cy="43523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08581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054B7DBDF4BA9409A5C5D7797933F7F" ma:contentTypeVersion="13" ma:contentTypeDescription="Create a new document." ma:contentTypeScope="" ma:versionID="e4da622bd6858b78e621c2ea942b4a29">
  <xsd:schema xmlns:xsd="http://www.w3.org/2001/XMLSchema" xmlns:xs="http://www.w3.org/2001/XMLSchema" xmlns:p="http://schemas.microsoft.com/office/2006/metadata/properties" xmlns:ns2="d4ef18c4-b113-4804-98bd-9a53b9d444db" xmlns:ns3="18fc9a34-bd67-4aeb-af0c-dbcce0fead03" targetNamespace="http://schemas.microsoft.com/office/2006/metadata/properties" ma:root="true" ma:fieldsID="4d5d536d6284d112cdf0d6fc6631a303" ns2:_="" ns3:_="">
    <xsd:import namespace="d4ef18c4-b113-4804-98bd-9a53b9d444db"/>
    <xsd:import namespace="18fc9a34-bd67-4aeb-af0c-dbcce0fead03"/>
    <xsd:element name="properties">
      <xsd:complexType>
        <xsd:sequence>
          <xsd:element name="documentManagement">
            <xsd:complexType>
              <xsd:all>
                <xsd:element ref="ns2:Description" minOccurs="0"/>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4ef18c4-b113-4804-98bd-9a53b9d444db" elementFormDefault="qualified">
    <xsd:import namespace="http://schemas.microsoft.com/office/2006/documentManagement/types"/>
    <xsd:import namespace="http://schemas.microsoft.com/office/infopath/2007/PartnerControls"/>
    <xsd:element name="Description" ma:index="8" nillable="true" ma:displayName="Description" ma:format="Dropdown" ma:internalName="Description">
      <xsd:simpleType>
        <xsd:restriction base="dms:Note">
          <xsd:maxLength value="255"/>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8fc9a34-bd67-4aeb-af0c-dbcce0fead03"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 xmlns="d4ef18c4-b113-4804-98bd-9a53b9d444db" xsi:nil="true"/>
  </documentManagement>
</p:properties>
</file>

<file path=customXml/itemProps1.xml><?xml version="1.0" encoding="utf-8"?>
<ds:datastoreItem xmlns:ds="http://schemas.openxmlformats.org/officeDocument/2006/customXml" ds:itemID="{CFA8B906-74FA-47D6-BB61-B9D5FA01E1CD}"/>
</file>

<file path=customXml/itemProps2.xml><?xml version="1.0" encoding="utf-8"?>
<ds:datastoreItem xmlns:ds="http://schemas.openxmlformats.org/officeDocument/2006/customXml" ds:itemID="{1544EAAF-216F-46DF-850A-0FB7F94C85C5}"/>
</file>

<file path=customXml/itemProps3.xml><?xml version="1.0" encoding="utf-8"?>
<ds:datastoreItem xmlns:ds="http://schemas.openxmlformats.org/officeDocument/2006/customXml" ds:itemID="{F7B8CBD2-F8A5-4D0E-B622-3D378893FC81}"/>
</file>

<file path=docProps/app.xml><?xml version="1.0" encoding="utf-8"?>
<Properties xmlns="http://schemas.openxmlformats.org/officeDocument/2006/extended-properties" xmlns:vt="http://schemas.openxmlformats.org/officeDocument/2006/docPropsVTypes">
  <TotalTime>1553</TotalTime>
  <Words>773</Words>
  <Application>Microsoft Office PowerPoint</Application>
  <PresentationFormat>On-screen Show (4:3)</PresentationFormat>
  <Paragraphs>76</Paragraphs>
  <Slides>14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Lesson 8: A Streetcar Named Desire</vt:lpstr>
      <vt:lpstr>Starter: A Streetcar Named Desire Recap</vt:lpstr>
      <vt:lpstr>Starter: A Streetcar Named Desire Recap</vt:lpstr>
      <vt:lpstr>Task 1 – Reading of the Text</vt:lpstr>
      <vt:lpstr>Task 2 – Reading Around the Text</vt:lpstr>
      <vt:lpstr>Task 3 – Scene 6: Blanche and Mitch</vt:lpstr>
      <vt:lpstr>Task 3 – Scene 6: Questions on Blanche and Mitch</vt:lpstr>
      <vt:lpstr>Task 3 – Scene 6: Questions on Blanche</vt:lpstr>
      <vt:lpstr>Task 3 – Scene 6: Questions on Blanche</vt:lpstr>
      <vt:lpstr>Task 3 – Scene 6: Questions on Blanche</vt:lpstr>
      <vt:lpstr>Task 3 – Scene 6: Questions on Blanche</vt:lpstr>
      <vt:lpstr>Task 3 – Scene 6: Questions on Blanche</vt:lpstr>
      <vt:lpstr>Task 3 – Scene 6: Questions on Blanche</vt:lpstr>
      <vt:lpstr>Plenary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 AS Language Coursework – Creating Texts</dc:title>
  <dc:creator>Benjani</dc:creator>
  <cp:lastModifiedBy>keslocal</cp:lastModifiedBy>
  <cp:revision>181</cp:revision>
  <dcterms:created xsi:type="dcterms:W3CDTF">2012-11-22T18:40:04Z</dcterms:created>
  <dcterms:modified xsi:type="dcterms:W3CDTF">2020-05-06T07:39:10Z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0x010100A054B7DBDF4BA9409A5C5D7797933F7F</vt:lpwstr>
  </property>
</Properties>
</file>