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50" r:id="rId3"/>
    <p:sldId id="351" r:id="rId4"/>
    <p:sldId id="352" r:id="rId5"/>
    <p:sldId id="293" r:id="rId6"/>
    <p:sldId id="353" r:id="rId7"/>
    <p:sldId id="357" r:id="rId8"/>
    <p:sldId id="364" r:id="rId9"/>
    <p:sldId id="356" r:id="rId10"/>
    <p:sldId id="365" r:id="rId11"/>
    <p:sldId id="361" r:id="rId12"/>
    <p:sldId id="359" r:id="rId13"/>
    <p:sldId id="360" r:id="rId14"/>
    <p:sldId id="363" r:id="rId15"/>
    <p:sldId id="34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4922" autoAdjust="0"/>
  </p:normalViewPr>
  <p:slideViewPr>
    <p:cSldViewPr>
      <p:cViewPr varScale="1">
        <p:scale>
          <a:sx n="55" d="100"/>
          <a:sy n="55" d="100"/>
        </p:scale>
        <p:origin x="112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9517E1-39CC-4024-8713-F93C6E8749A3}" type="datetimeFigureOut">
              <a:rPr lang="en-GB" smtClean="0"/>
              <a:t>29/04/2020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68684-4B57-4378-B8C8-2AB209C2E13E}" type="slidenum">
              <a:rPr lang="en-GB" smtClean="0"/>
              <a:t>‹#›</a:t>
            </a:fld>
            <a:endParaRPr lang="en-GB"/>
          </a:p>
        </p:txBody>
      </p:sp>
    </p:spTree>
    <p:extLst>
      <p:ext uri="{BB962C8B-B14F-4D97-AF65-F5344CB8AC3E}">
        <p14:creationId xmlns:p14="http://schemas.microsoft.com/office/powerpoint/2010/main" val="147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868684-4B57-4378-B8C8-2AB209C2E13E}" type="slidenum">
              <a:rPr lang="en-GB" smtClean="0"/>
              <a:t>7</a:t>
            </a:fld>
            <a:endParaRPr lang="en-GB"/>
          </a:p>
        </p:txBody>
      </p:sp>
    </p:spTree>
    <p:extLst>
      <p:ext uri="{BB962C8B-B14F-4D97-AF65-F5344CB8AC3E}">
        <p14:creationId xmlns:p14="http://schemas.microsoft.com/office/powerpoint/2010/main" val="455943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29/04/2020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29/04/2020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metropolitancollege.com/Streetcar.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theguardian.com/stage/2009/jul/27/tennessee-williams" TargetMode="External"/><Relationship Id="rId2" Type="http://schemas.openxmlformats.org/officeDocument/2006/relationships/hyperlink" Target="https://www.cliffsnotes.com/literature/s/a-streetcar-named-desire/tennessee-williams-biography"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s://www.independent.co.uk/news/people/obituary-rose-williams-1362925.html"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a:t>Lesson </a:t>
            </a:r>
            <a:r>
              <a:rPr lang="en-GB" sz="3600" u="sng" smtClean="0"/>
              <a:t>2: </a:t>
            </a:r>
            <a:r>
              <a:rPr lang="en-GB" sz="3600" u="sng" dirty="0" smtClean="0"/>
              <a:t>A Streetcar Named Desire</a:t>
            </a:r>
            <a:endParaRPr lang="en-GB" sz="3600" u="sng" dirty="0"/>
          </a:p>
        </p:txBody>
      </p:sp>
      <p:sp>
        <p:nvSpPr>
          <p:cNvPr id="3" name="Subtitle 2"/>
          <p:cNvSpPr>
            <a:spLocks noGrp="1"/>
          </p:cNvSpPr>
          <p:nvPr>
            <p:ph type="subTitle" idx="1"/>
          </p:nvPr>
        </p:nvSpPr>
        <p:spPr>
          <a:xfrm>
            <a:off x="165510" y="4980165"/>
            <a:ext cx="8870986" cy="1752600"/>
          </a:xfrm>
        </p:spPr>
        <p:txBody>
          <a:bodyPr>
            <a:normAutofit fontScale="92500"/>
          </a:bodyPr>
          <a:lstStyle/>
          <a:p>
            <a:pPr algn="l"/>
            <a:r>
              <a:rPr lang="en-GB" dirty="0" err="1">
                <a:solidFill>
                  <a:schemeClr val="tx1"/>
                </a:solidFill>
              </a:rPr>
              <a:t>L.Objective</a:t>
            </a:r>
            <a:r>
              <a:rPr lang="en-GB" dirty="0">
                <a:solidFill>
                  <a:schemeClr val="tx1"/>
                </a:solidFill>
              </a:rPr>
              <a:t>: To introduce the </a:t>
            </a:r>
            <a:r>
              <a:rPr lang="en-GB" dirty="0" smtClean="0">
                <a:solidFill>
                  <a:schemeClr val="tx1"/>
                </a:solidFill>
              </a:rPr>
              <a:t>text for study over the course of this bridging scheme of work. To </a:t>
            </a:r>
            <a:r>
              <a:rPr lang="en-GB" smtClean="0">
                <a:solidFill>
                  <a:schemeClr val="tx1"/>
                </a:solidFill>
              </a:rPr>
              <a:t>consider authorial</a:t>
            </a:r>
            <a:r>
              <a:rPr lang="en-GB" dirty="0" smtClean="0">
                <a:solidFill>
                  <a:schemeClr val="tx1"/>
                </a:solidFill>
              </a:rPr>
              <a:t>, social and historical aspects of context (AO3).</a:t>
            </a:r>
            <a:endParaRPr lang="en-GB" dirty="0">
              <a:solidFill>
                <a:schemeClr val="tx1"/>
              </a:solidFill>
            </a:endParaRPr>
          </a:p>
        </p:txBody>
      </p:sp>
      <p:pic>
        <p:nvPicPr>
          <p:cNvPr id="2052"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728" y="1252363"/>
            <a:ext cx="4743678" cy="3345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Historic and Social Contextual Reading</a:t>
            </a:r>
            <a:endParaRPr lang="en-GB" u="sng" dirty="0"/>
          </a:p>
        </p:txBody>
      </p:sp>
      <p:pic>
        <p:nvPicPr>
          <p:cNvPr id="3" name="Picture 4" descr="1940s. A Streetcar Named Desire | Streetcar named desire, New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68760"/>
            <a:ext cx="2680999" cy="45200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3528" y="5788841"/>
            <a:ext cx="2681000" cy="923330"/>
          </a:xfrm>
          <a:prstGeom prst="rect">
            <a:avLst/>
          </a:prstGeom>
          <a:solidFill>
            <a:schemeClr val="bg1"/>
          </a:solidFill>
        </p:spPr>
        <p:txBody>
          <a:bodyPr wrap="square" rtlCol="0">
            <a:spAutoFit/>
          </a:bodyPr>
          <a:lstStyle/>
          <a:p>
            <a:pPr algn="ctr"/>
            <a:r>
              <a:rPr lang="en-GB" b="1" dirty="0" smtClean="0"/>
              <a:t>The New Orleans streetcar that was actually named Desire.</a:t>
            </a:r>
            <a:endParaRPr lang="en-GB" b="1" dirty="0"/>
          </a:p>
        </p:txBody>
      </p:sp>
      <p:sp>
        <p:nvSpPr>
          <p:cNvPr id="5" name="TextBox 4"/>
          <p:cNvSpPr txBox="1"/>
          <p:nvPr/>
        </p:nvSpPr>
        <p:spPr>
          <a:xfrm>
            <a:off x="3138199" y="1231671"/>
            <a:ext cx="6030417" cy="5632311"/>
          </a:xfrm>
          <a:prstGeom prst="rect">
            <a:avLst/>
          </a:prstGeom>
          <a:noFill/>
        </p:spPr>
        <p:txBody>
          <a:bodyPr wrap="square" rtlCol="0">
            <a:spAutoFit/>
          </a:bodyPr>
          <a:lstStyle/>
          <a:p>
            <a:r>
              <a:rPr lang="en-GB" sz="2400" dirty="0" smtClean="0"/>
              <a:t>For this section of the lesson you will need to download the following resources from the bridging work folder:</a:t>
            </a:r>
          </a:p>
          <a:p>
            <a:endParaRPr lang="en-GB" sz="2400" dirty="0"/>
          </a:p>
          <a:p>
            <a:pPr marL="457200" indent="-457200">
              <a:buFont typeface="+mj-lt"/>
              <a:buAutoNum type="arabicPeriod"/>
            </a:pPr>
            <a:r>
              <a:rPr lang="en-GB" sz="2400" dirty="0" smtClean="0"/>
              <a:t>Streetcar Named Desire Revision Booklet</a:t>
            </a:r>
          </a:p>
          <a:p>
            <a:pPr marL="457200" indent="-457200">
              <a:buFont typeface="+mj-lt"/>
              <a:buAutoNum type="arabicPeriod"/>
            </a:pPr>
            <a:endParaRPr lang="en-GB" sz="2400" dirty="0"/>
          </a:p>
          <a:p>
            <a:pPr marL="457200" indent="-457200">
              <a:buFont typeface="+mj-lt"/>
              <a:buAutoNum type="arabicPeriod"/>
            </a:pPr>
            <a:r>
              <a:rPr lang="en-GB" sz="2400" dirty="0" smtClean="0"/>
              <a:t>OCR Streetcar Named Desire Exam Pack</a:t>
            </a:r>
          </a:p>
          <a:p>
            <a:pPr marL="457200" indent="-457200">
              <a:buFont typeface="+mj-lt"/>
              <a:buAutoNum type="arabicPeriod"/>
            </a:pPr>
            <a:endParaRPr lang="en-GB" sz="2400" dirty="0"/>
          </a:p>
          <a:p>
            <a:r>
              <a:rPr lang="en-GB" sz="2400" dirty="0" smtClean="0"/>
              <a:t>Once you have downloaded these files you need to read the following pages:</a:t>
            </a:r>
          </a:p>
          <a:p>
            <a:endParaRPr lang="en-GB" sz="2400" dirty="0"/>
          </a:p>
          <a:p>
            <a:r>
              <a:rPr lang="en-GB" sz="2400" dirty="0" smtClean="0"/>
              <a:t>Pages 12 and 13 from the Revision Booklet.</a:t>
            </a:r>
          </a:p>
          <a:p>
            <a:endParaRPr lang="en-GB" sz="2400" dirty="0"/>
          </a:p>
          <a:p>
            <a:r>
              <a:rPr lang="en-GB" sz="2400" dirty="0" smtClean="0"/>
              <a:t>Pages 9, 10, 11 ,12 and 13 from the OCR Booklet.</a:t>
            </a:r>
          </a:p>
        </p:txBody>
      </p:sp>
    </p:spTree>
    <p:extLst>
      <p:ext uri="{BB962C8B-B14F-4D97-AF65-F5344CB8AC3E}">
        <p14:creationId xmlns:p14="http://schemas.microsoft.com/office/powerpoint/2010/main" val="3633836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a:t>1</a:t>
            </a:r>
            <a:r>
              <a:rPr lang="en-GB" u="sng" dirty="0" smtClean="0"/>
              <a:t> – Context of Production Vs Context of Reception </a:t>
            </a:r>
            <a:endParaRPr lang="en-GB" u="sng" dirty="0"/>
          </a:p>
        </p:txBody>
      </p:sp>
      <p:sp>
        <p:nvSpPr>
          <p:cNvPr id="7" name="TextBox 6"/>
          <p:cNvSpPr txBox="1"/>
          <p:nvPr/>
        </p:nvSpPr>
        <p:spPr>
          <a:xfrm>
            <a:off x="457200" y="5949280"/>
            <a:ext cx="3682753" cy="646331"/>
          </a:xfrm>
          <a:prstGeom prst="rect">
            <a:avLst/>
          </a:prstGeom>
          <a:solidFill>
            <a:schemeClr val="bg1"/>
          </a:solidFill>
        </p:spPr>
        <p:txBody>
          <a:bodyPr wrap="square" rtlCol="0">
            <a:spAutoFit/>
          </a:bodyPr>
          <a:lstStyle/>
          <a:p>
            <a:pPr algn="ctr"/>
            <a:r>
              <a:rPr lang="en-GB" b="1" dirty="0" smtClean="0"/>
              <a:t>The New Orleans streetcar that was actually named Desire.</a:t>
            </a:r>
            <a:endParaRPr lang="en-GB" b="1" dirty="0"/>
          </a:p>
        </p:txBody>
      </p:sp>
      <p:pic>
        <p:nvPicPr>
          <p:cNvPr id="5" name="Picture 2" descr="1948 United States presidential election - Wikip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633" y="2004007"/>
            <a:ext cx="3680320" cy="38930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Boris Johnson's 2020: Everything Boris will do in the New Year ..."/>
          <p:cNvPicPr>
            <a:picLocks noChangeAspect="1" noChangeArrowheads="1"/>
          </p:cNvPicPr>
          <p:nvPr/>
        </p:nvPicPr>
        <p:blipFill rotWithShape="1">
          <a:blip r:embed="rId3">
            <a:extLst>
              <a:ext uri="{28A0092B-C50C-407E-A947-70E740481C1C}">
                <a14:useLocalDpi xmlns:a14="http://schemas.microsoft.com/office/drawing/2010/main" val="0"/>
              </a:ext>
            </a:extLst>
          </a:blip>
          <a:srcRect l="23518" r="21042"/>
          <a:stretch/>
        </p:blipFill>
        <p:spPr bwMode="auto">
          <a:xfrm>
            <a:off x="4821391" y="1981695"/>
            <a:ext cx="3844111" cy="396758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821390" y="5672281"/>
            <a:ext cx="3844111" cy="923330"/>
          </a:xfrm>
          <a:prstGeom prst="rect">
            <a:avLst/>
          </a:prstGeom>
          <a:solidFill>
            <a:schemeClr val="bg1"/>
          </a:solidFill>
        </p:spPr>
        <p:txBody>
          <a:bodyPr wrap="square" rtlCol="0">
            <a:spAutoFit/>
          </a:bodyPr>
          <a:lstStyle/>
          <a:p>
            <a:pPr algn="ctr"/>
            <a:r>
              <a:rPr lang="en-GB" b="1" dirty="0" smtClean="0"/>
              <a:t>Boris Johnson – The 2020 UK Prime Minister (following his recovery from the Corona virus).</a:t>
            </a:r>
            <a:endParaRPr lang="en-GB" b="1" dirty="0"/>
          </a:p>
        </p:txBody>
      </p:sp>
    </p:spTree>
    <p:extLst>
      <p:ext uri="{BB962C8B-B14F-4D97-AF65-F5344CB8AC3E}">
        <p14:creationId xmlns:p14="http://schemas.microsoft.com/office/powerpoint/2010/main" val="3908893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a:t>
            </a:r>
            <a:r>
              <a:rPr lang="en-GB" u="sng" dirty="0"/>
              <a:t>1</a:t>
            </a:r>
            <a:r>
              <a:rPr lang="en-GB" u="sng" dirty="0" smtClean="0"/>
              <a:t> – Context of Production</a:t>
            </a:r>
            <a:endParaRPr lang="en-GB" u="sng" dirty="0"/>
          </a:p>
        </p:txBody>
      </p:sp>
      <p:sp>
        <p:nvSpPr>
          <p:cNvPr id="3" name="Content Placeholder 2"/>
          <p:cNvSpPr>
            <a:spLocks noGrp="1"/>
          </p:cNvSpPr>
          <p:nvPr>
            <p:ph idx="1"/>
          </p:nvPr>
        </p:nvSpPr>
        <p:spPr>
          <a:xfrm>
            <a:off x="4427984" y="1503557"/>
            <a:ext cx="4716016" cy="4963690"/>
          </a:xfrm>
        </p:spPr>
        <p:txBody>
          <a:bodyPr>
            <a:normAutofit fontScale="92500"/>
          </a:bodyPr>
          <a:lstStyle/>
          <a:p>
            <a:pPr marL="0" indent="0">
              <a:buNone/>
            </a:pPr>
            <a:endParaRPr lang="en-GB" dirty="0" smtClean="0"/>
          </a:p>
          <a:p>
            <a:pPr marL="0" indent="0">
              <a:buNone/>
            </a:pPr>
            <a:r>
              <a:rPr lang="en-GB" b="1" dirty="0" smtClean="0"/>
              <a:t>Context of Production </a:t>
            </a:r>
            <a:r>
              <a:rPr lang="en-GB" dirty="0" smtClean="0"/>
              <a:t>- Simply put, this is the context in which the text was originally produced and how the various contexts we have just read about (authorial, social and historical) influenced the production of the text itself.</a:t>
            </a:r>
            <a:endParaRPr lang="en-GB" dirty="0"/>
          </a:p>
        </p:txBody>
      </p:sp>
      <p:sp>
        <p:nvSpPr>
          <p:cNvPr id="7" name="TextBox 6"/>
          <p:cNvSpPr txBox="1"/>
          <p:nvPr/>
        </p:nvSpPr>
        <p:spPr>
          <a:xfrm>
            <a:off x="457200" y="5897023"/>
            <a:ext cx="3682753" cy="646331"/>
          </a:xfrm>
          <a:prstGeom prst="rect">
            <a:avLst/>
          </a:prstGeom>
          <a:solidFill>
            <a:schemeClr val="bg1"/>
          </a:solidFill>
        </p:spPr>
        <p:txBody>
          <a:bodyPr wrap="square" rtlCol="0">
            <a:spAutoFit/>
          </a:bodyPr>
          <a:lstStyle/>
          <a:p>
            <a:pPr algn="ctr"/>
            <a:r>
              <a:rPr lang="en-GB" b="1" dirty="0" smtClean="0"/>
              <a:t>Harry Truman – President of USA in 1947 (Post WWII America)</a:t>
            </a:r>
            <a:endParaRPr lang="en-GB" b="1" dirty="0"/>
          </a:p>
        </p:txBody>
      </p:sp>
      <p:pic>
        <p:nvPicPr>
          <p:cNvPr id="8194" name="Picture 2" descr="1948 United States presidential election - Wikip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633" y="2004007"/>
            <a:ext cx="3680320" cy="3893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1752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a:t>
            </a:r>
            <a:r>
              <a:rPr lang="en-GB" u="sng" dirty="0"/>
              <a:t>1</a:t>
            </a:r>
            <a:r>
              <a:rPr lang="en-GB" u="sng" dirty="0" smtClean="0"/>
              <a:t> –Context of Reception </a:t>
            </a:r>
            <a:endParaRPr lang="en-GB" u="sng" dirty="0"/>
          </a:p>
        </p:txBody>
      </p:sp>
      <p:sp>
        <p:nvSpPr>
          <p:cNvPr id="3" name="Content Placeholder 2"/>
          <p:cNvSpPr>
            <a:spLocks noGrp="1"/>
          </p:cNvSpPr>
          <p:nvPr>
            <p:ph idx="1"/>
          </p:nvPr>
        </p:nvSpPr>
        <p:spPr>
          <a:xfrm>
            <a:off x="4139953" y="1417638"/>
            <a:ext cx="5004047" cy="5440362"/>
          </a:xfrm>
        </p:spPr>
        <p:txBody>
          <a:bodyPr>
            <a:normAutofit fontScale="92500" lnSpcReduction="20000"/>
          </a:bodyPr>
          <a:lstStyle/>
          <a:p>
            <a:pPr marL="0" indent="0">
              <a:buNone/>
            </a:pPr>
            <a:r>
              <a:rPr lang="en-GB" b="1" dirty="0" smtClean="0"/>
              <a:t>Context of Reception</a:t>
            </a:r>
            <a:r>
              <a:rPr lang="en-GB" dirty="0" smtClean="0"/>
              <a:t> – </a:t>
            </a:r>
          </a:p>
          <a:p>
            <a:pPr marL="0" indent="0">
              <a:buNone/>
            </a:pPr>
            <a:r>
              <a:rPr lang="en-GB" dirty="0" smtClean="0"/>
              <a:t>Simply put, this is the context in which the text is received, read or watched, studied or interpreted and analysed. For example you reading this play now would have a context of reception of 2020 in the UK. </a:t>
            </a:r>
          </a:p>
          <a:p>
            <a:pPr marL="0" indent="0">
              <a:buNone/>
            </a:pPr>
            <a:endParaRPr lang="en-GB" dirty="0" smtClean="0"/>
          </a:p>
          <a:p>
            <a:pPr marL="0" indent="0">
              <a:buNone/>
            </a:pPr>
            <a:r>
              <a:rPr lang="en-GB" dirty="0" smtClean="0"/>
              <a:t>This, as I’m sure you will understand presents a very different set of context to those in 1947 America.</a:t>
            </a:r>
            <a:endParaRPr lang="en-GB" dirty="0"/>
          </a:p>
        </p:txBody>
      </p:sp>
      <p:sp>
        <p:nvSpPr>
          <p:cNvPr id="7" name="TextBox 6"/>
          <p:cNvSpPr txBox="1"/>
          <p:nvPr/>
        </p:nvSpPr>
        <p:spPr>
          <a:xfrm>
            <a:off x="295842" y="5656264"/>
            <a:ext cx="3844111" cy="923330"/>
          </a:xfrm>
          <a:prstGeom prst="rect">
            <a:avLst/>
          </a:prstGeom>
          <a:solidFill>
            <a:schemeClr val="bg1"/>
          </a:solidFill>
        </p:spPr>
        <p:txBody>
          <a:bodyPr wrap="square" rtlCol="0">
            <a:spAutoFit/>
          </a:bodyPr>
          <a:lstStyle/>
          <a:p>
            <a:pPr algn="ctr"/>
            <a:r>
              <a:rPr lang="en-GB" b="1" dirty="0" smtClean="0"/>
              <a:t>Boris Johnson – The 2020 UK Prime Minister (following his recovery from the Corona virus).</a:t>
            </a:r>
            <a:endParaRPr lang="en-GB" b="1" dirty="0"/>
          </a:p>
        </p:txBody>
      </p:sp>
      <p:pic>
        <p:nvPicPr>
          <p:cNvPr id="7170" name="Picture 2" descr="Boris Johnson's 2020: Everything Boris will do in the New Year ..."/>
          <p:cNvPicPr>
            <a:picLocks noChangeAspect="1" noChangeArrowheads="1"/>
          </p:cNvPicPr>
          <p:nvPr/>
        </p:nvPicPr>
        <p:blipFill rotWithShape="1">
          <a:blip r:embed="rId2">
            <a:extLst>
              <a:ext uri="{28A0092B-C50C-407E-A947-70E740481C1C}">
                <a14:useLocalDpi xmlns:a14="http://schemas.microsoft.com/office/drawing/2010/main" val="0"/>
              </a:ext>
            </a:extLst>
          </a:blip>
          <a:srcRect l="23518" r="21042"/>
          <a:stretch/>
        </p:blipFill>
        <p:spPr bwMode="auto">
          <a:xfrm>
            <a:off x="295842" y="1417638"/>
            <a:ext cx="3844111" cy="4238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9726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a:t>1</a:t>
            </a:r>
            <a:r>
              <a:rPr lang="en-GB" u="sng" dirty="0" smtClean="0"/>
              <a:t> – Context of Production Vs Context of Reception </a:t>
            </a:r>
            <a:endParaRPr lang="en-GB" u="sng" dirty="0"/>
          </a:p>
        </p:txBody>
      </p:sp>
      <p:pic>
        <p:nvPicPr>
          <p:cNvPr id="5" name="Picture 2" descr="1948 United States presidential election - Wikip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627050"/>
            <a:ext cx="2312167" cy="24457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Boris Johnson's 2020: Everything Boris will do in the New Year ..."/>
          <p:cNvPicPr>
            <a:picLocks noChangeAspect="1" noChangeArrowheads="1"/>
          </p:cNvPicPr>
          <p:nvPr/>
        </p:nvPicPr>
        <p:blipFill rotWithShape="1">
          <a:blip r:embed="rId3">
            <a:extLst>
              <a:ext uri="{28A0092B-C50C-407E-A947-70E740481C1C}">
                <a14:useLocalDpi xmlns:a14="http://schemas.microsoft.com/office/drawing/2010/main" val="0"/>
              </a:ext>
            </a:extLst>
          </a:blip>
          <a:srcRect l="23518" r="21042"/>
          <a:stretch/>
        </p:blipFill>
        <p:spPr bwMode="auto">
          <a:xfrm>
            <a:off x="5461552" y="1627050"/>
            <a:ext cx="2414905" cy="24924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480671" y="3686093"/>
            <a:ext cx="4444922" cy="2862322"/>
          </a:xfrm>
          <a:prstGeom prst="rect">
            <a:avLst/>
          </a:prstGeom>
          <a:solidFill>
            <a:schemeClr val="bg1"/>
          </a:solidFill>
        </p:spPr>
        <p:txBody>
          <a:bodyPr wrap="square" rtlCol="0">
            <a:spAutoFit/>
          </a:bodyPr>
          <a:lstStyle/>
          <a:p>
            <a:pPr algn="ctr"/>
            <a:r>
              <a:rPr lang="en-GB" b="1" dirty="0" smtClean="0"/>
              <a:t>Consider the social and historical context for 2020 UK, when the text will be received by yourselves.</a:t>
            </a:r>
          </a:p>
          <a:p>
            <a:pPr algn="ctr"/>
            <a:endParaRPr lang="en-GB" b="1" dirty="0" smtClean="0"/>
          </a:p>
          <a:p>
            <a:pPr marL="285750" indent="-285750">
              <a:buFont typeface="Arial" panose="020B0604020202020204" pitchFamily="34" charset="0"/>
              <a:buChar char="•"/>
            </a:pPr>
            <a:r>
              <a:rPr lang="en-GB" b="1" dirty="0" smtClean="0"/>
              <a:t>How is gender seen differently in 2020?</a:t>
            </a:r>
          </a:p>
          <a:p>
            <a:pPr marL="285750" indent="-285750">
              <a:buFont typeface="Arial" panose="020B0604020202020204" pitchFamily="34" charset="0"/>
              <a:buChar char="•"/>
            </a:pPr>
            <a:r>
              <a:rPr lang="en-GB" b="1" dirty="0" smtClean="0"/>
              <a:t>How are the themes raised interpreted differently in a more progressive and tolerant society?</a:t>
            </a:r>
          </a:p>
          <a:p>
            <a:pPr marL="285750" indent="-285750">
              <a:buFont typeface="Arial" panose="020B0604020202020204" pitchFamily="34" charset="0"/>
              <a:buChar char="•"/>
            </a:pPr>
            <a:r>
              <a:rPr lang="en-GB" b="1" dirty="0" smtClean="0"/>
              <a:t>How are the characters more historical than contemporary in their values?</a:t>
            </a:r>
            <a:endParaRPr lang="en-GB" b="1" dirty="0"/>
          </a:p>
        </p:txBody>
      </p:sp>
      <p:sp>
        <p:nvSpPr>
          <p:cNvPr id="3" name="Rectangle 2"/>
          <p:cNvSpPr/>
          <p:nvPr/>
        </p:nvSpPr>
        <p:spPr>
          <a:xfrm>
            <a:off x="4071745" y="2276872"/>
            <a:ext cx="817853"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Vs</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7" name="TextBox 6"/>
          <p:cNvSpPr txBox="1"/>
          <p:nvPr/>
        </p:nvSpPr>
        <p:spPr>
          <a:xfrm>
            <a:off x="291479" y="3547594"/>
            <a:ext cx="4104456" cy="3139321"/>
          </a:xfrm>
          <a:prstGeom prst="rect">
            <a:avLst/>
          </a:prstGeom>
          <a:solidFill>
            <a:schemeClr val="bg1"/>
          </a:solidFill>
        </p:spPr>
        <p:txBody>
          <a:bodyPr wrap="square" rtlCol="0">
            <a:spAutoFit/>
          </a:bodyPr>
          <a:lstStyle/>
          <a:p>
            <a:pPr algn="ctr"/>
            <a:r>
              <a:rPr lang="en-GB" b="1" dirty="0" smtClean="0"/>
              <a:t>Consider the social and historical context for 1947 America, when the text was first written and produced.</a:t>
            </a:r>
          </a:p>
          <a:p>
            <a:pPr algn="ctr"/>
            <a:endParaRPr lang="en-GB" b="1" dirty="0"/>
          </a:p>
          <a:p>
            <a:pPr marL="285750" indent="-285750">
              <a:buFont typeface="Arial" panose="020B0604020202020204" pitchFamily="34" charset="0"/>
              <a:buChar char="•"/>
            </a:pPr>
            <a:r>
              <a:rPr lang="en-GB" b="1" dirty="0" smtClean="0"/>
              <a:t>How are the female characters presented prior to the continued development of Feminism in the second half of the 20</a:t>
            </a:r>
            <a:r>
              <a:rPr lang="en-GB" b="1" baseline="30000" dirty="0" smtClean="0"/>
              <a:t>th</a:t>
            </a:r>
            <a:r>
              <a:rPr lang="en-GB" b="1" dirty="0" smtClean="0"/>
              <a:t> Century?</a:t>
            </a:r>
          </a:p>
          <a:p>
            <a:pPr marL="285750" indent="-285750">
              <a:buFont typeface="Arial" panose="020B0604020202020204" pitchFamily="34" charset="0"/>
              <a:buChar char="•"/>
            </a:pPr>
            <a:r>
              <a:rPr lang="en-GB" b="1" dirty="0" smtClean="0"/>
              <a:t>How does 1947 Post War America differ to the modern day United Kingdom in its attitudes and values?</a:t>
            </a:r>
            <a:endParaRPr lang="en-GB" b="1" dirty="0"/>
          </a:p>
        </p:txBody>
      </p:sp>
    </p:spTree>
    <p:extLst>
      <p:ext uri="{BB962C8B-B14F-4D97-AF65-F5344CB8AC3E}">
        <p14:creationId xmlns:p14="http://schemas.microsoft.com/office/powerpoint/2010/main" val="56398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3275856" y="1477228"/>
            <a:ext cx="5599526" cy="4832092"/>
          </a:xfrm>
          <a:prstGeom prst="rect">
            <a:avLst/>
          </a:prstGeom>
          <a:noFill/>
        </p:spPr>
        <p:txBody>
          <a:bodyPr wrap="square" rtlCol="0">
            <a:spAutoFit/>
          </a:bodyPr>
          <a:lstStyle/>
          <a:p>
            <a:r>
              <a:rPr lang="en-GB" sz="2800" dirty="0"/>
              <a:t>For today’s plenary I would like you </a:t>
            </a:r>
            <a:r>
              <a:rPr lang="en-GB" sz="2800" dirty="0" smtClean="0"/>
              <a:t>to consider all you have learnt and read around context, in particular the context for Williams’ play “A Streetcar Named Desire”.</a:t>
            </a:r>
          </a:p>
          <a:p>
            <a:endParaRPr lang="en-GB" sz="2800" dirty="0"/>
          </a:p>
          <a:p>
            <a:r>
              <a:rPr lang="en-GB" sz="2800" dirty="0" smtClean="0"/>
              <a:t>What do you think are the 3 most important contextual factors influencing Williams’ writing of “A Streetcar Named Desire” that you have read about today?</a:t>
            </a:r>
            <a:endParaRPr lang="en-GB" sz="2800" dirty="0"/>
          </a:p>
        </p:txBody>
      </p:sp>
      <p:pic>
        <p:nvPicPr>
          <p:cNvPr id="6" name="Picture 5"/>
          <p:cNvPicPr>
            <a:picLocks noChangeAspect="1"/>
          </p:cNvPicPr>
          <p:nvPr/>
        </p:nvPicPr>
        <p:blipFill>
          <a:blip r:embed="rId2"/>
          <a:stretch>
            <a:fillRect/>
          </a:stretch>
        </p:blipFill>
        <p:spPr>
          <a:xfrm>
            <a:off x="263419" y="1268760"/>
            <a:ext cx="2847975"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Bridging Work</a:t>
            </a:r>
            <a:endParaRPr lang="en-GB" u="sng" dirty="0"/>
          </a:p>
        </p:txBody>
      </p:sp>
      <p:sp>
        <p:nvSpPr>
          <p:cNvPr id="4" name="TextBox 3"/>
          <p:cNvSpPr txBox="1"/>
          <p:nvPr/>
        </p:nvSpPr>
        <p:spPr>
          <a:xfrm>
            <a:off x="2879304" y="1196752"/>
            <a:ext cx="6264696" cy="5693866"/>
          </a:xfrm>
          <a:prstGeom prst="rect">
            <a:avLst/>
          </a:prstGeom>
          <a:noFill/>
        </p:spPr>
        <p:txBody>
          <a:bodyPr wrap="square" rtlCol="0">
            <a:spAutoFit/>
          </a:bodyPr>
          <a:lstStyle/>
          <a:p>
            <a:r>
              <a:rPr lang="en-GB" sz="2800" dirty="0" smtClean="0"/>
              <a:t>The aim of this bridging work is to prepare you for the difference in the style of work, and the level of work expected as you move into 6</a:t>
            </a:r>
            <a:r>
              <a:rPr lang="en-GB" sz="2800" baseline="30000" dirty="0" smtClean="0"/>
              <a:t>th</a:t>
            </a:r>
            <a:r>
              <a:rPr lang="en-GB" sz="2800" dirty="0" smtClean="0"/>
              <a:t> form and begin your A-Levels.</a:t>
            </a:r>
          </a:p>
          <a:p>
            <a:endParaRPr lang="en-GB" sz="2800" dirty="0"/>
          </a:p>
          <a:p>
            <a:r>
              <a:rPr lang="en-GB" sz="2800" dirty="0" smtClean="0"/>
              <a:t>This whole scheme is focused on the Tennessee Williams’ play “A Streetcar Named Desire”. A copy of this play is available here for you to download.</a:t>
            </a:r>
          </a:p>
          <a:p>
            <a:endParaRPr lang="en-GB" sz="2800" dirty="0"/>
          </a:p>
          <a:p>
            <a:r>
              <a:rPr lang="en-GB" sz="2800" dirty="0">
                <a:hlinkClick r:id="rId2"/>
              </a:rPr>
              <a:t>http://www.metropolitancollege.com/Streetcar.pdf</a:t>
            </a:r>
            <a:endParaRPr lang="en-GB" sz="2800" dirty="0"/>
          </a:p>
        </p:txBody>
      </p:sp>
      <p:pic>
        <p:nvPicPr>
          <p:cNvPr id="1026" name="Picture 2" descr="Marlon Brando As Stanley Kowalski A Streetcar Named Desire 1951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349869"/>
            <a:ext cx="2416841" cy="46741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1520" y="6024040"/>
            <a:ext cx="2416841" cy="369332"/>
          </a:xfrm>
          <a:prstGeom prst="rect">
            <a:avLst/>
          </a:prstGeom>
          <a:solidFill>
            <a:schemeClr val="bg1"/>
          </a:solidFill>
        </p:spPr>
        <p:txBody>
          <a:bodyPr wrap="square" rtlCol="0">
            <a:spAutoFit/>
          </a:bodyPr>
          <a:lstStyle/>
          <a:p>
            <a:pPr algn="ctr"/>
            <a:r>
              <a:rPr lang="en-GB" b="1" dirty="0" smtClean="0"/>
              <a:t>Stanley Kowalski</a:t>
            </a:r>
            <a:endParaRPr lang="en-GB" b="1" dirty="0"/>
          </a:p>
        </p:txBody>
      </p:sp>
    </p:spTree>
    <p:extLst>
      <p:ext uri="{BB962C8B-B14F-4D97-AF65-F5344CB8AC3E}">
        <p14:creationId xmlns:p14="http://schemas.microsoft.com/office/powerpoint/2010/main" val="3149890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Bridging Work</a:t>
            </a:r>
            <a:endParaRPr lang="en-GB" u="sng" dirty="0"/>
          </a:p>
        </p:txBody>
      </p:sp>
      <p:sp>
        <p:nvSpPr>
          <p:cNvPr id="4" name="TextBox 3"/>
          <p:cNvSpPr txBox="1"/>
          <p:nvPr/>
        </p:nvSpPr>
        <p:spPr>
          <a:xfrm>
            <a:off x="2913055" y="2153474"/>
            <a:ext cx="6264696" cy="3539430"/>
          </a:xfrm>
          <a:prstGeom prst="rect">
            <a:avLst/>
          </a:prstGeom>
          <a:noFill/>
        </p:spPr>
        <p:txBody>
          <a:bodyPr wrap="square" rtlCol="0">
            <a:spAutoFit/>
          </a:bodyPr>
          <a:lstStyle/>
          <a:p>
            <a:r>
              <a:rPr lang="en-GB" sz="2800" dirty="0" smtClean="0"/>
              <a:t>Now that you have been introduced to the course outline for the tragedy exam (the texts of which are covered in Y12), are aware of the assessment objectives and have been introduced to the aspects of tragedy you are ready to begin your study of “A Streetcar Named Desire”.</a:t>
            </a:r>
          </a:p>
          <a:p>
            <a:endParaRPr lang="en-GB" sz="2800" dirty="0"/>
          </a:p>
        </p:txBody>
      </p:sp>
      <p:sp>
        <p:nvSpPr>
          <p:cNvPr id="5" name="TextBox 4"/>
          <p:cNvSpPr txBox="1"/>
          <p:nvPr/>
        </p:nvSpPr>
        <p:spPr>
          <a:xfrm>
            <a:off x="234321" y="5662624"/>
            <a:ext cx="2419350" cy="382316"/>
          </a:xfrm>
          <a:prstGeom prst="rect">
            <a:avLst/>
          </a:prstGeom>
          <a:solidFill>
            <a:schemeClr val="bg1"/>
          </a:solidFill>
        </p:spPr>
        <p:txBody>
          <a:bodyPr wrap="square" rtlCol="0">
            <a:spAutoFit/>
          </a:bodyPr>
          <a:lstStyle/>
          <a:p>
            <a:pPr algn="ctr"/>
            <a:r>
              <a:rPr lang="en-GB" b="1" dirty="0" smtClean="0"/>
              <a:t>Blanche DuBois</a:t>
            </a:r>
            <a:endParaRPr lang="en-GB" b="1" dirty="0"/>
          </a:p>
        </p:txBody>
      </p:sp>
      <p:pic>
        <p:nvPicPr>
          <p:cNvPr id="2050" name="Picture 2" descr="Blanche DuBois | fictional character | Britann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321" y="1779054"/>
            <a:ext cx="2419350" cy="3883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2921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Bridging Work</a:t>
            </a:r>
            <a:endParaRPr lang="en-GB" u="sng" dirty="0"/>
          </a:p>
        </p:txBody>
      </p:sp>
      <p:sp>
        <p:nvSpPr>
          <p:cNvPr id="4" name="TextBox 3"/>
          <p:cNvSpPr txBox="1"/>
          <p:nvPr/>
        </p:nvSpPr>
        <p:spPr>
          <a:xfrm>
            <a:off x="2879304" y="1792969"/>
            <a:ext cx="6264696" cy="4401205"/>
          </a:xfrm>
          <a:prstGeom prst="rect">
            <a:avLst/>
          </a:prstGeom>
          <a:noFill/>
        </p:spPr>
        <p:txBody>
          <a:bodyPr wrap="square" rtlCol="0">
            <a:spAutoFit/>
          </a:bodyPr>
          <a:lstStyle/>
          <a:p>
            <a:r>
              <a:rPr lang="en-GB" sz="2800" dirty="0" smtClean="0"/>
              <a:t>Before you begin to read the text it is preferable to have a basic understanding of the contexts within which the text itself was produced. </a:t>
            </a:r>
          </a:p>
          <a:p>
            <a:endParaRPr lang="en-GB" sz="2800" dirty="0"/>
          </a:p>
          <a:p>
            <a:r>
              <a:rPr lang="en-GB" sz="2800" dirty="0" smtClean="0"/>
              <a:t>This is AO3 of the assessment objectives.</a:t>
            </a:r>
          </a:p>
          <a:p>
            <a:endParaRPr lang="en-GB" sz="2800" dirty="0"/>
          </a:p>
          <a:p>
            <a:r>
              <a:rPr lang="en-GB" sz="2800" dirty="0" smtClean="0"/>
              <a:t>The next 2 slides will remind you of all the assessment objectives and then this assessment objective in particular.</a:t>
            </a:r>
            <a:endParaRPr lang="en-GB" sz="2800" dirty="0"/>
          </a:p>
        </p:txBody>
      </p:sp>
      <p:sp>
        <p:nvSpPr>
          <p:cNvPr id="5" name="TextBox 4"/>
          <p:cNvSpPr txBox="1"/>
          <p:nvPr/>
        </p:nvSpPr>
        <p:spPr>
          <a:xfrm>
            <a:off x="234321" y="5662624"/>
            <a:ext cx="2419350" cy="382316"/>
          </a:xfrm>
          <a:prstGeom prst="rect">
            <a:avLst/>
          </a:prstGeom>
          <a:solidFill>
            <a:schemeClr val="bg1"/>
          </a:solidFill>
        </p:spPr>
        <p:txBody>
          <a:bodyPr wrap="square" rtlCol="0">
            <a:spAutoFit/>
          </a:bodyPr>
          <a:lstStyle/>
          <a:p>
            <a:pPr algn="ctr"/>
            <a:r>
              <a:rPr lang="en-GB" b="1" dirty="0" smtClean="0"/>
              <a:t>Stella Kowalski</a:t>
            </a:r>
            <a:endParaRPr lang="en-GB" b="1" dirty="0"/>
          </a:p>
        </p:txBody>
      </p:sp>
      <p:pic>
        <p:nvPicPr>
          <p:cNvPr id="3074" name="Picture 2" descr="Stella Kowalski - Alchetron, The Free Social Encyclop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322" y="1818603"/>
            <a:ext cx="2419349" cy="3844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296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The Assessment Objectives</a:t>
            </a:r>
          </a:p>
        </p:txBody>
      </p:sp>
      <p:sp>
        <p:nvSpPr>
          <p:cNvPr id="3" name="Rectangle 2"/>
          <p:cNvSpPr/>
          <p:nvPr/>
        </p:nvSpPr>
        <p:spPr>
          <a:xfrm>
            <a:off x="467544" y="1340768"/>
            <a:ext cx="8208912" cy="5262979"/>
          </a:xfrm>
          <a:prstGeom prst="rect">
            <a:avLst/>
          </a:prstGeom>
          <a:solidFill>
            <a:schemeClr val="bg1"/>
          </a:solidFill>
        </p:spPr>
        <p:txBody>
          <a:bodyPr wrap="square">
            <a:spAutoFit/>
          </a:bodyPr>
          <a:lstStyle/>
          <a:p>
            <a:r>
              <a:rPr lang="en-GB" sz="2800" dirty="0"/>
              <a:t>•AO1: Articulate informed, personal and creative responses to literary texts, using associated</a:t>
            </a:r>
          </a:p>
          <a:p>
            <a:r>
              <a:rPr lang="en-GB" sz="2800" dirty="0"/>
              <a:t>concepts and terminology, and coherent, accurate written expression.</a:t>
            </a:r>
          </a:p>
          <a:p>
            <a:r>
              <a:rPr lang="en-GB" sz="2800" dirty="0"/>
              <a:t>•AO2: Analyse ways in which meanings are shaped in literary texts.</a:t>
            </a:r>
          </a:p>
          <a:p>
            <a:r>
              <a:rPr lang="en-GB" sz="2800" dirty="0"/>
              <a:t>•AO3: Demonstrate understanding of the significance and influence of the contexts in which literary</a:t>
            </a:r>
          </a:p>
          <a:p>
            <a:r>
              <a:rPr lang="en-GB" sz="2800" dirty="0"/>
              <a:t>texts are written and received.</a:t>
            </a:r>
          </a:p>
          <a:p>
            <a:r>
              <a:rPr lang="en-GB" sz="2800" dirty="0"/>
              <a:t>•AO4: Explore connections across literary texts.</a:t>
            </a:r>
          </a:p>
          <a:p>
            <a:r>
              <a:rPr lang="en-GB" sz="2800" dirty="0"/>
              <a:t>•AO5: Explore literary texts informed by different interpretations.</a:t>
            </a:r>
          </a:p>
        </p:txBody>
      </p:sp>
    </p:spTree>
    <p:extLst>
      <p:ext uri="{BB962C8B-B14F-4D97-AF65-F5344CB8AC3E}">
        <p14:creationId xmlns:p14="http://schemas.microsoft.com/office/powerpoint/2010/main" val="397955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The Assessment Objectives</a:t>
            </a:r>
            <a:endParaRPr lang="en-GB" u="sng" dirty="0"/>
          </a:p>
        </p:txBody>
      </p:sp>
      <p:sp>
        <p:nvSpPr>
          <p:cNvPr id="3" name="Rectangle 2"/>
          <p:cNvSpPr/>
          <p:nvPr/>
        </p:nvSpPr>
        <p:spPr>
          <a:xfrm>
            <a:off x="432068" y="1628800"/>
            <a:ext cx="8208912" cy="4401205"/>
          </a:xfrm>
          <a:prstGeom prst="rect">
            <a:avLst/>
          </a:prstGeom>
          <a:solidFill>
            <a:schemeClr val="bg1"/>
          </a:solidFill>
        </p:spPr>
        <p:txBody>
          <a:bodyPr wrap="square">
            <a:spAutoFit/>
          </a:bodyPr>
          <a:lstStyle/>
          <a:p>
            <a:r>
              <a:rPr lang="en-GB" sz="2800" b="1" u="sng" dirty="0" smtClean="0"/>
              <a:t>AO3 </a:t>
            </a:r>
            <a:r>
              <a:rPr lang="en-GB" sz="2800" b="1" u="sng" dirty="0"/>
              <a:t>relates to the many possible contexts which arise out of the text, the specific task and the genre</a:t>
            </a:r>
          </a:p>
          <a:p>
            <a:r>
              <a:rPr lang="en-GB" sz="2800" b="1" u="sng" dirty="0"/>
              <a:t>being studied</a:t>
            </a:r>
            <a:r>
              <a:rPr lang="en-GB" sz="2800" b="1" u="sng" dirty="0" smtClean="0"/>
              <a:t>. For example:</a:t>
            </a:r>
          </a:p>
          <a:p>
            <a:pPr algn="ctr"/>
            <a:endParaRPr lang="en-GB" sz="2800" b="1" u="sng" dirty="0"/>
          </a:p>
          <a:p>
            <a:pPr marL="457200" indent="-457200" algn="ctr">
              <a:buFont typeface="Arial" panose="020B0604020202020204" pitchFamily="34" charset="0"/>
              <a:buChar char="•"/>
            </a:pPr>
            <a:r>
              <a:rPr lang="en-GB" sz="2800" b="1" u="sng" dirty="0" smtClean="0"/>
              <a:t>Authorial</a:t>
            </a:r>
          </a:p>
          <a:p>
            <a:pPr marL="457200" indent="-457200" algn="ctr">
              <a:buFont typeface="Arial" panose="020B0604020202020204" pitchFamily="34" charset="0"/>
              <a:buChar char="•"/>
            </a:pPr>
            <a:r>
              <a:rPr lang="en-GB" sz="2800" b="1" u="sng" dirty="0" smtClean="0"/>
              <a:t>Social</a:t>
            </a:r>
          </a:p>
          <a:p>
            <a:pPr marL="457200" indent="-457200" algn="ctr">
              <a:buFont typeface="Arial" panose="020B0604020202020204" pitchFamily="34" charset="0"/>
              <a:buChar char="•"/>
            </a:pPr>
            <a:r>
              <a:rPr lang="en-GB" sz="2800" b="1" u="sng" dirty="0" smtClean="0"/>
              <a:t>Historical</a:t>
            </a:r>
          </a:p>
          <a:p>
            <a:pPr marL="457200" indent="-457200" algn="ctr">
              <a:buFont typeface="Arial" panose="020B0604020202020204" pitchFamily="34" charset="0"/>
              <a:buChar char="•"/>
            </a:pPr>
            <a:r>
              <a:rPr lang="en-GB" sz="2800" b="1" u="sng" dirty="0" smtClean="0"/>
              <a:t>Context of production</a:t>
            </a:r>
          </a:p>
          <a:p>
            <a:pPr marL="457200" indent="-457200" algn="ctr">
              <a:buFont typeface="Arial" panose="020B0604020202020204" pitchFamily="34" charset="0"/>
              <a:buChar char="•"/>
            </a:pPr>
            <a:r>
              <a:rPr lang="en-GB" sz="2800" b="1" u="sng" dirty="0" smtClean="0"/>
              <a:t>Context of reception</a:t>
            </a:r>
          </a:p>
          <a:p>
            <a:pPr algn="ctr"/>
            <a:endParaRPr lang="en-GB" sz="2800" i="1" u="sng" dirty="0" smtClean="0">
              <a:solidFill>
                <a:srgbClr val="FF0000"/>
              </a:solidFill>
            </a:endParaRPr>
          </a:p>
        </p:txBody>
      </p:sp>
    </p:spTree>
    <p:extLst>
      <p:ext uri="{BB962C8B-B14F-4D97-AF65-F5344CB8AC3E}">
        <p14:creationId xmlns:p14="http://schemas.microsoft.com/office/powerpoint/2010/main" val="9402684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Authorial Context </a:t>
            </a:r>
            <a:endParaRPr lang="en-GB" u="sng" dirty="0"/>
          </a:p>
        </p:txBody>
      </p:sp>
      <p:sp>
        <p:nvSpPr>
          <p:cNvPr id="3" name="Content Placeholder 2"/>
          <p:cNvSpPr>
            <a:spLocks noGrp="1"/>
          </p:cNvSpPr>
          <p:nvPr>
            <p:ph idx="1"/>
          </p:nvPr>
        </p:nvSpPr>
        <p:spPr>
          <a:xfrm>
            <a:off x="3131840" y="1268760"/>
            <a:ext cx="5698976" cy="5400600"/>
          </a:xfrm>
        </p:spPr>
        <p:txBody>
          <a:bodyPr>
            <a:normAutofit fontScale="92500" lnSpcReduction="20000"/>
          </a:bodyPr>
          <a:lstStyle/>
          <a:p>
            <a:r>
              <a:rPr lang="en-GB" dirty="0" smtClean="0"/>
              <a:t>This context focuses on the author (in this case Tennessee Williams), the life the author led, their family life, childhood, education, social class, socio-political beliefs, race, gender, sexuality etc…</a:t>
            </a:r>
          </a:p>
          <a:p>
            <a:endParaRPr lang="en-GB" dirty="0"/>
          </a:p>
          <a:p>
            <a:r>
              <a:rPr lang="en-GB" dirty="0" smtClean="0"/>
              <a:t>In summary, it focus on the life of the writer and how the life the writer has led influences the characters, themes and attitudes and values presented in the work that they produce.</a:t>
            </a:r>
            <a:endParaRPr lang="en-GB" dirty="0"/>
          </a:p>
        </p:txBody>
      </p:sp>
      <p:pic>
        <p:nvPicPr>
          <p:cNvPr id="4098" name="Picture 2" descr="The Man Who Queered Broadway | The New York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271" y="1771656"/>
            <a:ext cx="2808313" cy="419260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07298" y="5964265"/>
            <a:ext cx="2806285" cy="369332"/>
          </a:xfrm>
          <a:prstGeom prst="rect">
            <a:avLst/>
          </a:prstGeom>
          <a:solidFill>
            <a:schemeClr val="bg1"/>
          </a:solidFill>
        </p:spPr>
        <p:txBody>
          <a:bodyPr wrap="square" rtlCol="0">
            <a:spAutoFit/>
          </a:bodyPr>
          <a:lstStyle/>
          <a:p>
            <a:pPr algn="ctr"/>
            <a:r>
              <a:rPr lang="en-GB" b="1" dirty="0" smtClean="0"/>
              <a:t>Tennessee Williams</a:t>
            </a:r>
            <a:endParaRPr lang="en-GB" b="1" dirty="0"/>
          </a:p>
        </p:txBody>
      </p:sp>
    </p:spTree>
    <p:extLst>
      <p:ext uri="{BB962C8B-B14F-4D97-AF65-F5344CB8AC3E}">
        <p14:creationId xmlns:p14="http://schemas.microsoft.com/office/powerpoint/2010/main" val="1764731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Authorial Contextual - Reading</a:t>
            </a:r>
            <a:endParaRPr lang="en-GB" u="sng" dirty="0"/>
          </a:p>
        </p:txBody>
      </p:sp>
      <p:sp>
        <p:nvSpPr>
          <p:cNvPr id="4" name="Rectangle 3"/>
          <p:cNvSpPr/>
          <p:nvPr/>
        </p:nvSpPr>
        <p:spPr>
          <a:xfrm>
            <a:off x="3113583" y="3894088"/>
            <a:ext cx="6030417" cy="2873607"/>
          </a:xfrm>
          <a:prstGeom prst="rect">
            <a:avLst/>
          </a:prstGeom>
        </p:spPr>
        <p:txBody>
          <a:bodyPr wrap="square">
            <a:spAutoFit/>
          </a:bodyPr>
          <a:lstStyle/>
          <a:p>
            <a:pPr>
              <a:lnSpc>
                <a:spcPct val="107000"/>
              </a:lnSpc>
              <a:spcAft>
                <a:spcPts val="800"/>
              </a:spcAft>
            </a:pPr>
            <a:r>
              <a:rPr lang="en-GB"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2"/>
              </a:rPr>
              <a:t>https</a:t>
            </a: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2"/>
              </a:rPr>
              <a:t>://</a:t>
            </a:r>
            <a:r>
              <a:rPr lang="en-GB"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2"/>
              </a:rPr>
              <a:t>www.cliffsnotes.com/literature/s/a-streetcar-named-desire/tennessee-williams-biography</a:t>
            </a:r>
            <a:endParaRPr lang="en-GB"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https://</a:t>
            </a:r>
            <a:r>
              <a:rPr lang="en-GB"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www.theguardian.com/stage/2009/jul/27/tennessee-williams</a:t>
            </a:r>
            <a:endParaRPr lang="en-GB"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hlinkClick r:id="rId4"/>
              </a:rPr>
              <a:t>https://www.independent.co.uk/news/people/obituary-rose-williams-1362925.html</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2" descr="The Man Who Queered Broadway | The New York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5271" y="1771656"/>
            <a:ext cx="2808313" cy="419260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07298" y="5964265"/>
            <a:ext cx="2806285" cy="369332"/>
          </a:xfrm>
          <a:prstGeom prst="rect">
            <a:avLst/>
          </a:prstGeom>
          <a:solidFill>
            <a:schemeClr val="bg1"/>
          </a:solidFill>
        </p:spPr>
        <p:txBody>
          <a:bodyPr wrap="square" rtlCol="0">
            <a:spAutoFit/>
          </a:bodyPr>
          <a:lstStyle/>
          <a:p>
            <a:pPr algn="ctr"/>
            <a:r>
              <a:rPr lang="en-GB" b="1" dirty="0" smtClean="0"/>
              <a:t>Tennessee Williams</a:t>
            </a:r>
            <a:endParaRPr lang="en-GB" b="1" dirty="0"/>
          </a:p>
        </p:txBody>
      </p:sp>
      <p:sp>
        <p:nvSpPr>
          <p:cNvPr id="7" name="TextBox 6"/>
          <p:cNvSpPr txBox="1"/>
          <p:nvPr/>
        </p:nvSpPr>
        <p:spPr>
          <a:xfrm>
            <a:off x="3138200" y="1453343"/>
            <a:ext cx="6030417" cy="2308324"/>
          </a:xfrm>
          <a:prstGeom prst="rect">
            <a:avLst/>
          </a:prstGeom>
          <a:noFill/>
        </p:spPr>
        <p:txBody>
          <a:bodyPr wrap="square" rtlCol="0">
            <a:spAutoFit/>
          </a:bodyPr>
          <a:lstStyle/>
          <a:p>
            <a:r>
              <a:rPr lang="en-GB" sz="2400" dirty="0" smtClean="0"/>
              <a:t>The 3 links below will take you to 3 texts that cover the life of the writer Tennessee Williams. </a:t>
            </a:r>
          </a:p>
          <a:p>
            <a:endParaRPr lang="en-GB" sz="2400" dirty="0" smtClean="0"/>
          </a:p>
          <a:p>
            <a:r>
              <a:rPr lang="en-GB" sz="2400" dirty="0" smtClean="0"/>
              <a:t>The first is taken from Cliffs </a:t>
            </a:r>
            <a:r>
              <a:rPr lang="en-GB" sz="2400" dirty="0"/>
              <a:t>N</a:t>
            </a:r>
            <a:r>
              <a:rPr lang="en-GB" sz="2400" dirty="0" smtClean="0"/>
              <a:t>otes, the second is a review from the Guardian and the third is his obituary taken from the Independent.</a:t>
            </a:r>
            <a:endParaRPr lang="en-GB" sz="2400" dirty="0"/>
          </a:p>
        </p:txBody>
      </p:sp>
    </p:spTree>
    <p:extLst>
      <p:ext uri="{BB962C8B-B14F-4D97-AF65-F5344CB8AC3E}">
        <p14:creationId xmlns:p14="http://schemas.microsoft.com/office/powerpoint/2010/main" val="2425004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a:t>
            </a:r>
            <a:r>
              <a:rPr lang="en-GB" u="sng" dirty="0"/>
              <a:t>1</a:t>
            </a:r>
            <a:r>
              <a:rPr lang="en-GB" u="sng" dirty="0" smtClean="0"/>
              <a:t> – Historical and Social Context </a:t>
            </a:r>
            <a:endParaRPr lang="en-GB" u="sng" dirty="0"/>
          </a:p>
        </p:txBody>
      </p:sp>
      <p:sp>
        <p:nvSpPr>
          <p:cNvPr id="3" name="Content Placeholder 2"/>
          <p:cNvSpPr>
            <a:spLocks noGrp="1"/>
          </p:cNvSpPr>
          <p:nvPr>
            <p:ph idx="1"/>
          </p:nvPr>
        </p:nvSpPr>
        <p:spPr>
          <a:xfrm>
            <a:off x="4139953" y="1457400"/>
            <a:ext cx="5004047" cy="5400600"/>
          </a:xfrm>
        </p:spPr>
        <p:txBody>
          <a:bodyPr>
            <a:normAutofit fontScale="85000" lnSpcReduction="20000"/>
          </a:bodyPr>
          <a:lstStyle/>
          <a:p>
            <a:r>
              <a:rPr lang="en-GB" dirty="0" smtClean="0"/>
              <a:t>These contexts are linked and focus on the historical, social</a:t>
            </a:r>
            <a:r>
              <a:rPr lang="en-GB" dirty="0"/>
              <a:t>, political, cultural, economic, and environmental situations that influence the </a:t>
            </a:r>
            <a:r>
              <a:rPr lang="en-GB" dirty="0" smtClean="0"/>
              <a:t>art, philosophy and literature at the time the work is produced. </a:t>
            </a:r>
          </a:p>
          <a:p>
            <a:endParaRPr lang="en-GB" dirty="0"/>
          </a:p>
          <a:p>
            <a:r>
              <a:rPr lang="en-GB" dirty="0" smtClean="0"/>
              <a:t>Therefore</a:t>
            </a:r>
            <a:r>
              <a:rPr lang="en-GB" dirty="0"/>
              <a:t>, if we are unfamiliar with the traditions, culture, thinking, or events happening at any time in history, we could misinterpret or lose the meaning of a piece of writing we are reading. </a:t>
            </a:r>
          </a:p>
        </p:txBody>
      </p:sp>
      <p:pic>
        <p:nvPicPr>
          <p:cNvPr id="5124" name="Picture 4" descr="1940s. A Streetcar Named Desire | Streetcar named desire, New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429199"/>
            <a:ext cx="3682752" cy="452008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57200" y="5949280"/>
            <a:ext cx="3682753" cy="646331"/>
          </a:xfrm>
          <a:prstGeom prst="rect">
            <a:avLst/>
          </a:prstGeom>
          <a:solidFill>
            <a:schemeClr val="bg1"/>
          </a:solidFill>
        </p:spPr>
        <p:txBody>
          <a:bodyPr wrap="square" rtlCol="0">
            <a:spAutoFit/>
          </a:bodyPr>
          <a:lstStyle/>
          <a:p>
            <a:pPr algn="ctr"/>
            <a:r>
              <a:rPr lang="en-GB" b="1" dirty="0" smtClean="0"/>
              <a:t>The New Orleans streetcar that was actually named Desire.</a:t>
            </a:r>
            <a:endParaRPr lang="en-GB" b="1" dirty="0"/>
          </a:p>
        </p:txBody>
      </p:sp>
    </p:spTree>
    <p:extLst>
      <p:ext uri="{BB962C8B-B14F-4D97-AF65-F5344CB8AC3E}">
        <p14:creationId xmlns:p14="http://schemas.microsoft.com/office/powerpoint/2010/main" val="16952440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876F5A8C-9D1E-4004-911C-224AB3033EDF}"/>
</file>

<file path=customXml/itemProps2.xml><?xml version="1.0" encoding="utf-8"?>
<ds:datastoreItem xmlns:ds="http://schemas.openxmlformats.org/officeDocument/2006/customXml" ds:itemID="{CBA9F090-0FA9-4ECF-86D9-F5CD04EDC448}"/>
</file>

<file path=customXml/itemProps3.xml><?xml version="1.0" encoding="utf-8"?>
<ds:datastoreItem xmlns:ds="http://schemas.openxmlformats.org/officeDocument/2006/customXml" ds:itemID="{AA8CFFF3-25CC-4BA1-8953-9ED9C51B7A0F}"/>
</file>

<file path=docProps/app.xml><?xml version="1.0" encoding="utf-8"?>
<Properties xmlns="http://schemas.openxmlformats.org/officeDocument/2006/extended-properties" xmlns:vt="http://schemas.openxmlformats.org/officeDocument/2006/docPropsVTypes">
  <TotalTime>1137</TotalTime>
  <Words>1050</Words>
  <Application>Microsoft Office PowerPoint</Application>
  <PresentationFormat>On-screen Show (4:3)</PresentationFormat>
  <Paragraphs>98</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Times New Roman</vt:lpstr>
      <vt:lpstr>Office Theme</vt:lpstr>
      <vt:lpstr>Lesson 2: A Streetcar Named Desire</vt:lpstr>
      <vt:lpstr>Bridging Work</vt:lpstr>
      <vt:lpstr>Bridging Work</vt:lpstr>
      <vt:lpstr>Bridging Work</vt:lpstr>
      <vt:lpstr>The Assessment Objectives</vt:lpstr>
      <vt:lpstr>The Assessment Objectives</vt:lpstr>
      <vt:lpstr>Task 1 – Authorial Context </vt:lpstr>
      <vt:lpstr>Authorial Contextual - Reading</vt:lpstr>
      <vt:lpstr>Task 1 – Historical and Social Context </vt:lpstr>
      <vt:lpstr>Historic and Social Contextual Reading</vt:lpstr>
      <vt:lpstr>Task 1 – Context of Production Vs Context of Reception </vt:lpstr>
      <vt:lpstr>Task 1 – Context of Production</vt:lpstr>
      <vt:lpstr>Task 1 –Context of Reception </vt:lpstr>
      <vt:lpstr>Task 1 – Context of Production Vs Context of Reception </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129</cp:revision>
  <dcterms:created xsi:type="dcterms:W3CDTF">2012-11-22T18:40:04Z</dcterms:created>
  <dcterms:modified xsi:type="dcterms:W3CDTF">2020-04-29T10:15:56Z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