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5.xml" ContentType="application/vnd.openxmlformats-officedocument.presentationml.slide+xml"/>
  <Override PartName="/ppt/slides/slide7.xml" ContentType="application/vnd.openxmlformats-officedocument.presentationml.slide+xml"/>
  <Override PartName="/ppt/slides/slide6.xml" ContentType="application/vnd.openxmlformats-officedocument.presentationml.slide+xml"/>
  <Override PartName="/ppt/slides/slide5.xml" ContentType="application/vnd.openxmlformats-officedocument.presentationml.slide+xml"/>
  <Override PartName="/ppt/slides/slide4.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4.xml" ContentType="application/vnd.openxmlformats-officedocument.presentationml.slide+xml"/>
  <Override PartName="/ppt/slides/slide13.xml" ContentType="application/vnd.openxmlformats-officedocument.presentationml.slide+xml"/>
  <Override PartName="/ppt/slides/slide12.xml" ContentType="application/vnd.openxmlformats-officedocument.presentationml.slide+xml"/>
  <Override PartName="/ppt/slides/slide11.xml" ContentType="application/vnd.openxmlformats-officedocument.presentationml.slide+xml"/>
  <Override PartName="/ppt/slides/slide16.xml" ContentType="application/vnd.openxmlformats-officedocument.presentationml.slide+xml"/>
  <Override PartName="/ppt/slides/slide3.xml" ContentType="application/vnd.openxmlformats-officedocument.presentationml.slide+xml"/>
  <Override PartName="/ppt/slides/slide1.xml" ContentType="application/vnd.openxmlformats-officedocument.presentationml.slide+xml"/>
  <Override PartName="/ppt/slides/slide2.xml" ContentType="application/vnd.openxmlformats-officedocument.presentationml.slide+xml"/>
  <Override PartName="/ppt/slideMasters/slideMaster1.xml" ContentType="application/vnd.openxmlformats-officedocument.presentationml.slideMaster+xml"/>
  <Override PartName="/ppt/slideLayouts/slideLayout1.xml" ContentType="application/vnd.openxmlformats-officedocument.presentationml.slideLayout+xml"/>
  <Override PartName="/ppt/slideLayouts/slideLayout9.xml" ContentType="application/vnd.openxmlformats-officedocument.presentationml.slideLayout+xml"/>
  <Override PartName="/ppt/slideLayouts/slideLayout8.xml" ContentType="application/vnd.openxmlformats-officedocument.presentationml.slideLayout+xml"/>
  <Override PartName="/ppt/slideLayouts/slideLayout7.xml" ContentType="application/vnd.openxmlformats-officedocument.presentationml.slideLayout+xml"/>
  <Override PartName="/ppt/slideLayouts/slideLayout6.xml" ContentType="application/vnd.openxmlformats-officedocument.presentationml.slideLayout+xml"/>
  <Override PartName="/ppt/slideLayouts/slideLayout5.xml" ContentType="application/vnd.openxmlformats-officedocument.presentationml.slideLayout+xml"/>
  <Override PartName="/ppt/slideLayouts/slideLayout4.xml" ContentType="application/vnd.openxmlformats-officedocument.presentationml.slideLayout+xml"/>
  <Override PartName="/ppt/slideLayouts/slideLayout3.xml" ContentType="application/vnd.openxmlformats-officedocument.presentationml.slideLayout+xml"/>
  <Override PartName="/ppt/slideLayouts/slideLayout2.xml" ContentType="application/vnd.openxmlformats-officedocument.presentationml.slideLayout+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theme/theme1.xml" ContentType="application/vnd.openxmlformats-officedocument.them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ableStyles.xml" ContentType="application/vnd.openxmlformats-officedocument.presentationml.tableStyles+xml"/>
  <Override PartName="/docProps/core.xml" ContentType="application/vnd.openxmlformats-package.core-properties+xml"/>
  <Override PartName="/docProps/app.xml" ContentType="application/vnd.openxmlformats-officedocument.extended-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8"/>
  </p:notesMasterIdLst>
  <p:sldIdLst>
    <p:sldId id="256" r:id="rId2"/>
    <p:sldId id="379" r:id="rId3"/>
    <p:sldId id="366" r:id="rId4"/>
    <p:sldId id="380" r:id="rId5"/>
    <p:sldId id="376" r:id="rId6"/>
    <p:sldId id="351" r:id="rId7"/>
    <p:sldId id="377" r:id="rId8"/>
    <p:sldId id="375" r:id="rId9"/>
    <p:sldId id="387" r:id="rId10"/>
    <p:sldId id="381" r:id="rId11"/>
    <p:sldId id="386" r:id="rId12"/>
    <p:sldId id="385" r:id="rId13"/>
    <p:sldId id="384" r:id="rId14"/>
    <p:sldId id="383" r:id="rId15"/>
    <p:sldId id="382" r:id="rId16"/>
    <p:sldId id="349" r:id="rId1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p:restoredTop sz="64922" autoAdjust="0"/>
  </p:normalViewPr>
  <p:slideViewPr>
    <p:cSldViewPr>
      <p:cViewPr varScale="1">
        <p:scale>
          <a:sx n="55" d="100"/>
          <a:sy n="55" d="100"/>
        </p:scale>
        <p:origin x="1123" y="3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customXml" Target="../customXml/item3.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customXml" Target="../customXml/item2.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customXml" Target="../customXml/item1.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C9517E1-39CC-4024-8713-F93C6E8749A3}" type="datetimeFigureOut">
              <a:rPr lang="en-GB" smtClean="0"/>
              <a:t>05/05/2020</a:t>
            </a:fld>
            <a:endParaRPr lang="en-GB"/>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2868684-4B57-4378-B8C8-2AB209C2E13E}" type="slidenum">
              <a:rPr lang="en-GB" smtClean="0"/>
              <a:t>‹#›</a:t>
            </a:fld>
            <a:endParaRPr lang="en-GB"/>
          </a:p>
        </p:txBody>
      </p:sp>
    </p:spTree>
    <p:extLst>
      <p:ext uri="{BB962C8B-B14F-4D97-AF65-F5344CB8AC3E}">
        <p14:creationId xmlns:p14="http://schemas.microsoft.com/office/powerpoint/2010/main" val="1476880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3EA8DE7A-21BF-4858-AF20-1504009788B1}" type="datetimeFigureOut">
              <a:rPr lang="en-GB" smtClean="0"/>
              <a:pPr/>
              <a:t>05/05/2020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334C975-B332-4EA7-8ED4-12E65DF5BFD9}" type="slidenum">
              <a:rPr lang="en-GB" smtClean="0"/>
              <a:pPr/>
              <a:t>‹#›</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3EA8DE7A-21BF-4858-AF20-1504009788B1}" type="datetimeFigureOut">
              <a:rPr lang="en-GB" smtClean="0"/>
              <a:pPr/>
              <a:t>05/05/2020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334C975-B332-4EA7-8ED4-12E65DF5BFD9}" type="slidenum">
              <a:rPr lang="en-GB" smtClean="0"/>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3EA8DE7A-21BF-4858-AF20-1504009788B1}" type="datetimeFigureOut">
              <a:rPr lang="en-GB" smtClean="0"/>
              <a:pPr/>
              <a:t>05/05/2020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334C975-B332-4EA7-8ED4-12E65DF5BFD9}" type="slidenum">
              <a:rPr lang="en-GB" smtClean="0"/>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3EA8DE7A-21BF-4858-AF20-1504009788B1}" type="datetimeFigureOut">
              <a:rPr lang="en-GB" smtClean="0"/>
              <a:pPr/>
              <a:t>05/05/2020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334C975-B332-4EA7-8ED4-12E65DF5BFD9}" type="slidenum">
              <a:rPr lang="en-GB" smtClean="0"/>
              <a:pPr/>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3EA8DE7A-21BF-4858-AF20-1504009788B1}" type="datetimeFigureOut">
              <a:rPr lang="en-GB" smtClean="0"/>
              <a:pPr/>
              <a:t>05/05/2020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334C975-B332-4EA7-8ED4-12E65DF5BFD9}" type="slidenum">
              <a:rPr lang="en-GB" smtClean="0"/>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3EA8DE7A-21BF-4858-AF20-1504009788B1}" type="datetimeFigureOut">
              <a:rPr lang="en-GB" smtClean="0"/>
              <a:pPr/>
              <a:t>05/05/2020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6334C975-B332-4EA7-8ED4-12E65DF5BFD9}" type="slidenum">
              <a:rPr lang="en-GB" smtClean="0"/>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3EA8DE7A-21BF-4858-AF20-1504009788B1}" type="datetimeFigureOut">
              <a:rPr lang="en-GB" smtClean="0"/>
              <a:pPr/>
              <a:t>05/05/2020</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6334C975-B332-4EA7-8ED4-12E65DF5BFD9}" type="slidenum">
              <a:rPr lang="en-GB" smtClean="0"/>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3EA8DE7A-21BF-4858-AF20-1504009788B1}" type="datetimeFigureOut">
              <a:rPr lang="en-GB" smtClean="0"/>
              <a:pPr/>
              <a:t>05/05/2020</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6334C975-B332-4EA7-8ED4-12E65DF5BFD9}" type="slidenum">
              <a:rPr lang="en-GB" smtClean="0"/>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EA8DE7A-21BF-4858-AF20-1504009788B1}" type="datetimeFigureOut">
              <a:rPr lang="en-GB" smtClean="0"/>
              <a:pPr/>
              <a:t>05/05/2020</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6334C975-B332-4EA7-8ED4-12E65DF5BFD9}" type="slidenum">
              <a:rPr lang="en-GB" smtClean="0"/>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3EA8DE7A-21BF-4858-AF20-1504009788B1}" type="datetimeFigureOut">
              <a:rPr lang="en-GB" smtClean="0"/>
              <a:pPr/>
              <a:t>05/05/2020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6334C975-B332-4EA7-8ED4-12E65DF5BFD9}" type="slidenum">
              <a:rPr lang="en-GB" smtClean="0"/>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3EA8DE7A-21BF-4858-AF20-1504009788B1}" type="datetimeFigureOut">
              <a:rPr lang="en-GB" smtClean="0"/>
              <a:pPr/>
              <a:t>05/05/2020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6334C975-B332-4EA7-8ED4-12E65DF5BFD9}" type="slidenum">
              <a:rPr lang="en-GB" smtClean="0"/>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srcRect/>
          <a:tile tx="0" ty="0" sx="100000" sy="100000" flip="none" algn="tl"/>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EA8DE7A-21BF-4858-AF20-1504009788B1}" type="datetimeFigureOut">
              <a:rPr lang="en-GB" smtClean="0"/>
              <a:pPr/>
              <a:t>05/05/2020</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334C975-B332-4EA7-8ED4-12E65DF5BFD9}" type="slidenum">
              <a:rPr lang="en-GB" smtClean="0"/>
              <a:pPr/>
              <a:t>‹#›</a:t>
            </a:fld>
            <a:endParaRPr lang="en-GB"/>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hyperlink" Target="http://www.google.com/url?sa=i&amp;rct=j&amp;q=&amp;esrc=s&amp;source=images&amp;cd=&amp;cad=rja&amp;uact=8&amp;ved=0CAcQjRw&amp;url=http://ericgerlach.com/greekphilosophy2/&amp;ei=7fuQVd_-H8PT7Qa3oo3YAg&amp;psig=AFQjCNEXbto3yKW4aAqwSOKx3eesyPB2sA&amp;ust=1435651342170709" TargetMode="External"/><Relationship Id="rId1" Type="http://schemas.openxmlformats.org/officeDocument/2006/relationships/slideLayout" Target="../slideLayouts/slideLayout1.xml"/><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hyperlink" Target="https://www.cliffsnotes.com/literature/s/a-streetcar-named-desire/summary-and-analysis/scene-4" TargetMode="External"/><Relationship Id="rId2" Type="http://schemas.openxmlformats.org/officeDocument/2006/relationships/hyperlink" Target="https://www.sparknotes.com/lit/streetcar/section4/" TargetMode="External"/><Relationship Id="rId1" Type="http://schemas.openxmlformats.org/officeDocument/2006/relationships/slideLayout" Target="../slideLayouts/slideLayout2.xml"/><Relationship Id="rId4" Type="http://schemas.openxmlformats.org/officeDocument/2006/relationships/hyperlink" Target="https://www.litcharts.com/lit/a-streetcar-named-desire/scene-4" TargetMode="External"/></Relationships>
</file>

<file path=ppt/slides/_rels/slide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81534" y="0"/>
            <a:ext cx="7848872" cy="1470025"/>
          </a:xfrm>
        </p:spPr>
        <p:txBody>
          <a:bodyPr>
            <a:normAutofit/>
          </a:bodyPr>
          <a:lstStyle/>
          <a:p>
            <a:r>
              <a:rPr lang="en-GB" sz="3600" u="sng" dirty="0"/>
              <a:t>Lesson </a:t>
            </a:r>
            <a:r>
              <a:rPr lang="en-GB" sz="3600" u="sng" dirty="0" smtClean="0"/>
              <a:t>6: A Streetcar Named Desire</a:t>
            </a:r>
            <a:endParaRPr lang="en-GB" sz="3600" u="sng" dirty="0"/>
          </a:p>
        </p:txBody>
      </p:sp>
      <p:sp>
        <p:nvSpPr>
          <p:cNvPr id="3" name="Subtitle 2"/>
          <p:cNvSpPr>
            <a:spLocks noGrp="1"/>
          </p:cNvSpPr>
          <p:nvPr>
            <p:ph type="subTitle" idx="1"/>
          </p:nvPr>
        </p:nvSpPr>
        <p:spPr>
          <a:xfrm>
            <a:off x="165510" y="4980165"/>
            <a:ext cx="8870986" cy="1752600"/>
          </a:xfrm>
        </p:spPr>
        <p:txBody>
          <a:bodyPr>
            <a:normAutofit/>
          </a:bodyPr>
          <a:lstStyle/>
          <a:p>
            <a:pPr algn="l"/>
            <a:r>
              <a:rPr lang="en-GB" dirty="0" err="1">
                <a:solidFill>
                  <a:schemeClr val="tx1"/>
                </a:solidFill>
              </a:rPr>
              <a:t>L.Objective</a:t>
            </a:r>
            <a:r>
              <a:rPr lang="en-GB" dirty="0">
                <a:solidFill>
                  <a:schemeClr val="tx1"/>
                </a:solidFill>
              </a:rPr>
              <a:t>: </a:t>
            </a:r>
            <a:r>
              <a:rPr lang="en-GB" dirty="0" smtClean="0">
                <a:solidFill>
                  <a:schemeClr val="tx1"/>
                </a:solidFill>
              </a:rPr>
              <a:t>To read, analyse and consider Scene 4 of Williams’ A Streetcar Named Desire. To focus on the relationship between Stella and Blanche.</a:t>
            </a:r>
            <a:endParaRPr lang="en-GB" dirty="0">
              <a:solidFill>
                <a:schemeClr val="tx1"/>
              </a:solidFill>
            </a:endParaRPr>
          </a:p>
        </p:txBody>
      </p:sp>
      <p:pic>
        <p:nvPicPr>
          <p:cNvPr id="2052" name="Picture 4" descr="https://ericgerlachdotcom.files.wordpress.com/2013/10/tragedy-mask.jpg">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34404" y="1252364"/>
            <a:ext cx="2657475" cy="3345160"/>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descr="A-Streetcar-Named-Desire-Framed-Movie-Poste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486728" y="1252363"/>
            <a:ext cx="4743678" cy="3345161"/>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u="sng" dirty="0" smtClean="0"/>
              <a:t>Task 2 – </a:t>
            </a:r>
            <a:r>
              <a:rPr lang="en-GB" u="sng" dirty="0"/>
              <a:t>Scene </a:t>
            </a:r>
            <a:r>
              <a:rPr lang="en-GB" u="sng" dirty="0" smtClean="0"/>
              <a:t>4: </a:t>
            </a:r>
            <a:r>
              <a:rPr lang="en-GB" u="sng" dirty="0"/>
              <a:t>Questions on </a:t>
            </a:r>
            <a:r>
              <a:rPr lang="en-GB" u="sng" dirty="0" smtClean="0"/>
              <a:t>Blanche and Stella</a:t>
            </a:r>
            <a:endParaRPr lang="en-GB" u="sng" dirty="0"/>
          </a:p>
        </p:txBody>
      </p:sp>
      <p:sp>
        <p:nvSpPr>
          <p:cNvPr id="4" name="TextBox 3"/>
          <p:cNvSpPr txBox="1"/>
          <p:nvPr/>
        </p:nvSpPr>
        <p:spPr>
          <a:xfrm>
            <a:off x="3419872" y="2132856"/>
            <a:ext cx="5569768" cy="1785104"/>
          </a:xfrm>
          <a:prstGeom prst="rect">
            <a:avLst/>
          </a:prstGeom>
          <a:noFill/>
        </p:spPr>
        <p:txBody>
          <a:bodyPr wrap="square" rtlCol="0">
            <a:spAutoFit/>
          </a:bodyPr>
          <a:lstStyle/>
          <a:p>
            <a:pPr algn="ctr"/>
            <a:r>
              <a:rPr lang="en-GB" sz="2800" b="1" u="sng" dirty="0" smtClean="0"/>
              <a:t>Question 3 </a:t>
            </a:r>
          </a:p>
          <a:p>
            <a:endParaRPr lang="en-GB" sz="2800" dirty="0"/>
          </a:p>
          <a:p>
            <a:r>
              <a:rPr lang="en-GB" sz="2700" dirty="0" smtClean="0"/>
              <a:t>What is Blanche’s plan for Stella’s future?</a:t>
            </a:r>
            <a:endParaRPr lang="en-GB" sz="2700" dirty="0"/>
          </a:p>
        </p:txBody>
      </p:sp>
      <p:sp>
        <p:nvSpPr>
          <p:cNvPr id="6" name="TextBox 5"/>
          <p:cNvSpPr txBox="1"/>
          <p:nvPr/>
        </p:nvSpPr>
        <p:spPr>
          <a:xfrm>
            <a:off x="323527" y="5768751"/>
            <a:ext cx="2890663" cy="369332"/>
          </a:xfrm>
          <a:prstGeom prst="rect">
            <a:avLst/>
          </a:prstGeom>
          <a:solidFill>
            <a:schemeClr val="bg1"/>
          </a:solidFill>
        </p:spPr>
        <p:txBody>
          <a:bodyPr wrap="square" rtlCol="0">
            <a:spAutoFit/>
          </a:bodyPr>
          <a:lstStyle/>
          <a:p>
            <a:pPr algn="ctr"/>
            <a:r>
              <a:rPr lang="en-GB" dirty="0" smtClean="0"/>
              <a:t>Scene 4: Blanche and Stella</a:t>
            </a:r>
            <a:endParaRPr lang="en-GB" dirty="0"/>
          </a:p>
        </p:txBody>
      </p:sp>
      <p:pic>
        <p:nvPicPr>
          <p:cNvPr id="8" name="Picture 2" descr="A Streetcar Named Desire (1951) – The Movie Crash Course"/>
          <p:cNvPicPr>
            <a:picLocks noChangeAspect="1" noChangeArrowheads="1"/>
          </p:cNvPicPr>
          <p:nvPr/>
        </p:nvPicPr>
        <p:blipFill rotWithShape="1">
          <a:blip r:embed="rId2">
            <a:extLst>
              <a:ext uri="{28A0092B-C50C-407E-A947-70E740481C1C}">
                <a14:useLocalDpi xmlns:a14="http://schemas.microsoft.com/office/drawing/2010/main" val="0"/>
              </a:ext>
            </a:extLst>
          </a:blip>
          <a:srcRect l="11858" r="6808"/>
          <a:stretch/>
        </p:blipFill>
        <p:spPr bwMode="auto">
          <a:xfrm>
            <a:off x="323528" y="1700808"/>
            <a:ext cx="2890663" cy="406794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3376422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u="sng" dirty="0" smtClean="0"/>
              <a:t>Task 2 – </a:t>
            </a:r>
            <a:r>
              <a:rPr lang="en-GB" u="sng" dirty="0"/>
              <a:t>Scene </a:t>
            </a:r>
            <a:r>
              <a:rPr lang="en-GB" u="sng" dirty="0" smtClean="0"/>
              <a:t>4: </a:t>
            </a:r>
            <a:r>
              <a:rPr lang="en-GB" u="sng" dirty="0"/>
              <a:t>Questions on </a:t>
            </a:r>
            <a:r>
              <a:rPr lang="en-GB" u="sng" dirty="0" smtClean="0"/>
              <a:t>Blanche and Stella</a:t>
            </a:r>
            <a:endParaRPr lang="en-GB" u="sng" dirty="0"/>
          </a:p>
        </p:txBody>
      </p:sp>
      <p:sp>
        <p:nvSpPr>
          <p:cNvPr id="4" name="TextBox 3"/>
          <p:cNvSpPr txBox="1"/>
          <p:nvPr/>
        </p:nvSpPr>
        <p:spPr>
          <a:xfrm>
            <a:off x="3419872" y="1988840"/>
            <a:ext cx="5569768" cy="3031599"/>
          </a:xfrm>
          <a:prstGeom prst="rect">
            <a:avLst/>
          </a:prstGeom>
          <a:noFill/>
        </p:spPr>
        <p:txBody>
          <a:bodyPr wrap="square" rtlCol="0">
            <a:spAutoFit/>
          </a:bodyPr>
          <a:lstStyle/>
          <a:p>
            <a:pPr algn="ctr"/>
            <a:r>
              <a:rPr lang="en-GB" sz="2800" b="1" u="sng" dirty="0" smtClean="0"/>
              <a:t>Question </a:t>
            </a:r>
            <a:r>
              <a:rPr lang="en-GB" sz="2800" b="1" u="sng" dirty="0"/>
              <a:t>4</a:t>
            </a:r>
            <a:r>
              <a:rPr lang="en-GB" sz="2800" b="1" u="sng" dirty="0" smtClean="0"/>
              <a:t> </a:t>
            </a:r>
          </a:p>
          <a:p>
            <a:endParaRPr lang="en-GB" sz="2800" dirty="0"/>
          </a:p>
          <a:p>
            <a:r>
              <a:rPr lang="en-GB" sz="2700" dirty="0" smtClean="0"/>
              <a:t>Blanche contrasts the world of Belle </a:t>
            </a:r>
            <a:r>
              <a:rPr lang="en-GB" sz="2700" dirty="0" err="1" smtClean="0"/>
              <a:t>Reve</a:t>
            </a:r>
            <a:r>
              <a:rPr lang="en-GB" sz="2700" dirty="0" smtClean="0"/>
              <a:t> with Stella’s present lifestyle. </a:t>
            </a:r>
          </a:p>
          <a:p>
            <a:endParaRPr lang="en-GB" sz="2700" dirty="0"/>
          </a:p>
          <a:p>
            <a:r>
              <a:rPr lang="en-GB" sz="2700" dirty="0" smtClean="0"/>
              <a:t>Can you identify the main differences between the two worlds?</a:t>
            </a:r>
            <a:endParaRPr lang="en-GB" sz="2700" dirty="0"/>
          </a:p>
        </p:txBody>
      </p:sp>
      <p:sp>
        <p:nvSpPr>
          <p:cNvPr id="6" name="TextBox 5"/>
          <p:cNvSpPr txBox="1"/>
          <p:nvPr/>
        </p:nvSpPr>
        <p:spPr>
          <a:xfrm>
            <a:off x="323527" y="5768751"/>
            <a:ext cx="2890663" cy="369332"/>
          </a:xfrm>
          <a:prstGeom prst="rect">
            <a:avLst/>
          </a:prstGeom>
          <a:solidFill>
            <a:schemeClr val="bg1"/>
          </a:solidFill>
        </p:spPr>
        <p:txBody>
          <a:bodyPr wrap="square" rtlCol="0">
            <a:spAutoFit/>
          </a:bodyPr>
          <a:lstStyle/>
          <a:p>
            <a:pPr algn="ctr"/>
            <a:r>
              <a:rPr lang="en-GB" dirty="0" smtClean="0"/>
              <a:t>Scene 4: Blanche and Stella</a:t>
            </a:r>
            <a:endParaRPr lang="en-GB" dirty="0"/>
          </a:p>
        </p:txBody>
      </p:sp>
      <p:pic>
        <p:nvPicPr>
          <p:cNvPr id="8" name="Picture 2" descr="A Streetcar Named Desire (1951) – The Movie Crash Course"/>
          <p:cNvPicPr>
            <a:picLocks noChangeAspect="1" noChangeArrowheads="1"/>
          </p:cNvPicPr>
          <p:nvPr/>
        </p:nvPicPr>
        <p:blipFill rotWithShape="1">
          <a:blip r:embed="rId2">
            <a:extLst>
              <a:ext uri="{28A0092B-C50C-407E-A947-70E740481C1C}">
                <a14:useLocalDpi xmlns:a14="http://schemas.microsoft.com/office/drawing/2010/main" val="0"/>
              </a:ext>
            </a:extLst>
          </a:blip>
          <a:srcRect l="11858" r="6808"/>
          <a:stretch/>
        </p:blipFill>
        <p:spPr bwMode="auto">
          <a:xfrm>
            <a:off x="323528" y="1700808"/>
            <a:ext cx="2890663" cy="406794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9191266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u="sng" dirty="0" smtClean="0"/>
              <a:t>Task 2 – </a:t>
            </a:r>
            <a:r>
              <a:rPr lang="en-GB" u="sng" dirty="0"/>
              <a:t>Scene </a:t>
            </a:r>
            <a:r>
              <a:rPr lang="en-GB" u="sng" dirty="0" smtClean="0"/>
              <a:t>4: </a:t>
            </a:r>
            <a:r>
              <a:rPr lang="en-GB" u="sng" dirty="0"/>
              <a:t>Questions on </a:t>
            </a:r>
            <a:r>
              <a:rPr lang="en-GB" u="sng" dirty="0" smtClean="0"/>
              <a:t>Blanche and Stella</a:t>
            </a:r>
            <a:endParaRPr lang="en-GB" u="sng" dirty="0"/>
          </a:p>
        </p:txBody>
      </p:sp>
      <p:sp>
        <p:nvSpPr>
          <p:cNvPr id="4" name="TextBox 3"/>
          <p:cNvSpPr txBox="1"/>
          <p:nvPr/>
        </p:nvSpPr>
        <p:spPr>
          <a:xfrm>
            <a:off x="3574232" y="1417638"/>
            <a:ext cx="5569768" cy="5109091"/>
          </a:xfrm>
          <a:prstGeom prst="rect">
            <a:avLst/>
          </a:prstGeom>
          <a:noFill/>
        </p:spPr>
        <p:txBody>
          <a:bodyPr wrap="square" rtlCol="0">
            <a:spAutoFit/>
          </a:bodyPr>
          <a:lstStyle/>
          <a:p>
            <a:pPr algn="ctr"/>
            <a:r>
              <a:rPr lang="en-GB" sz="2800" b="1" u="sng" dirty="0" smtClean="0"/>
              <a:t>Question 5</a:t>
            </a:r>
          </a:p>
          <a:p>
            <a:endParaRPr lang="en-GB" sz="2800" dirty="0"/>
          </a:p>
          <a:p>
            <a:r>
              <a:rPr lang="en-GB" sz="2700" dirty="0" smtClean="0"/>
              <a:t>Stanley listens in on some of this conversation. </a:t>
            </a:r>
          </a:p>
          <a:p>
            <a:endParaRPr lang="en-GB" sz="2700" dirty="0"/>
          </a:p>
          <a:p>
            <a:r>
              <a:rPr lang="en-GB" sz="2700" dirty="0" smtClean="0"/>
              <a:t>Why do you think there is the sound of a locomotive in the distance as he first appears on stage?</a:t>
            </a:r>
          </a:p>
          <a:p>
            <a:endParaRPr lang="en-GB" sz="2700" dirty="0"/>
          </a:p>
          <a:p>
            <a:r>
              <a:rPr lang="en-GB" sz="2700" dirty="0" smtClean="0"/>
              <a:t>Why do you think he does not immediately go into the room with Blanche and Stella?</a:t>
            </a:r>
            <a:endParaRPr lang="en-GB" sz="2700" dirty="0"/>
          </a:p>
        </p:txBody>
      </p:sp>
      <p:sp>
        <p:nvSpPr>
          <p:cNvPr id="6" name="TextBox 5"/>
          <p:cNvSpPr txBox="1"/>
          <p:nvPr/>
        </p:nvSpPr>
        <p:spPr>
          <a:xfrm>
            <a:off x="323527" y="5768751"/>
            <a:ext cx="2890663" cy="369332"/>
          </a:xfrm>
          <a:prstGeom prst="rect">
            <a:avLst/>
          </a:prstGeom>
          <a:solidFill>
            <a:schemeClr val="bg1"/>
          </a:solidFill>
        </p:spPr>
        <p:txBody>
          <a:bodyPr wrap="square" rtlCol="0">
            <a:spAutoFit/>
          </a:bodyPr>
          <a:lstStyle/>
          <a:p>
            <a:pPr algn="ctr"/>
            <a:r>
              <a:rPr lang="en-GB" dirty="0" smtClean="0"/>
              <a:t>Scene 4: Blanche and Stella</a:t>
            </a:r>
            <a:endParaRPr lang="en-GB" dirty="0"/>
          </a:p>
        </p:txBody>
      </p:sp>
      <p:pic>
        <p:nvPicPr>
          <p:cNvPr id="8" name="Picture 2" descr="A Streetcar Named Desire (1951) – The Movie Crash Course"/>
          <p:cNvPicPr>
            <a:picLocks noChangeAspect="1" noChangeArrowheads="1"/>
          </p:cNvPicPr>
          <p:nvPr/>
        </p:nvPicPr>
        <p:blipFill rotWithShape="1">
          <a:blip r:embed="rId2">
            <a:extLst>
              <a:ext uri="{28A0092B-C50C-407E-A947-70E740481C1C}">
                <a14:useLocalDpi xmlns:a14="http://schemas.microsoft.com/office/drawing/2010/main" val="0"/>
              </a:ext>
            </a:extLst>
          </a:blip>
          <a:srcRect l="11858" r="6808"/>
          <a:stretch/>
        </p:blipFill>
        <p:spPr bwMode="auto">
          <a:xfrm>
            <a:off x="323528" y="1700808"/>
            <a:ext cx="2890663" cy="406794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2450727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u="sng" dirty="0" smtClean="0"/>
              <a:t>Task 2 – </a:t>
            </a:r>
            <a:r>
              <a:rPr lang="en-GB" u="sng" dirty="0"/>
              <a:t>Scene </a:t>
            </a:r>
            <a:r>
              <a:rPr lang="en-GB" u="sng" dirty="0" smtClean="0"/>
              <a:t>4: </a:t>
            </a:r>
            <a:r>
              <a:rPr lang="en-GB" u="sng" dirty="0"/>
              <a:t>Questions on </a:t>
            </a:r>
            <a:r>
              <a:rPr lang="en-GB" u="sng" dirty="0" smtClean="0"/>
              <a:t>Blanche and Stella</a:t>
            </a:r>
            <a:endParaRPr lang="en-GB" u="sng" dirty="0"/>
          </a:p>
        </p:txBody>
      </p:sp>
      <p:sp>
        <p:nvSpPr>
          <p:cNvPr id="4" name="TextBox 3"/>
          <p:cNvSpPr txBox="1"/>
          <p:nvPr/>
        </p:nvSpPr>
        <p:spPr>
          <a:xfrm>
            <a:off x="3419872" y="2132856"/>
            <a:ext cx="5569768" cy="1785104"/>
          </a:xfrm>
          <a:prstGeom prst="rect">
            <a:avLst/>
          </a:prstGeom>
          <a:noFill/>
        </p:spPr>
        <p:txBody>
          <a:bodyPr wrap="square" rtlCol="0">
            <a:spAutoFit/>
          </a:bodyPr>
          <a:lstStyle/>
          <a:p>
            <a:pPr algn="ctr"/>
            <a:r>
              <a:rPr lang="en-GB" sz="2800" b="1" u="sng" dirty="0" smtClean="0"/>
              <a:t>Question 6 </a:t>
            </a:r>
          </a:p>
          <a:p>
            <a:endParaRPr lang="en-GB" sz="2800" dirty="0"/>
          </a:p>
          <a:p>
            <a:r>
              <a:rPr lang="en-GB" sz="2700" dirty="0" smtClean="0"/>
              <a:t>Is Stella tempted to leave Stanley at any point during this scene?</a:t>
            </a:r>
            <a:endParaRPr lang="en-GB" sz="2700" dirty="0"/>
          </a:p>
        </p:txBody>
      </p:sp>
      <p:sp>
        <p:nvSpPr>
          <p:cNvPr id="6" name="TextBox 5"/>
          <p:cNvSpPr txBox="1"/>
          <p:nvPr/>
        </p:nvSpPr>
        <p:spPr>
          <a:xfrm>
            <a:off x="323527" y="5768751"/>
            <a:ext cx="2890663" cy="369332"/>
          </a:xfrm>
          <a:prstGeom prst="rect">
            <a:avLst/>
          </a:prstGeom>
          <a:solidFill>
            <a:schemeClr val="bg1"/>
          </a:solidFill>
        </p:spPr>
        <p:txBody>
          <a:bodyPr wrap="square" rtlCol="0">
            <a:spAutoFit/>
          </a:bodyPr>
          <a:lstStyle/>
          <a:p>
            <a:pPr algn="ctr"/>
            <a:r>
              <a:rPr lang="en-GB" dirty="0" smtClean="0"/>
              <a:t>Scene 4: Blanche and Stella</a:t>
            </a:r>
            <a:endParaRPr lang="en-GB" dirty="0"/>
          </a:p>
        </p:txBody>
      </p:sp>
      <p:pic>
        <p:nvPicPr>
          <p:cNvPr id="8" name="Picture 2" descr="A Streetcar Named Desire (1951) – The Movie Crash Course"/>
          <p:cNvPicPr>
            <a:picLocks noChangeAspect="1" noChangeArrowheads="1"/>
          </p:cNvPicPr>
          <p:nvPr/>
        </p:nvPicPr>
        <p:blipFill rotWithShape="1">
          <a:blip r:embed="rId2">
            <a:extLst>
              <a:ext uri="{28A0092B-C50C-407E-A947-70E740481C1C}">
                <a14:useLocalDpi xmlns:a14="http://schemas.microsoft.com/office/drawing/2010/main" val="0"/>
              </a:ext>
            </a:extLst>
          </a:blip>
          <a:srcRect l="11858" r="6808"/>
          <a:stretch/>
        </p:blipFill>
        <p:spPr bwMode="auto">
          <a:xfrm>
            <a:off x="323528" y="1700808"/>
            <a:ext cx="2890663" cy="406794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595174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u="sng" dirty="0" smtClean="0"/>
              <a:t>Task 2 – </a:t>
            </a:r>
            <a:r>
              <a:rPr lang="en-GB" u="sng" dirty="0"/>
              <a:t>Scene </a:t>
            </a:r>
            <a:r>
              <a:rPr lang="en-GB" u="sng" dirty="0" smtClean="0"/>
              <a:t>4: </a:t>
            </a:r>
            <a:r>
              <a:rPr lang="en-GB" u="sng" dirty="0"/>
              <a:t>Questions on </a:t>
            </a:r>
            <a:r>
              <a:rPr lang="en-GB" u="sng" dirty="0" smtClean="0"/>
              <a:t>Blanche and Stella</a:t>
            </a:r>
            <a:endParaRPr lang="en-GB" u="sng" dirty="0"/>
          </a:p>
        </p:txBody>
      </p:sp>
      <p:sp>
        <p:nvSpPr>
          <p:cNvPr id="4" name="TextBox 3"/>
          <p:cNvSpPr txBox="1"/>
          <p:nvPr/>
        </p:nvSpPr>
        <p:spPr>
          <a:xfrm>
            <a:off x="3419872" y="2067198"/>
            <a:ext cx="5569768" cy="3031599"/>
          </a:xfrm>
          <a:prstGeom prst="rect">
            <a:avLst/>
          </a:prstGeom>
          <a:noFill/>
        </p:spPr>
        <p:txBody>
          <a:bodyPr wrap="square" rtlCol="0">
            <a:spAutoFit/>
          </a:bodyPr>
          <a:lstStyle/>
          <a:p>
            <a:pPr algn="ctr"/>
            <a:r>
              <a:rPr lang="en-GB" sz="2800" b="1" u="sng" dirty="0" smtClean="0"/>
              <a:t>Question 7 </a:t>
            </a:r>
          </a:p>
          <a:p>
            <a:endParaRPr lang="en-GB" sz="2800" dirty="0"/>
          </a:p>
          <a:p>
            <a:r>
              <a:rPr lang="en-GB" sz="2700" dirty="0" smtClean="0"/>
              <a:t>When Stanley eventually does enter the room he embraces Stella and smiles.</a:t>
            </a:r>
          </a:p>
          <a:p>
            <a:endParaRPr lang="en-GB" sz="2700" dirty="0"/>
          </a:p>
          <a:p>
            <a:r>
              <a:rPr lang="en-GB" sz="2700" dirty="0" smtClean="0"/>
              <a:t>What do you think this smile means?</a:t>
            </a:r>
            <a:endParaRPr lang="en-GB" sz="2700" dirty="0"/>
          </a:p>
        </p:txBody>
      </p:sp>
      <p:sp>
        <p:nvSpPr>
          <p:cNvPr id="6" name="TextBox 5"/>
          <p:cNvSpPr txBox="1"/>
          <p:nvPr/>
        </p:nvSpPr>
        <p:spPr>
          <a:xfrm>
            <a:off x="323527" y="5768751"/>
            <a:ext cx="2890663" cy="369332"/>
          </a:xfrm>
          <a:prstGeom prst="rect">
            <a:avLst/>
          </a:prstGeom>
          <a:solidFill>
            <a:schemeClr val="bg1"/>
          </a:solidFill>
        </p:spPr>
        <p:txBody>
          <a:bodyPr wrap="square" rtlCol="0">
            <a:spAutoFit/>
          </a:bodyPr>
          <a:lstStyle/>
          <a:p>
            <a:pPr algn="ctr"/>
            <a:r>
              <a:rPr lang="en-GB" dirty="0" smtClean="0"/>
              <a:t>Scene 4: Blanche and Stella</a:t>
            </a:r>
            <a:endParaRPr lang="en-GB" dirty="0"/>
          </a:p>
        </p:txBody>
      </p:sp>
      <p:pic>
        <p:nvPicPr>
          <p:cNvPr id="8" name="Picture 2" descr="A Streetcar Named Desire (1951) – The Movie Crash Course"/>
          <p:cNvPicPr>
            <a:picLocks noChangeAspect="1" noChangeArrowheads="1"/>
          </p:cNvPicPr>
          <p:nvPr/>
        </p:nvPicPr>
        <p:blipFill rotWithShape="1">
          <a:blip r:embed="rId2">
            <a:extLst>
              <a:ext uri="{28A0092B-C50C-407E-A947-70E740481C1C}">
                <a14:useLocalDpi xmlns:a14="http://schemas.microsoft.com/office/drawing/2010/main" val="0"/>
              </a:ext>
            </a:extLst>
          </a:blip>
          <a:srcRect l="11858" r="6808"/>
          <a:stretch/>
        </p:blipFill>
        <p:spPr bwMode="auto">
          <a:xfrm>
            <a:off x="323528" y="1700808"/>
            <a:ext cx="2890663" cy="406794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6277802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u="sng" dirty="0" smtClean="0"/>
              <a:t>Task 2 – </a:t>
            </a:r>
            <a:r>
              <a:rPr lang="en-GB" u="sng" dirty="0"/>
              <a:t>Scene </a:t>
            </a:r>
            <a:r>
              <a:rPr lang="en-GB" u="sng" dirty="0" smtClean="0"/>
              <a:t>4: </a:t>
            </a:r>
            <a:r>
              <a:rPr lang="en-GB" u="sng" dirty="0"/>
              <a:t>Questions on </a:t>
            </a:r>
            <a:r>
              <a:rPr lang="en-GB" u="sng" dirty="0" smtClean="0"/>
              <a:t>Blanche and Stella</a:t>
            </a:r>
            <a:endParaRPr lang="en-GB" u="sng" dirty="0"/>
          </a:p>
        </p:txBody>
      </p:sp>
      <p:sp>
        <p:nvSpPr>
          <p:cNvPr id="4" name="TextBox 3"/>
          <p:cNvSpPr txBox="1"/>
          <p:nvPr/>
        </p:nvSpPr>
        <p:spPr>
          <a:xfrm>
            <a:off x="3574232" y="1417638"/>
            <a:ext cx="5569768" cy="4693593"/>
          </a:xfrm>
          <a:prstGeom prst="rect">
            <a:avLst/>
          </a:prstGeom>
          <a:noFill/>
        </p:spPr>
        <p:txBody>
          <a:bodyPr wrap="square" rtlCol="0">
            <a:spAutoFit/>
          </a:bodyPr>
          <a:lstStyle/>
          <a:p>
            <a:pPr algn="ctr"/>
            <a:r>
              <a:rPr lang="en-GB" sz="2800" b="1" u="sng" dirty="0" smtClean="0"/>
              <a:t>Question 8 </a:t>
            </a:r>
          </a:p>
          <a:p>
            <a:endParaRPr lang="en-GB" sz="2800" dirty="0"/>
          </a:p>
          <a:p>
            <a:r>
              <a:rPr lang="en-GB" sz="2700" dirty="0" smtClean="0"/>
              <a:t>The scene ends with the sound of the “blue-piano” – which is used regularly in the play.</a:t>
            </a:r>
          </a:p>
          <a:p>
            <a:endParaRPr lang="en-GB" sz="2700" dirty="0"/>
          </a:p>
          <a:p>
            <a:r>
              <a:rPr lang="en-GB" sz="2700" dirty="0" smtClean="0"/>
              <a:t>What do you think this particular music signifies?</a:t>
            </a:r>
          </a:p>
          <a:p>
            <a:endParaRPr lang="en-GB" sz="2700" dirty="0"/>
          </a:p>
          <a:p>
            <a:r>
              <a:rPr lang="en-GB" sz="2700" dirty="0" smtClean="0"/>
              <a:t>You may need to research this to help develop your understanding.</a:t>
            </a:r>
            <a:endParaRPr lang="en-GB" sz="2700" dirty="0"/>
          </a:p>
        </p:txBody>
      </p:sp>
      <p:sp>
        <p:nvSpPr>
          <p:cNvPr id="6" name="TextBox 5"/>
          <p:cNvSpPr txBox="1"/>
          <p:nvPr/>
        </p:nvSpPr>
        <p:spPr>
          <a:xfrm>
            <a:off x="323527" y="5768751"/>
            <a:ext cx="2890663" cy="369332"/>
          </a:xfrm>
          <a:prstGeom prst="rect">
            <a:avLst/>
          </a:prstGeom>
          <a:solidFill>
            <a:schemeClr val="bg1"/>
          </a:solidFill>
        </p:spPr>
        <p:txBody>
          <a:bodyPr wrap="square" rtlCol="0">
            <a:spAutoFit/>
          </a:bodyPr>
          <a:lstStyle/>
          <a:p>
            <a:pPr algn="ctr"/>
            <a:r>
              <a:rPr lang="en-GB" dirty="0" smtClean="0"/>
              <a:t>Scene 4: Blanche and Stella</a:t>
            </a:r>
            <a:endParaRPr lang="en-GB" dirty="0"/>
          </a:p>
        </p:txBody>
      </p:sp>
      <p:pic>
        <p:nvPicPr>
          <p:cNvPr id="8" name="Picture 2" descr="A Streetcar Named Desire (1951) – The Movie Crash Course"/>
          <p:cNvPicPr>
            <a:picLocks noChangeAspect="1" noChangeArrowheads="1"/>
          </p:cNvPicPr>
          <p:nvPr/>
        </p:nvPicPr>
        <p:blipFill rotWithShape="1">
          <a:blip r:embed="rId2">
            <a:extLst>
              <a:ext uri="{28A0092B-C50C-407E-A947-70E740481C1C}">
                <a14:useLocalDpi xmlns:a14="http://schemas.microsoft.com/office/drawing/2010/main" val="0"/>
              </a:ext>
            </a:extLst>
          </a:blip>
          <a:srcRect l="11858" r="6808"/>
          <a:stretch/>
        </p:blipFill>
        <p:spPr bwMode="auto">
          <a:xfrm>
            <a:off x="323528" y="1700808"/>
            <a:ext cx="2890663" cy="406794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6489533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536" y="19405"/>
            <a:ext cx="8229600" cy="1143000"/>
          </a:xfrm>
        </p:spPr>
        <p:txBody>
          <a:bodyPr/>
          <a:lstStyle/>
          <a:p>
            <a:r>
              <a:rPr lang="en-GB" u="sng" dirty="0"/>
              <a:t>Plenary</a:t>
            </a:r>
          </a:p>
        </p:txBody>
      </p:sp>
      <p:sp>
        <p:nvSpPr>
          <p:cNvPr id="5" name="TextBox 4"/>
          <p:cNvSpPr txBox="1"/>
          <p:nvPr/>
        </p:nvSpPr>
        <p:spPr>
          <a:xfrm>
            <a:off x="3275856" y="1249110"/>
            <a:ext cx="5599526" cy="5693866"/>
          </a:xfrm>
          <a:prstGeom prst="rect">
            <a:avLst/>
          </a:prstGeom>
          <a:noFill/>
        </p:spPr>
        <p:txBody>
          <a:bodyPr wrap="square" rtlCol="0">
            <a:spAutoFit/>
          </a:bodyPr>
          <a:lstStyle/>
          <a:p>
            <a:r>
              <a:rPr lang="en-GB" sz="2800" dirty="0"/>
              <a:t>For today’s plenary I would like you </a:t>
            </a:r>
            <a:r>
              <a:rPr lang="en-GB" sz="2800" dirty="0" smtClean="0"/>
              <a:t>to consider the end of scene 4 and use your knowledge of the characters so far to predict what you think will happen next.</a:t>
            </a:r>
          </a:p>
          <a:p>
            <a:endParaRPr lang="en-GB" sz="2800" dirty="0"/>
          </a:p>
          <a:p>
            <a:r>
              <a:rPr lang="en-GB" sz="2800" dirty="0" smtClean="0"/>
              <a:t>What will happen in the relationships </a:t>
            </a:r>
            <a:r>
              <a:rPr lang="en-GB" sz="2800" smtClean="0"/>
              <a:t>between:</a:t>
            </a:r>
          </a:p>
          <a:p>
            <a:endParaRPr lang="en-GB" sz="2800" dirty="0" smtClean="0"/>
          </a:p>
          <a:p>
            <a:pPr marL="457200" indent="-457200">
              <a:buFont typeface="Arial" panose="020B0604020202020204" pitchFamily="34" charset="0"/>
              <a:buChar char="•"/>
            </a:pPr>
            <a:r>
              <a:rPr lang="en-GB" sz="2800" dirty="0" smtClean="0"/>
              <a:t>Stella and Stanley</a:t>
            </a:r>
          </a:p>
          <a:p>
            <a:pPr marL="457200" indent="-457200">
              <a:buFont typeface="Arial" panose="020B0604020202020204" pitchFamily="34" charset="0"/>
              <a:buChar char="•"/>
            </a:pPr>
            <a:r>
              <a:rPr lang="en-GB" sz="2800" dirty="0" smtClean="0"/>
              <a:t>Blanche and Stanley</a:t>
            </a:r>
          </a:p>
          <a:p>
            <a:pPr marL="457200" indent="-457200">
              <a:buFont typeface="Arial" panose="020B0604020202020204" pitchFamily="34" charset="0"/>
              <a:buChar char="•"/>
            </a:pPr>
            <a:r>
              <a:rPr lang="en-GB" sz="2800" dirty="0" smtClean="0"/>
              <a:t>Blanche and Mitch</a:t>
            </a:r>
            <a:endParaRPr lang="en-GB" sz="2800" dirty="0"/>
          </a:p>
          <a:p>
            <a:endParaRPr lang="en-GB" sz="2800" dirty="0"/>
          </a:p>
        </p:txBody>
      </p:sp>
      <p:pic>
        <p:nvPicPr>
          <p:cNvPr id="6" name="Picture 5"/>
          <p:cNvPicPr>
            <a:picLocks noChangeAspect="1"/>
          </p:cNvPicPr>
          <p:nvPr/>
        </p:nvPicPr>
        <p:blipFill>
          <a:blip r:embed="rId2"/>
          <a:stretch>
            <a:fillRect/>
          </a:stretch>
        </p:blipFill>
        <p:spPr>
          <a:xfrm>
            <a:off x="263419" y="1268760"/>
            <a:ext cx="2847975" cy="5040560"/>
          </a:xfrm>
          <a:prstGeom prst="rect">
            <a:avLst/>
          </a:prstGeom>
        </p:spPr>
      </p:pic>
    </p:spTree>
    <p:extLst>
      <p:ext uri="{BB962C8B-B14F-4D97-AF65-F5344CB8AC3E}">
        <p14:creationId xmlns:p14="http://schemas.microsoft.com/office/powerpoint/2010/main" val="27692634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p:txBody>
          <a:bodyPr>
            <a:normAutofit/>
          </a:bodyPr>
          <a:lstStyle/>
          <a:p>
            <a:r>
              <a:rPr lang="en-GB" sz="3600" u="sng" dirty="0" smtClean="0"/>
              <a:t>Starter: A Streetcar Named Desire</a:t>
            </a:r>
            <a:endParaRPr lang="en-GB" sz="3600" u="sng" dirty="0"/>
          </a:p>
        </p:txBody>
      </p:sp>
      <p:sp>
        <p:nvSpPr>
          <p:cNvPr id="8" name="TextBox 7"/>
          <p:cNvSpPr txBox="1"/>
          <p:nvPr/>
        </p:nvSpPr>
        <p:spPr>
          <a:xfrm>
            <a:off x="107504" y="1310481"/>
            <a:ext cx="8928992" cy="1815882"/>
          </a:xfrm>
          <a:prstGeom prst="rect">
            <a:avLst/>
          </a:prstGeom>
          <a:noFill/>
        </p:spPr>
        <p:txBody>
          <a:bodyPr wrap="square" rtlCol="0">
            <a:spAutoFit/>
          </a:bodyPr>
          <a:lstStyle/>
          <a:p>
            <a:r>
              <a:rPr lang="en-GB" sz="2800" dirty="0" smtClean="0"/>
              <a:t>To begin today’s lesson I would like you to consider the characters of Blanche and Stella. I would like you to write a 100 word summary of each of these characters so far in the play – focus on differences and similarities too.</a:t>
            </a:r>
          </a:p>
        </p:txBody>
      </p:sp>
      <p:pic>
        <p:nvPicPr>
          <p:cNvPr id="2" name="Picture 2" descr="Why I'm channelling Blanche DuBois | Life and style | The Guardian"/>
          <p:cNvPicPr>
            <a:picLocks noChangeAspect="1" noChangeArrowheads="1"/>
          </p:cNvPicPr>
          <p:nvPr/>
        </p:nvPicPr>
        <p:blipFill rotWithShape="1">
          <a:blip r:embed="rId2">
            <a:extLst>
              <a:ext uri="{28A0092B-C50C-407E-A947-70E740481C1C}">
                <a14:useLocalDpi xmlns:a14="http://schemas.microsoft.com/office/drawing/2010/main" val="0"/>
              </a:ext>
            </a:extLst>
          </a:blip>
          <a:srcRect l="15329"/>
          <a:stretch/>
        </p:blipFill>
        <p:spPr bwMode="auto">
          <a:xfrm>
            <a:off x="1295635" y="3126363"/>
            <a:ext cx="6552729" cy="351880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4643589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u="sng" dirty="0" smtClean="0"/>
              <a:t>Task 1 – Reading of the Text</a:t>
            </a:r>
            <a:endParaRPr lang="en-GB" u="sng" dirty="0"/>
          </a:p>
        </p:txBody>
      </p:sp>
      <p:sp>
        <p:nvSpPr>
          <p:cNvPr id="4" name="TextBox 3"/>
          <p:cNvSpPr txBox="1"/>
          <p:nvPr/>
        </p:nvSpPr>
        <p:spPr>
          <a:xfrm>
            <a:off x="251520" y="1164134"/>
            <a:ext cx="8640960" cy="4832092"/>
          </a:xfrm>
          <a:prstGeom prst="rect">
            <a:avLst/>
          </a:prstGeom>
          <a:noFill/>
        </p:spPr>
        <p:txBody>
          <a:bodyPr wrap="square" rtlCol="0">
            <a:spAutoFit/>
          </a:bodyPr>
          <a:lstStyle/>
          <a:p>
            <a:r>
              <a:rPr lang="en-GB" sz="2800" dirty="0" smtClean="0"/>
              <a:t>Now that you have been introduced to the focus of scene 4 of the play I would like you to read scene 4 and consider how the characters of Stella and Blanche as well as their developing relationship.</a:t>
            </a:r>
          </a:p>
          <a:p>
            <a:endParaRPr lang="en-GB" sz="2800" dirty="0"/>
          </a:p>
          <a:p>
            <a:r>
              <a:rPr lang="en-GB" sz="2800" dirty="0" smtClean="0"/>
              <a:t>As you read scene 4, pay specific attention to :</a:t>
            </a:r>
          </a:p>
          <a:p>
            <a:endParaRPr lang="en-GB" sz="2800" dirty="0" smtClean="0"/>
          </a:p>
          <a:p>
            <a:pPr marL="457200" indent="-457200">
              <a:buFont typeface="Arial" panose="020B0604020202020204" pitchFamily="34" charset="0"/>
              <a:buChar char="•"/>
            </a:pPr>
            <a:r>
              <a:rPr lang="en-GB" sz="2800" dirty="0" smtClean="0"/>
              <a:t>The continued development of tension and conflict.</a:t>
            </a:r>
          </a:p>
          <a:p>
            <a:pPr marL="457200" indent="-457200">
              <a:buFont typeface="Arial" panose="020B0604020202020204" pitchFamily="34" charset="0"/>
              <a:buChar char="•"/>
            </a:pPr>
            <a:r>
              <a:rPr lang="en-GB" sz="2800" dirty="0" smtClean="0"/>
              <a:t>The development of Blanche’s character.</a:t>
            </a:r>
          </a:p>
          <a:p>
            <a:pPr marL="457200" indent="-457200">
              <a:buFont typeface="Arial" panose="020B0604020202020204" pitchFamily="34" charset="0"/>
              <a:buChar char="•"/>
            </a:pPr>
            <a:r>
              <a:rPr lang="en-GB" sz="2800" dirty="0" smtClean="0"/>
              <a:t>The development of Stella’s character.</a:t>
            </a:r>
          </a:p>
          <a:p>
            <a:pPr marL="457200" indent="-457200">
              <a:buFont typeface="Arial" panose="020B0604020202020204" pitchFamily="34" charset="0"/>
              <a:buChar char="•"/>
            </a:pPr>
            <a:r>
              <a:rPr lang="en-GB" sz="2800" dirty="0" smtClean="0"/>
              <a:t>Blanche’s final speech on Stanley.</a:t>
            </a:r>
            <a:endParaRPr lang="en-GB" sz="2800" dirty="0"/>
          </a:p>
        </p:txBody>
      </p:sp>
    </p:spTree>
    <p:extLst>
      <p:ext uri="{BB962C8B-B14F-4D97-AF65-F5344CB8AC3E}">
        <p14:creationId xmlns:p14="http://schemas.microsoft.com/office/powerpoint/2010/main" val="368310572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u="sng" dirty="0" smtClean="0"/>
              <a:t>Task 1 – Reading Around the Text</a:t>
            </a:r>
            <a:endParaRPr lang="en-GB" u="sng" dirty="0"/>
          </a:p>
        </p:txBody>
      </p:sp>
      <p:sp>
        <p:nvSpPr>
          <p:cNvPr id="4" name="TextBox 3"/>
          <p:cNvSpPr txBox="1"/>
          <p:nvPr/>
        </p:nvSpPr>
        <p:spPr>
          <a:xfrm>
            <a:off x="387927" y="1395609"/>
            <a:ext cx="8229600" cy="4955203"/>
          </a:xfrm>
          <a:prstGeom prst="rect">
            <a:avLst/>
          </a:prstGeom>
          <a:noFill/>
        </p:spPr>
        <p:txBody>
          <a:bodyPr wrap="square" rtlCol="0">
            <a:spAutoFit/>
          </a:bodyPr>
          <a:lstStyle/>
          <a:p>
            <a:r>
              <a:rPr lang="en-GB" sz="2400" dirty="0" smtClean="0"/>
              <a:t>Prior to answering the questions I have set on this scene I would like you to use the links on the following slide to access three Literature Study websites. </a:t>
            </a:r>
          </a:p>
          <a:p>
            <a:endParaRPr lang="en-GB" sz="2400" dirty="0"/>
          </a:p>
          <a:p>
            <a:r>
              <a:rPr lang="en-GB" sz="2400" dirty="0" smtClean="0"/>
              <a:t>This is similar to last lesson – it is designed to get you used to researching, synchronising and filtering independent research in preparation for the independent work you have to complete at A-Level. </a:t>
            </a:r>
          </a:p>
          <a:p>
            <a:endParaRPr lang="en-GB" sz="2400" dirty="0"/>
          </a:p>
          <a:p>
            <a:r>
              <a:rPr lang="en-GB" sz="2400" dirty="0" smtClean="0"/>
              <a:t>The 3 websites are all helpful in consolidating and developing understanding. They are not an exhaustive list, but they are a good starting point for your independent studies.</a:t>
            </a:r>
          </a:p>
          <a:p>
            <a:endParaRPr lang="en-GB" sz="2800" dirty="0"/>
          </a:p>
        </p:txBody>
      </p:sp>
    </p:spTree>
    <p:extLst>
      <p:ext uri="{BB962C8B-B14F-4D97-AF65-F5344CB8AC3E}">
        <p14:creationId xmlns:p14="http://schemas.microsoft.com/office/powerpoint/2010/main" val="339362110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u="sng" dirty="0" smtClean="0"/>
              <a:t>Task 1 – Reading Around the Text</a:t>
            </a:r>
            <a:endParaRPr lang="en-GB" u="sng" dirty="0"/>
          </a:p>
        </p:txBody>
      </p:sp>
      <p:sp>
        <p:nvSpPr>
          <p:cNvPr id="4" name="TextBox 3"/>
          <p:cNvSpPr txBox="1"/>
          <p:nvPr/>
        </p:nvSpPr>
        <p:spPr>
          <a:xfrm>
            <a:off x="455240" y="1417638"/>
            <a:ext cx="8229600" cy="5016758"/>
          </a:xfrm>
          <a:prstGeom prst="rect">
            <a:avLst/>
          </a:prstGeom>
          <a:noFill/>
        </p:spPr>
        <p:txBody>
          <a:bodyPr wrap="square" rtlCol="0">
            <a:spAutoFit/>
          </a:bodyPr>
          <a:lstStyle/>
          <a:p>
            <a:r>
              <a:rPr lang="en-GB" sz="2800" dirty="0" smtClean="0"/>
              <a:t>Site 1 = </a:t>
            </a:r>
            <a:r>
              <a:rPr lang="en-GB" sz="2800" dirty="0" err="1" smtClean="0"/>
              <a:t>Sparksnotes</a:t>
            </a:r>
            <a:r>
              <a:rPr lang="en-GB" sz="2800" dirty="0" smtClean="0"/>
              <a:t>:</a:t>
            </a:r>
            <a:endParaRPr lang="en-GB" sz="2800" dirty="0"/>
          </a:p>
          <a:p>
            <a:r>
              <a:rPr lang="en-GB" sz="2800" dirty="0">
                <a:hlinkClick r:id="rId2"/>
              </a:rPr>
              <a:t>https://www.sparknotes.com/lit/streetcar/section4</a:t>
            </a:r>
            <a:r>
              <a:rPr lang="en-GB" sz="2800" dirty="0" smtClean="0">
                <a:hlinkClick r:id="rId2"/>
              </a:rPr>
              <a:t>/</a:t>
            </a:r>
            <a:endParaRPr lang="en-GB" sz="2800" dirty="0" smtClean="0"/>
          </a:p>
          <a:p>
            <a:r>
              <a:rPr lang="en-GB" sz="2800" dirty="0" smtClean="0"/>
              <a:t>Site 2 = </a:t>
            </a:r>
            <a:r>
              <a:rPr lang="en-GB" sz="2800" dirty="0" err="1" smtClean="0"/>
              <a:t>Cliffsnotes</a:t>
            </a:r>
            <a:r>
              <a:rPr lang="en-GB" sz="2800" dirty="0" smtClean="0"/>
              <a:t>:</a:t>
            </a:r>
            <a:endParaRPr lang="en-GB" sz="2800" dirty="0"/>
          </a:p>
          <a:p>
            <a:r>
              <a:rPr lang="en-GB" sz="2800" dirty="0">
                <a:hlinkClick r:id="rId3"/>
              </a:rPr>
              <a:t>https://</a:t>
            </a:r>
            <a:r>
              <a:rPr lang="en-GB" sz="2800" dirty="0" smtClean="0">
                <a:hlinkClick r:id="rId3"/>
              </a:rPr>
              <a:t>www.cliffsnotes.com/literature/s/a-streetcar-named-desire/summary-and-analysis/scene-4</a:t>
            </a:r>
            <a:endParaRPr lang="en-GB" sz="2800" dirty="0" smtClean="0"/>
          </a:p>
          <a:p>
            <a:r>
              <a:rPr lang="en-GB" sz="2800" dirty="0" smtClean="0"/>
              <a:t>Site 3 = </a:t>
            </a:r>
            <a:r>
              <a:rPr lang="en-GB" sz="2800" dirty="0" err="1" smtClean="0"/>
              <a:t>Litcharts</a:t>
            </a:r>
            <a:r>
              <a:rPr lang="en-GB" sz="2800" dirty="0" smtClean="0"/>
              <a:t>:</a:t>
            </a:r>
            <a:endParaRPr lang="en-GB" sz="2800" dirty="0"/>
          </a:p>
          <a:p>
            <a:r>
              <a:rPr lang="en-GB" sz="2800" dirty="0">
                <a:hlinkClick r:id="rId4"/>
              </a:rPr>
              <a:t>https://www.litcharts.com/lit/a-streetcar-named-desire/scene-4</a:t>
            </a:r>
            <a:endParaRPr lang="en-GB" sz="2800" dirty="0"/>
          </a:p>
          <a:p>
            <a:r>
              <a:rPr lang="en-GB" sz="2400" dirty="0" smtClean="0"/>
              <a:t>As with the similar resource for the last lesson (LESSON 5), these resources firstly present a simple summary of what you have read, and then present an analysis of the forth scene, the setting, characters and narrative events within it.</a:t>
            </a:r>
            <a:endParaRPr lang="en-GB" sz="2400" dirty="0"/>
          </a:p>
        </p:txBody>
      </p:sp>
    </p:spTree>
    <p:extLst>
      <p:ext uri="{BB962C8B-B14F-4D97-AF65-F5344CB8AC3E}">
        <p14:creationId xmlns:p14="http://schemas.microsoft.com/office/powerpoint/2010/main" val="66093596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u="sng" dirty="0" smtClean="0"/>
              <a:t>Task 2 – Scene 4: Blanche and Stella</a:t>
            </a:r>
            <a:endParaRPr lang="en-GB" u="sng" dirty="0"/>
          </a:p>
        </p:txBody>
      </p:sp>
      <p:sp>
        <p:nvSpPr>
          <p:cNvPr id="7" name="TextBox 6"/>
          <p:cNvSpPr txBox="1"/>
          <p:nvPr/>
        </p:nvSpPr>
        <p:spPr>
          <a:xfrm>
            <a:off x="3347864" y="1268760"/>
            <a:ext cx="5769915" cy="5262979"/>
          </a:xfrm>
          <a:prstGeom prst="rect">
            <a:avLst/>
          </a:prstGeom>
          <a:noFill/>
        </p:spPr>
        <p:txBody>
          <a:bodyPr wrap="square" rtlCol="0">
            <a:spAutoFit/>
          </a:bodyPr>
          <a:lstStyle/>
          <a:p>
            <a:r>
              <a:rPr lang="en-GB" sz="2800" dirty="0" smtClean="0"/>
              <a:t>Now that you have read scene 4, and read through some analysis thereon, I would like you to consider the developing relationship between the two central female protagonists in the play.</a:t>
            </a:r>
          </a:p>
          <a:p>
            <a:endParaRPr lang="en-GB" sz="2800" dirty="0"/>
          </a:p>
          <a:p>
            <a:r>
              <a:rPr lang="en-GB" sz="2800" dirty="0" smtClean="0"/>
              <a:t>Consider:</a:t>
            </a:r>
          </a:p>
          <a:p>
            <a:pPr marL="457200" indent="-457200">
              <a:buFont typeface="Arial" panose="020B0604020202020204" pitchFamily="34" charset="0"/>
              <a:buChar char="•"/>
            </a:pPr>
            <a:r>
              <a:rPr lang="en-GB" sz="2800" dirty="0" smtClean="0"/>
              <a:t>Their relationship</a:t>
            </a:r>
          </a:p>
          <a:p>
            <a:pPr marL="457200" indent="-457200">
              <a:buFont typeface="Arial" panose="020B0604020202020204" pitchFamily="34" charset="0"/>
              <a:buChar char="•"/>
            </a:pPr>
            <a:r>
              <a:rPr lang="en-GB" sz="2800" dirty="0" smtClean="0"/>
              <a:t>The differences between Blanche and Stella</a:t>
            </a:r>
          </a:p>
          <a:p>
            <a:pPr marL="457200" indent="-457200">
              <a:buFont typeface="Arial" panose="020B0604020202020204" pitchFamily="34" charset="0"/>
              <a:buChar char="•"/>
            </a:pPr>
            <a:r>
              <a:rPr lang="en-GB" sz="2800" dirty="0" smtClean="0"/>
              <a:t>Blanche’s thoughts about Stanley</a:t>
            </a:r>
            <a:endParaRPr lang="en-GB" sz="2800" dirty="0"/>
          </a:p>
        </p:txBody>
      </p:sp>
      <p:sp>
        <p:nvSpPr>
          <p:cNvPr id="9" name="TextBox 8"/>
          <p:cNvSpPr txBox="1"/>
          <p:nvPr/>
        </p:nvSpPr>
        <p:spPr>
          <a:xfrm>
            <a:off x="323527" y="5768751"/>
            <a:ext cx="2890663" cy="369332"/>
          </a:xfrm>
          <a:prstGeom prst="rect">
            <a:avLst/>
          </a:prstGeom>
          <a:solidFill>
            <a:schemeClr val="bg1"/>
          </a:solidFill>
        </p:spPr>
        <p:txBody>
          <a:bodyPr wrap="square" rtlCol="0">
            <a:spAutoFit/>
          </a:bodyPr>
          <a:lstStyle/>
          <a:p>
            <a:pPr algn="ctr"/>
            <a:r>
              <a:rPr lang="en-GB" dirty="0" smtClean="0"/>
              <a:t>Scene 4: Blanche and Stella</a:t>
            </a:r>
            <a:endParaRPr lang="en-GB" dirty="0"/>
          </a:p>
        </p:txBody>
      </p:sp>
      <p:pic>
        <p:nvPicPr>
          <p:cNvPr id="2050" name="Picture 2" descr="A Streetcar Named Desire (1951) – The Movie Crash Course"/>
          <p:cNvPicPr>
            <a:picLocks noChangeAspect="1" noChangeArrowheads="1"/>
          </p:cNvPicPr>
          <p:nvPr/>
        </p:nvPicPr>
        <p:blipFill rotWithShape="1">
          <a:blip r:embed="rId2">
            <a:extLst>
              <a:ext uri="{28A0092B-C50C-407E-A947-70E740481C1C}">
                <a14:useLocalDpi xmlns:a14="http://schemas.microsoft.com/office/drawing/2010/main" val="0"/>
              </a:ext>
            </a:extLst>
          </a:blip>
          <a:srcRect l="11858" r="6808"/>
          <a:stretch/>
        </p:blipFill>
        <p:spPr bwMode="auto">
          <a:xfrm>
            <a:off x="323528" y="1700808"/>
            <a:ext cx="2890663" cy="406794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5292125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u="sng" dirty="0" smtClean="0"/>
              <a:t>Task 2 – </a:t>
            </a:r>
            <a:r>
              <a:rPr lang="en-GB" u="sng" smtClean="0"/>
              <a:t>Scene </a:t>
            </a:r>
            <a:r>
              <a:rPr lang="en-GB" u="sng" smtClean="0"/>
              <a:t>4: </a:t>
            </a:r>
            <a:r>
              <a:rPr lang="en-GB" u="sng" dirty="0"/>
              <a:t>Questions on </a:t>
            </a:r>
            <a:r>
              <a:rPr lang="en-GB" u="sng" dirty="0" smtClean="0"/>
              <a:t>Blanche and Stella</a:t>
            </a:r>
            <a:endParaRPr lang="en-GB" u="sng" dirty="0"/>
          </a:p>
        </p:txBody>
      </p:sp>
      <p:sp>
        <p:nvSpPr>
          <p:cNvPr id="7" name="TextBox 6"/>
          <p:cNvSpPr txBox="1"/>
          <p:nvPr/>
        </p:nvSpPr>
        <p:spPr>
          <a:xfrm>
            <a:off x="107504" y="1422721"/>
            <a:ext cx="8928992" cy="5493812"/>
          </a:xfrm>
          <a:prstGeom prst="rect">
            <a:avLst/>
          </a:prstGeom>
          <a:noFill/>
        </p:spPr>
        <p:txBody>
          <a:bodyPr wrap="square" rtlCol="0">
            <a:spAutoFit/>
          </a:bodyPr>
          <a:lstStyle/>
          <a:p>
            <a:r>
              <a:rPr lang="en-GB" sz="2700" dirty="0" smtClean="0"/>
              <a:t>You have now read three sets of analysis of this particular scene and considered the development Stella and Blanche. This scene contrasts to the very masculine scene before, the poker night. </a:t>
            </a:r>
          </a:p>
          <a:p>
            <a:endParaRPr lang="en-GB" sz="2700" dirty="0"/>
          </a:p>
          <a:p>
            <a:r>
              <a:rPr lang="en-GB" sz="2700" dirty="0" smtClean="0"/>
              <a:t>I would now like you to work through the following questions on scene 4. As with the previous lesson, you </a:t>
            </a:r>
            <a:r>
              <a:rPr lang="en-GB" sz="2700" dirty="0"/>
              <a:t>do not need to write anything down for this, simply read the question and then revisit the relevant sections of the text.</a:t>
            </a:r>
          </a:p>
          <a:p>
            <a:endParaRPr lang="en-GB" sz="2700" dirty="0"/>
          </a:p>
          <a:p>
            <a:r>
              <a:rPr lang="en-GB" sz="2700" dirty="0"/>
              <a:t>Consider what you response would be and why. Link to techniques and context where possible, as you would for a GCSE Literature exam response</a:t>
            </a:r>
            <a:r>
              <a:rPr lang="en-GB" sz="2700" dirty="0" smtClean="0"/>
              <a:t>.</a:t>
            </a:r>
            <a:endParaRPr lang="en-GB" sz="2700" dirty="0"/>
          </a:p>
        </p:txBody>
      </p:sp>
    </p:spTree>
    <p:extLst>
      <p:ext uri="{BB962C8B-B14F-4D97-AF65-F5344CB8AC3E}">
        <p14:creationId xmlns:p14="http://schemas.microsoft.com/office/powerpoint/2010/main" val="357990854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u="sng" dirty="0" smtClean="0"/>
              <a:t>Task 2 – </a:t>
            </a:r>
            <a:r>
              <a:rPr lang="en-GB" u="sng" dirty="0"/>
              <a:t>Scene </a:t>
            </a:r>
            <a:r>
              <a:rPr lang="en-GB" u="sng" dirty="0" smtClean="0"/>
              <a:t>4: </a:t>
            </a:r>
            <a:r>
              <a:rPr lang="en-GB" u="sng" dirty="0"/>
              <a:t>Questions on </a:t>
            </a:r>
            <a:r>
              <a:rPr lang="en-GB" u="sng" dirty="0" smtClean="0"/>
              <a:t>Blanche and Stella</a:t>
            </a:r>
            <a:endParaRPr lang="en-GB" u="sng" dirty="0"/>
          </a:p>
        </p:txBody>
      </p:sp>
      <p:sp>
        <p:nvSpPr>
          <p:cNvPr id="4" name="TextBox 3"/>
          <p:cNvSpPr txBox="1"/>
          <p:nvPr/>
        </p:nvSpPr>
        <p:spPr>
          <a:xfrm>
            <a:off x="3419872" y="1700808"/>
            <a:ext cx="5569768" cy="4278094"/>
          </a:xfrm>
          <a:prstGeom prst="rect">
            <a:avLst/>
          </a:prstGeom>
          <a:noFill/>
        </p:spPr>
        <p:txBody>
          <a:bodyPr wrap="square" rtlCol="0">
            <a:spAutoFit/>
          </a:bodyPr>
          <a:lstStyle/>
          <a:p>
            <a:pPr algn="ctr"/>
            <a:r>
              <a:rPr lang="en-GB" sz="2800" b="1" u="sng" dirty="0" smtClean="0"/>
              <a:t>Question 1 </a:t>
            </a:r>
          </a:p>
          <a:p>
            <a:endParaRPr lang="en-GB" sz="2800" dirty="0"/>
          </a:p>
          <a:p>
            <a:r>
              <a:rPr lang="en-GB" sz="2700" dirty="0" smtClean="0"/>
              <a:t>Stella tries to explain to Blanche the nature of her relationship with Stanley. </a:t>
            </a:r>
          </a:p>
          <a:p>
            <a:endParaRPr lang="en-GB" sz="2700" dirty="0"/>
          </a:p>
          <a:p>
            <a:r>
              <a:rPr lang="en-GB" sz="2700" dirty="0" smtClean="0"/>
              <a:t>Of his violence she says, “I was sort of thrilled by it.”</a:t>
            </a:r>
          </a:p>
          <a:p>
            <a:endParaRPr lang="en-GB" sz="2700" dirty="0"/>
          </a:p>
          <a:p>
            <a:r>
              <a:rPr lang="en-GB" sz="2700" dirty="0" smtClean="0"/>
              <a:t>What do you think she means?</a:t>
            </a:r>
            <a:endParaRPr lang="en-GB" sz="2700" dirty="0"/>
          </a:p>
        </p:txBody>
      </p:sp>
      <p:sp>
        <p:nvSpPr>
          <p:cNvPr id="6" name="TextBox 5"/>
          <p:cNvSpPr txBox="1"/>
          <p:nvPr/>
        </p:nvSpPr>
        <p:spPr>
          <a:xfrm>
            <a:off x="323527" y="5768751"/>
            <a:ext cx="2890663" cy="369332"/>
          </a:xfrm>
          <a:prstGeom prst="rect">
            <a:avLst/>
          </a:prstGeom>
          <a:solidFill>
            <a:schemeClr val="bg1"/>
          </a:solidFill>
        </p:spPr>
        <p:txBody>
          <a:bodyPr wrap="square" rtlCol="0">
            <a:spAutoFit/>
          </a:bodyPr>
          <a:lstStyle/>
          <a:p>
            <a:pPr algn="ctr"/>
            <a:r>
              <a:rPr lang="en-GB" dirty="0" smtClean="0"/>
              <a:t>Scene 4: Blanche and Stella</a:t>
            </a:r>
            <a:endParaRPr lang="en-GB" dirty="0"/>
          </a:p>
        </p:txBody>
      </p:sp>
      <p:pic>
        <p:nvPicPr>
          <p:cNvPr id="8" name="Picture 2" descr="A Streetcar Named Desire (1951) – The Movie Crash Course"/>
          <p:cNvPicPr>
            <a:picLocks noChangeAspect="1" noChangeArrowheads="1"/>
          </p:cNvPicPr>
          <p:nvPr/>
        </p:nvPicPr>
        <p:blipFill rotWithShape="1">
          <a:blip r:embed="rId2">
            <a:extLst>
              <a:ext uri="{28A0092B-C50C-407E-A947-70E740481C1C}">
                <a14:useLocalDpi xmlns:a14="http://schemas.microsoft.com/office/drawing/2010/main" val="0"/>
              </a:ext>
            </a:extLst>
          </a:blip>
          <a:srcRect l="11858" r="6808"/>
          <a:stretch/>
        </p:blipFill>
        <p:spPr bwMode="auto">
          <a:xfrm>
            <a:off x="323528" y="1700808"/>
            <a:ext cx="2890663" cy="406794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6493860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u="sng" dirty="0" smtClean="0"/>
              <a:t>Task 2 – </a:t>
            </a:r>
            <a:r>
              <a:rPr lang="en-GB" u="sng" dirty="0"/>
              <a:t>Scene </a:t>
            </a:r>
            <a:r>
              <a:rPr lang="en-GB" u="sng" dirty="0" smtClean="0"/>
              <a:t>4: </a:t>
            </a:r>
            <a:r>
              <a:rPr lang="en-GB" u="sng" dirty="0"/>
              <a:t>Questions on </a:t>
            </a:r>
            <a:r>
              <a:rPr lang="en-GB" u="sng" dirty="0" smtClean="0"/>
              <a:t>Blanche and Stella</a:t>
            </a:r>
            <a:endParaRPr lang="en-GB" u="sng" dirty="0"/>
          </a:p>
        </p:txBody>
      </p:sp>
      <p:sp>
        <p:nvSpPr>
          <p:cNvPr id="4" name="TextBox 3"/>
          <p:cNvSpPr txBox="1"/>
          <p:nvPr/>
        </p:nvSpPr>
        <p:spPr>
          <a:xfrm>
            <a:off x="3419872" y="2132856"/>
            <a:ext cx="5569768" cy="2616101"/>
          </a:xfrm>
          <a:prstGeom prst="rect">
            <a:avLst/>
          </a:prstGeom>
          <a:noFill/>
        </p:spPr>
        <p:txBody>
          <a:bodyPr wrap="square" rtlCol="0">
            <a:spAutoFit/>
          </a:bodyPr>
          <a:lstStyle/>
          <a:p>
            <a:pPr algn="ctr"/>
            <a:r>
              <a:rPr lang="en-GB" sz="2800" b="1" u="sng" dirty="0" smtClean="0"/>
              <a:t>Question 2 </a:t>
            </a:r>
          </a:p>
          <a:p>
            <a:endParaRPr lang="en-GB" sz="2800" dirty="0"/>
          </a:p>
          <a:p>
            <a:r>
              <a:rPr lang="en-GB" sz="2700" dirty="0" smtClean="0"/>
              <a:t>Can you identify in Stella’s explanation any statements which seem to sum up how her relationship with Stanley works?</a:t>
            </a:r>
            <a:endParaRPr lang="en-GB" sz="2700" dirty="0"/>
          </a:p>
        </p:txBody>
      </p:sp>
      <p:sp>
        <p:nvSpPr>
          <p:cNvPr id="6" name="TextBox 5"/>
          <p:cNvSpPr txBox="1"/>
          <p:nvPr/>
        </p:nvSpPr>
        <p:spPr>
          <a:xfrm>
            <a:off x="323527" y="5768751"/>
            <a:ext cx="2890663" cy="369332"/>
          </a:xfrm>
          <a:prstGeom prst="rect">
            <a:avLst/>
          </a:prstGeom>
          <a:solidFill>
            <a:schemeClr val="bg1"/>
          </a:solidFill>
        </p:spPr>
        <p:txBody>
          <a:bodyPr wrap="square" rtlCol="0">
            <a:spAutoFit/>
          </a:bodyPr>
          <a:lstStyle/>
          <a:p>
            <a:pPr algn="ctr"/>
            <a:r>
              <a:rPr lang="en-GB" dirty="0" smtClean="0"/>
              <a:t>Scene 4: Blanche and Stella</a:t>
            </a:r>
            <a:endParaRPr lang="en-GB" dirty="0"/>
          </a:p>
        </p:txBody>
      </p:sp>
      <p:pic>
        <p:nvPicPr>
          <p:cNvPr id="8" name="Picture 2" descr="A Streetcar Named Desire (1951) – The Movie Crash Course"/>
          <p:cNvPicPr>
            <a:picLocks noChangeAspect="1" noChangeArrowheads="1"/>
          </p:cNvPicPr>
          <p:nvPr/>
        </p:nvPicPr>
        <p:blipFill rotWithShape="1">
          <a:blip r:embed="rId2">
            <a:extLst>
              <a:ext uri="{28A0092B-C50C-407E-A947-70E740481C1C}">
                <a14:useLocalDpi xmlns:a14="http://schemas.microsoft.com/office/drawing/2010/main" val="0"/>
              </a:ext>
            </a:extLst>
          </a:blip>
          <a:srcRect l="11858" r="6808"/>
          <a:stretch/>
        </p:blipFill>
        <p:spPr bwMode="auto">
          <a:xfrm>
            <a:off x="323528" y="1700808"/>
            <a:ext cx="2890663" cy="406794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3392455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A054B7DBDF4BA9409A5C5D7797933F7F" ma:contentTypeVersion="13" ma:contentTypeDescription="Create a new document." ma:contentTypeScope="" ma:versionID="e4da622bd6858b78e621c2ea942b4a29">
  <xsd:schema xmlns:xsd="http://www.w3.org/2001/XMLSchema" xmlns:xs="http://www.w3.org/2001/XMLSchema" xmlns:p="http://schemas.microsoft.com/office/2006/metadata/properties" xmlns:ns2="d4ef18c4-b113-4804-98bd-9a53b9d444db" xmlns:ns3="18fc9a34-bd67-4aeb-af0c-dbcce0fead03" targetNamespace="http://schemas.microsoft.com/office/2006/metadata/properties" ma:root="true" ma:fieldsID="4d5d536d6284d112cdf0d6fc6631a303" ns2:_="" ns3:_="">
    <xsd:import namespace="d4ef18c4-b113-4804-98bd-9a53b9d444db"/>
    <xsd:import namespace="18fc9a34-bd67-4aeb-af0c-dbcce0fead03"/>
    <xsd:element name="properties">
      <xsd:complexType>
        <xsd:sequence>
          <xsd:element name="documentManagement">
            <xsd:complexType>
              <xsd:all>
                <xsd:element ref="ns2:Description" minOccurs="0"/>
                <xsd:element ref="ns2:MediaServiceMetadata" minOccurs="0"/>
                <xsd:element ref="ns2:MediaServiceFastMetadata" minOccurs="0"/>
                <xsd:element ref="ns2:MediaServiceAutoKeyPoints" minOccurs="0"/>
                <xsd:element ref="ns2:MediaServiceKeyPoints" minOccurs="0"/>
                <xsd:element ref="ns2:MediaServiceDateTaken" minOccurs="0"/>
                <xsd:element ref="ns2:MediaServiceAutoTags" minOccurs="0"/>
                <xsd:element ref="ns2:MediaServiceGenerationTime" minOccurs="0"/>
                <xsd:element ref="ns2:MediaServiceEventHashCode" minOccurs="0"/>
                <xsd:element ref="ns2:MediaServiceOCR" minOccurs="0"/>
                <xsd:element ref="ns2:MediaServiceLocation" minOccurs="0"/>
                <xsd:element ref="ns3:SharedWithUsers" minOccurs="0"/>
                <xsd:element ref="ns3: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4ef18c4-b113-4804-98bd-9a53b9d444db" elementFormDefault="qualified">
    <xsd:import namespace="http://schemas.microsoft.com/office/2006/documentManagement/types"/>
    <xsd:import namespace="http://schemas.microsoft.com/office/infopath/2007/PartnerControls"/>
    <xsd:element name="Description" ma:index="8" nillable="true" ma:displayName="Description" ma:format="Dropdown" ma:internalName="Description">
      <xsd:simpleType>
        <xsd:restriction base="dms:Note">
          <xsd:maxLength value="255"/>
        </xsd:restriction>
      </xsd:simpleType>
    </xsd:element>
    <xsd:element name="MediaServiceMetadata" ma:index="9" nillable="true" ma:displayName="MediaServiceMetadata" ma:hidden="true" ma:internalName="MediaServiceMetadata" ma:readOnly="true">
      <xsd:simpleType>
        <xsd:restriction base="dms:Note"/>
      </xsd:simpleType>
    </xsd:element>
    <xsd:element name="MediaServiceFastMetadata" ma:index="10" nillable="true" ma:displayName="MediaServiceFastMetadata" ma:hidden="true" ma:internalName="MediaServiceFastMetadata" ma:readOnly="true">
      <xsd:simpleType>
        <xsd:restriction base="dms:Note"/>
      </xsd:simpleType>
    </xsd:element>
    <xsd:element name="MediaServiceAutoKeyPoints" ma:index="11" nillable="true" ma:displayName="MediaServiceAutoKeyPoints" ma:hidden="true" ma:internalName="MediaServiceAutoKeyPoints" ma:readOnly="true">
      <xsd:simpleType>
        <xsd:restriction base="dms:Note"/>
      </xsd:simpleType>
    </xsd:element>
    <xsd:element name="MediaServiceKeyPoints" ma:index="12" nillable="true" ma:displayName="KeyPoints" ma:internalName="MediaServiceKeyPoints" ma:readOnly="true">
      <xsd:simpleType>
        <xsd:restriction base="dms:Note">
          <xsd:maxLength value="255"/>
        </xsd:restriction>
      </xsd:simpleType>
    </xsd:element>
    <xsd:element name="MediaServiceDateTaken" ma:index="13" nillable="true" ma:displayName="MediaServiceDateTaken" ma:hidden="true" ma:internalName="MediaServiceDateTaken" ma:readOnly="true">
      <xsd:simpleType>
        <xsd:restriction base="dms:Text"/>
      </xsd:simpleType>
    </xsd:element>
    <xsd:element name="MediaServiceAutoTags" ma:index="14" nillable="true" ma:displayName="Tags" ma:internalName="MediaServiceAutoTags" ma:readOnly="true">
      <xsd:simpleType>
        <xsd:restriction base="dms:Text"/>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OCR" ma:index="17" nillable="true" ma:displayName="Extracted Text" ma:internalName="MediaServiceOCR" ma:readOnly="true">
      <xsd:simpleType>
        <xsd:restriction base="dms:Note">
          <xsd:maxLength value="255"/>
        </xsd:restriction>
      </xsd:simpleType>
    </xsd:element>
    <xsd:element name="MediaServiceLocation" ma:index="18" nillable="true" ma:displayName="Location" ma:internalName="MediaServiceLocatio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18fc9a34-bd67-4aeb-af0c-dbcce0fead03" elementFormDefault="qualified">
    <xsd:import namespace="http://schemas.microsoft.com/office/2006/documentManagement/types"/>
    <xsd:import namespace="http://schemas.microsoft.com/office/infopath/2007/PartnerControls"/>
    <xsd:element name="SharedWithUsers" ma:index="19"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0"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Description xmlns="d4ef18c4-b113-4804-98bd-9a53b9d444db" xsi:nil="true"/>
  </documentManagement>
</p:properties>
</file>

<file path=customXml/itemProps1.xml><?xml version="1.0" encoding="utf-8"?>
<ds:datastoreItem xmlns:ds="http://schemas.openxmlformats.org/officeDocument/2006/customXml" ds:itemID="{96B8352C-8F8F-4D91-BD2D-5BC5711107AC}"/>
</file>

<file path=customXml/itemProps2.xml><?xml version="1.0" encoding="utf-8"?>
<ds:datastoreItem xmlns:ds="http://schemas.openxmlformats.org/officeDocument/2006/customXml" ds:itemID="{EFDE5A80-705E-489F-8922-83CF44EBC78B}"/>
</file>

<file path=customXml/itemProps3.xml><?xml version="1.0" encoding="utf-8"?>
<ds:datastoreItem xmlns:ds="http://schemas.openxmlformats.org/officeDocument/2006/customXml" ds:itemID="{77EC9011-8CAB-431A-B5E5-26BCE6DB4465}"/>
</file>

<file path=docProps/app.xml><?xml version="1.0" encoding="utf-8"?>
<Properties xmlns="http://schemas.openxmlformats.org/officeDocument/2006/extended-properties" xmlns:vt="http://schemas.openxmlformats.org/officeDocument/2006/docPropsVTypes">
  <TotalTime>1437</TotalTime>
  <Words>942</Words>
  <Application>Microsoft Office PowerPoint</Application>
  <PresentationFormat>On-screen Show (4:3)</PresentationFormat>
  <Paragraphs>105</Paragraphs>
  <Slides>16</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16</vt:i4>
      </vt:variant>
    </vt:vector>
  </HeadingPairs>
  <TitlesOfParts>
    <vt:vector size="19" baseType="lpstr">
      <vt:lpstr>Arial</vt:lpstr>
      <vt:lpstr>Calibri</vt:lpstr>
      <vt:lpstr>Office Theme</vt:lpstr>
      <vt:lpstr>Lesson 6: A Streetcar Named Desire</vt:lpstr>
      <vt:lpstr>Starter: A Streetcar Named Desire</vt:lpstr>
      <vt:lpstr>Task 1 – Reading of the Text</vt:lpstr>
      <vt:lpstr>Task 1 – Reading Around the Text</vt:lpstr>
      <vt:lpstr>Task 1 – Reading Around the Text</vt:lpstr>
      <vt:lpstr>Task 2 – Scene 4: Blanche and Stella</vt:lpstr>
      <vt:lpstr>Task 2 – Scene 4: Questions on Blanche and Stella</vt:lpstr>
      <vt:lpstr>Task 2 – Scene 4: Questions on Blanche and Stella</vt:lpstr>
      <vt:lpstr>Task 2 – Scene 4: Questions on Blanche and Stella</vt:lpstr>
      <vt:lpstr>Task 2 – Scene 4: Questions on Blanche and Stella</vt:lpstr>
      <vt:lpstr>Task 2 – Scene 4: Questions on Blanche and Stella</vt:lpstr>
      <vt:lpstr>Task 2 – Scene 4: Questions on Blanche and Stella</vt:lpstr>
      <vt:lpstr>Task 2 – Scene 4: Questions on Blanche and Stella</vt:lpstr>
      <vt:lpstr>Task 2 – Scene 4: Questions on Blanche and Stella</vt:lpstr>
      <vt:lpstr>Task 2 – Scene 4: Questions on Blanche and Stella</vt:lpstr>
      <vt:lpstr>Plenary</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Lesson 1: AS Language Coursework – Creating Texts</dc:title>
  <dc:creator>Benjani</dc:creator>
  <cp:lastModifiedBy>keslocal</cp:lastModifiedBy>
  <cp:revision>168</cp:revision>
  <dcterms:created xsi:type="dcterms:W3CDTF">2012-11-22T18:40:04Z</dcterms:created>
  <dcterms:modified xsi:type="dcterms:W3CDTF">2020-05-05T07:20:22Z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0x010100A054B7DBDF4BA9409A5C5D7797933F7F</vt:lpwstr>
  </property>
</Properties>
</file>