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79" r:id="rId3"/>
    <p:sldId id="366" r:id="rId4"/>
    <p:sldId id="380" r:id="rId5"/>
    <p:sldId id="376" r:id="rId6"/>
    <p:sldId id="351" r:id="rId7"/>
    <p:sldId id="377" r:id="rId8"/>
    <p:sldId id="375" r:id="rId9"/>
    <p:sldId id="386" r:id="rId10"/>
    <p:sldId id="385" r:id="rId11"/>
    <p:sldId id="384" r:id="rId12"/>
    <p:sldId id="383" r:id="rId13"/>
    <p:sldId id="382" r:id="rId14"/>
    <p:sldId id="381" r:id="rId15"/>
    <p:sldId id="34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4922" autoAdjust="0"/>
  </p:normalViewPr>
  <p:slideViewPr>
    <p:cSldViewPr>
      <p:cViewPr varScale="1">
        <p:scale>
          <a:sx n="55" d="100"/>
          <a:sy n="55" d="100"/>
        </p:scale>
        <p:origin x="1123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517E1-39CC-4024-8713-F93C6E8749A3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68684-4B57-4378-B8C8-2AB209C2E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8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DE7A-21BF-4858-AF20-1504009788B1}" type="datetimeFigureOut">
              <a:rPr lang="en-GB" smtClean="0"/>
              <a:pPr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uact=8&amp;ved=0CAcQjRw&amp;url=http://ericgerlach.com/greekphilosophy2/&amp;ei=7fuQVd_-H8PT7Qa3oo3YAg&amp;psig=AFQjCNEXbto3yKW4aAqwSOKx3eesyPB2sA&amp;ust=143565134217070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ffsnotes.com/literature/s/a-streetcar-named-desire/summary-and-analysis/scene-5" TargetMode="External"/><Relationship Id="rId2" Type="http://schemas.openxmlformats.org/officeDocument/2006/relationships/hyperlink" Target="https://www.sparknotes.com/lit/streetcar/section5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tcharts.com/lit/a-streetcar-named-desire/scene-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534" y="0"/>
            <a:ext cx="7848872" cy="1470025"/>
          </a:xfrm>
        </p:spPr>
        <p:txBody>
          <a:bodyPr>
            <a:normAutofit/>
          </a:bodyPr>
          <a:lstStyle/>
          <a:p>
            <a:r>
              <a:rPr lang="en-GB" sz="3600" u="sng" dirty="0"/>
              <a:t>Lesson </a:t>
            </a:r>
            <a:r>
              <a:rPr lang="en-GB" sz="3600" u="sng" dirty="0"/>
              <a:t>7</a:t>
            </a:r>
            <a:r>
              <a:rPr lang="en-GB" sz="3600" u="sng" dirty="0" smtClean="0"/>
              <a:t>: </a:t>
            </a:r>
            <a:r>
              <a:rPr lang="en-GB" sz="3600" u="sng" dirty="0" smtClean="0"/>
              <a:t>A Streetcar Named Desire</a:t>
            </a:r>
            <a:endParaRPr lang="en-GB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0" y="4980165"/>
            <a:ext cx="8870986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dirty="0" err="1">
                <a:solidFill>
                  <a:schemeClr val="tx1"/>
                </a:solidFill>
              </a:rPr>
              <a:t>L.Objective</a:t>
            </a:r>
            <a:r>
              <a:rPr lang="en-GB" dirty="0">
                <a:solidFill>
                  <a:schemeClr val="tx1"/>
                </a:solidFill>
              </a:rPr>
              <a:t>: </a:t>
            </a:r>
            <a:r>
              <a:rPr lang="en-GB" dirty="0" smtClean="0">
                <a:solidFill>
                  <a:schemeClr val="tx1"/>
                </a:solidFill>
              </a:rPr>
              <a:t>To read, analyse and consider Scene </a:t>
            </a:r>
            <a:r>
              <a:rPr lang="en-GB" dirty="0" smtClean="0">
                <a:solidFill>
                  <a:schemeClr val="tx1"/>
                </a:solidFill>
              </a:rPr>
              <a:t>5 focusing on Blanche’s relationships with the other characters around her and her construction of her own “character”.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ericgerlachdotcom.files.wordpress.com/2013/10/tragedy-mas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04" y="1252364"/>
            <a:ext cx="2657475" cy="33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28" y="1252363"/>
            <a:ext cx="4743678" cy="334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2708920"/>
            <a:ext cx="5569768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3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Why does Tennessee Williams have the sound of thunder heard in the distance at one point in this scene?</a:t>
            </a:r>
            <a:endParaRPr lang="en-GB" sz="2700" dirty="0"/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003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574232" y="2204864"/>
            <a:ext cx="5569768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4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The stage directions in this scene emphasise Blanche’s “fear” and “panic”.</a:t>
            </a:r>
          </a:p>
          <a:p>
            <a:endParaRPr lang="en-GB" sz="2700" dirty="0"/>
          </a:p>
          <a:p>
            <a:r>
              <a:rPr lang="en-GB" sz="2700" dirty="0" smtClean="0"/>
              <a:t>What is Blanche afraid of?</a:t>
            </a:r>
            <a:endParaRPr lang="en-GB" sz="2700" dirty="0"/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109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2420888"/>
            <a:ext cx="5569768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5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What does Blanche reveal about herself in the speech beginning “I was never hard or self sufficient enough”?</a:t>
            </a:r>
            <a:endParaRPr lang="en-GB" sz="2700" dirty="0"/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626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2564904"/>
            <a:ext cx="5569768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6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What does Blanche tell us, during this scene, about why she needs Mitch and how she will “catch” him?</a:t>
            </a:r>
            <a:endParaRPr lang="en-GB" sz="2700" dirty="0"/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633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1386628"/>
            <a:ext cx="556976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7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Why does Blanche behave as she does towards the young man who appears at the door?</a:t>
            </a:r>
          </a:p>
          <a:p>
            <a:endParaRPr lang="en-GB" sz="2700" dirty="0"/>
          </a:p>
          <a:p>
            <a:r>
              <a:rPr lang="en-GB" sz="2700" dirty="0" smtClean="0"/>
              <a:t>Does what happens in any way connect with what she was saying earlier? </a:t>
            </a:r>
          </a:p>
          <a:p>
            <a:endParaRPr lang="en-GB" sz="2700" dirty="0"/>
          </a:p>
          <a:p>
            <a:r>
              <a:rPr lang="en-GB" sz="2700" dirty="0" smtClean="0"/>
              <a:t>Does she see in this young man something that she has lost?</a:t>
            </a:r>
            <a:endParaRPr lang="en-GB" sz="2700" dirty="0"/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902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405"/>
            <a:ext cx="8229600" cy="1143000"/>
          </a:xfrm>
        </p:spPr>
        <p:txBody>
          <a:bodyPr/>
          <a:lstStyle/>
          <a:p>
            <a:r>
              <a:rPr lang="en-GB" u="sng" dirty="0"/>
              <a:t>Plenary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1446815"/>
            <a:ext cx="55995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For today’s plenary I would like you </a:t>
            </a:r>
            <a:r>
              <a:rPr lang="en-GB" sz="2800" dirty="0" smtClean="0"/>
              <a:t>to consider the end of scene </a:t>
            </a:r>
            <a:r>
              <a:rPr lang="en-GB" sz="2800" dirty="0" smtClean="0"/>
              <a:t>5 </a:t>
            </a:r>
            <a:r>
              <a:rPr lang="en-GB" sz="2800" dirty="0" smtClean="0"/>
              <a:t>and </a:t>
            </a:r>
            <a:r>
              <a:rPr lang="en-GB" sz="2800" dirty="0" smtClean="0"/>
              <a:t>the character of Blanche.</a:t>
            </a:r>
          </a:p>
          <a:p>
            <a:endParaRPr lang="en-GB" sz="2800" dirty="0"/>
          </a:p>
          <a:p>
            <a:r>
              <a:rPr lang="en-GB" sz="2800" dirty="0" smtClean="0"/>
              <a:t>In your opinion is Blanche a likeable character?</a:t>
            </a:r>
          </a:p>
          <a:p>
            <a:endParaRPr lang="en-GB" sz="2800" dirty="0"/>
          </a:p>
          <a:p>
            <a:r>
              <a:rPr lang="en-GB" sz="2800" dirty="0" smtClean="0"/>
              <a:t>Do you sympathise with her?</a:t>
            </a:r>
          </a:p>
          <a:p>
            <a:endParaRPr lang="en-GB" sz="2800" dirty="0"/>
          </a:p>
          <a:p>
            <a:r>
              <a:rPr lang="en-GB" sz="2800" dirty="0" smtClean="0"/>
              <a:t>In what ways is her character unsatisfactory to the audience?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19" y="1268760"/>
            <a:ext cx="28479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u="sng" dirty="0" smtClean="0"/>
              <a:t>Starter: A Streetcar Named Desire</a:t>
            </a:r>
            <a:endParaRPr lang="en-GB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465303" y="1268760"/>
            <a:ext cx="56521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 begin today’s lesson I would like you to consider the </a:t>
            </a:r>
            <a:r>
              <a:rPr lang="en-GB" sz="2800" dirty="0" smtClean="0"/>
              <a:t>character of Blanche. </a:t>
            </a:r>
          </a:p>
          <a:p>
            <a:endParaRPr lang="en-GB" sz="2800" dirty="0"/>
          </a:p>
          <a:p>
            <a:r>
              <a:rPr lang="en-GB" sz="2800" dirty="0" smtClean="0"/>
              <a:t>I </a:t>
            </a:r>
            <a:r>
              <a:rPr lang="en-GB" sz="2800" dirty="0" smtClean="0"/>
              <a:t>would like you to </a:t>
            </a:r>
            <a:r>
              <a:rPr lang="en-GB" sz="2800" dirty="0" smtClean="0"/>
              <a:t>consider in what ways she herself plays a character on stage – consider her costume box, her mannerisms, her use of gesture, voice and her concept of Belle </a:t>
            </a:r>
            <a:r>
              <a:rPr lang="en-GB" sz="2800" dirty="0" err="1" smtClean="0"/>
              <a:t>Reve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 smtClean="0"/>
              <a:t>Why do you think Williams present her in this way?</a:t>
            </a:r>
            <a:endParaRPr lang="en-GB" sz="2800" dirty="0" smtClean="0"/>
          </a:p>
        </p:txBody>
      </p:sp>
      <p:pic>
        <p:nvPicPr>
          <p:cNvPr id="1026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22445"/>
            <a:ext cx="304827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43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of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64134"/>
            <a:ext cx="86409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been introduced to the focus of scene </a:t>
            </a:r>
            <a:r>
              <a:rPr lang="en-GB" sz="2800" dirty="0" smtClean="0"/>
              <a:t>5 </a:t>
            </a:r>
            <a:r>
              <a:rPr lang="en-GB" sz="2800" dirty="0" smtClean="0"/>
              <a:t>of the play I would like you to read scene </a:t>
            </a:r>
            <a:r>
              <a:rPr lang="en-GB" sz="2800" dirty="0" smtClean="0"/>
              <a:t>5 </a:t>
            </a:r>
            <a:r>
              <a:rPr lang="en-GB" sz="2800" dirty="0" smtClean="0"/>
              <a:t>and consider how the </a:t>
            </a:r>
            <a:r>
              <a:rPr lang="en-GB" sz="2800" dirty="0" smtClean="0"/>
              <a:t>character </a:t>
            </a:r>
            <a:r>
              <a:rPr lang="en-GB" sz="2800" dirty="0" smtClean="0"/>
              <a:t>of </a:t>
            </a:r>
            <a:r>
              <a:rPr lang="en-GB" sz="2800" dirty="0" smtClean="0"/>
              <a:t>Blanche </a:t>
            </a:r>
            <a:r>
              <a:rPr lang="en-GB" sz="2800" dirty="0" smtClean="0"/>
              <a:t>interacts with those around her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As you read scene </a:t>
            </a:r>
            <a:r>
              <a:rPr lang="en-GB" sz="2800" dirty="0" smtClean="0"/>
              <a:t>5, </a:t>
            </a:r>
            <a:r>
              <a:rPr lang="en-GB" sz="2800" dirty="0" smtClean="0"/>
              <a:t>pay specific attention to :</a:t>
            </a:r>
          </a:p>
          <a:p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Blanche’s relationship with Stella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Blanche’s relationship with Stanley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Blanche’s relationship with New Orleans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Blanche’s interaction with the “young man” at the end of the scene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Blanche’s final interaction with Mitch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8310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Around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87927" y="1395609"/>
            <a:ext cx="8229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Prior to answering the questions I have set on this scene I would like you to use the links on the following slide to access three Literature Study websites. </a:t>
            </a:r>
          </a:p>
          <a:p>
            <a:endParaRPr lang="en-GB" sz="2400" dirty="0"/>
          </a:p>
          <a:p>
            <a:r>
              <a:rPr lang="en-GB" sz="2400" dirty="0" smtClean="0"/>
              <a:t>This is similar to </a:t>
            </a:r>
            <a:r>
              <a:rPr lang="en-GB" sz="2400" dirty="0" smtClean="0"/>
              <a:t>the last two lessons </a:t>
            </a:r>
            <a:r>
              <a:rPr lang="en-GB" sz="2400" dirty="0" smtClean="0"/>
              <a:t>– it </a:t>
            </a:r>
            <a:r>
              <a:rPr lang="en-GB" sz="2400" dirty="0" smtClean="0"/>
              <a:t>is, again, designed </a:t>
            </a:r>
            <a:r>
              <a:rPr lang="en-GB" sz="2400" dirty="0" smtClean="0"/>
              <a:t>to get you used to researching, synchronising and filtering independent research in preparation for the independent work you have to complete at A-Level. </a:t>
            </a:r>
          </a:p>
          <a:p>
            <a:endParaRPr lang="en-GB" sz="2400" dirty="0"/>
          </a:p>
          <a:p>
            <a:r>
              <a:rPr lang="en-GB" sz="2400" dirty="0" smtClean="0"/>
              <a:t>The 3 websites are all helpful in consolidating and developing understanding. They are not an exhaustive list, but they are a good starting point for your independent studies.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93621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Around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55240" y="1417638"/>
            <a:ext cx="8229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Site 1 = </a:t>
            </a:r>
            <a:r>
              <a:rPr lang="en-GB" sz="2800" dirty="0" err="1" smtClean="0"/>
              <a:t>Sparksnotes</a:t>
            </a:r>
            <a:r>
              <a:rPr lang="en-GB" sz="2800" dirty="0" smtClean="0"/>
              <a:t>:</a:t>
            </a:r>
            <a:endParaRPr lang="en-GB" sz="2800" dirty="0"/>
          </a:p>
          <a:p>
            <a:r>
              <a:rPr lang="en-GB" sz="2800" dirty="0">
                <a:hlinkClick r:id="rId2"/>
              </a:rPr>
              <a:t>https://www.sparknotes.com/lit/streetcar/section5</a:t>
            </a:r>
            <a:r>
              <a:rPr lang="en-GB" sz="2800" dirty="0" smtClean="0">
                <a:hlinkClick r:id="rId2"/>
              </a:rPr>
              <a:t>/</a:t>
            </a:r>
            <a:endParaRPr lang="en-GB" sz="2800" dirty="0" smtClean="0"/>
          </a:p>
          <a:p>
            <a:r>
              <a:rPr lang="en-GB" sz="2800" dirty="0" smtClean="0"/>
              <a:t>Site </a:t>
            </a:r>
            <a:r>
              <a:rPr lang="en-GB" sz="2800" dirty="0" smtClean="0"/>
              <a:t>2 = </a:t>
            </a:r>
            <a:r>
              <a:rPr lang="en-GB" sz="2800" dirty="0" err="1" smtClean="0"/>
              <a:t>Cliffsnotes</a:t>
            </a:r>
            <a:r>
              <a:rPr lang="en-GB" sz="2800" dirty="0" smtClean="0"/>
              <a:t>:</a:t>
            </a:r>
            <a:endParaRPr lang="en-GB" sz="2800" dirty="0"/>
          </a:p>
          <a:p>
            <a:r>
              <a:rPr lang="en-GB" sz="2800" dirty="0">
                <a:hlinkClick r:id="rId3"/>
              </a:rPr>
              <a:t>https://</a:t>
            </a:r>
            <a:r>
              <a:rPr lang="en-GB" sz="2800" dirty="0" smtClean="0">
                <a:hlinkClick r:id="rId3"/>
              </a:rPr>
              <a:t>www.cliffsnotes.com/literature/s/a-streetcar-named-desire/summary-and-analysis/scene-5</a:t>
            </a:r>
            <a:endParaRPr lang="en-GB" sz="2800" dirty="0" smtClean="0"/>
          </a:p>
          <a:p>
            <a:r>
              <a:rPr lang="en-GB" sz="2800" dirty="0" smtClean="0"/>
              <a:t>Site </a:t>
            </a:r>
            <a:r>
              <a:rPr lang="en-GB" sz="2800" dirty="0" smtClean="0"/>
              <a:t>3 = </a:t>
            </a:r>
            <a:r>
              <a:rPr lang="en-GB" sz="2800" dirty="0" err="1" smtClean="0"/>
              <a:t>Litcharts</a:t>
            </a:r>
            <a:r>
              <a:rPr lang="en-GB" sz="2800" dirty="0" smtClean="0"/>
              <a:t>:</a:t>
            </a:r>
            <a:endParaRPr lang="en-GB" sz="2800" dirty="0"/>
          </a:p>
          <a:p>
            <a:r>
              <a:rPr lang="en-GB" sz="2800" dirty="0">
                <a:hlinkClick r:id="rId4"/>
              </a:rPr>
              <a:t>https://</a:t>
            </a:r>
            <a:r>
              <a:rPr lang="en-GB" sz="2800" dirty="0" smtClean="0">
                <a:hlinkClick r:id="rId4"/>
              </a:rPr>
              <a:t>www.litcharts.com/lit/a-streetcar-named-desire/scene-5</a:t>
            </a:r>
            <a:endParaRPr lang="en-GB" sz="2800" dirty="0" smtClean="0"/>
          </a:p>
          <a:p>
            <a:r>
              <a:rPr lang="en-GB" sz="2400" dirty="0" smtClean="0"/>
              <a:t>As </a:t>
            </a:r>
            <a:r>
              <a:rPr lang="en-GB" sz="2400" dirty="0" smtClean="0"/>
              <a:t>with the similar resource for the last lesson (LESSON </a:t>
            </a:r>
            <a:r>
              <a:rPr lang="en-GB" sz="2400" dirty="0" smtClean="0"/>
              <a:t>6), </a:t>
            </a:r>
            <a:r>
              <a:rPr lang="en-GB" sz="2400" dirty="0" smtClean="0"/>
              <a:t>these resources firstly present a simple summary of what you have read, and then present an analysis of the </a:t>
            </a:r>
            <a:r>
              <a:rPr lang="en-GB" sz="2400" dirty="0" smtClean="0"/>
              <a:t>fifth </a:t>
            </a:r>
            <a:r>
              <a:rPr lang="en-GB" sz="2400" dirty="0" smtClean="0"/>
              <a:t>scene, the setting, characters and narrative events within it.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6093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u="sng" dirty="0" smtClean="0"/>
              <a:t>Task 2 – Scene </a:t>
            </a:r>
            <a:r>
              <a:rPr lang="en-GB" u="sng" dirty="0" smtClean="0"/>
              <a:t>5: Blanche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987826" y="1268760"/>
            <a:ext cx="61299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read scene </a:t>
            </a:r>
            <a:r>
              <a:rPr lang="en-GB" sz="2800" dirty="0" smtClean="0"/>
              <a:t>5, </a:t>
            </a:r>
            <a:r>
              <a:rPr lang="en-GB" sz="2800" dirty="0" smtClean="0"/>
              <a:t>and read through some analysis thereon, I would like you to consider the developing </a:t>
            </a:r>
            <a:r>
              <a:rPr lang="en-GB" sz="2800" dirty="0" smtClean="0"/>
              <a:t>relationships </a:t>
            </a:r>
            <a:r>
              <a:rPr lang="en-GB" sz="2800" dirty="0" smtClean="0"/>
              <a:t>between </a:t>
            </a:r>
            <a:r>
              <a:rPr lang="en-GB" sz="2800" dirty="0" smtClean="0"/>
              <a:t>Blanche and those who surround her is her displaced setting of New Orleans.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Consider: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Her fragile sense of self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</a:t>
            </a:r>
            <a:r>
              <a:rPr lang="en-GB" sz="2800" dirty="0" smtClean="0"/>
              <a:t>environment she finds herself in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Blanche’s thoughts about </a:t>
            </a:r>
            <a:r>
              <a:rPr lang="en-GB" sz="2800" dirty="0" smtClean="0"/>
              <a:t>how others perceive her</a:t>
            </a:r>
            <a:endParaRPr lang="en-GB" sz="2800" dirty="0"/>
          </a:p>
        </p:txBody>
      </p:sp>
      <p:pic>
        <p:nvPicPr>
          <p:cNvPr id="6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3" y="1700808"/>
            <a:ext cx="2829222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921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Scene </a:t>
            </a:r>
            <a:r>
              <a:rPr lang="en-GB" u="sng" dirty="0" smtClean="0"/>
              <a:t>5: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422721"/>
            <a:ext cx="8928992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00" dirty="0" smtClean="0"/>
              <a:t>You have now read three sets of analysis of this particular scene and considered the development </a:t>
            </a:r>
            <a:r>
              <a:rPr lang="en-GB" sz="2700" dirty="0" smtClean="0"/>
              <a:t>of Blanche</a:t>
            </a:r>
            <a:r>
              <a:rPr lang="en-GB" sz="2700" dirty="0" smtClean="0"/>
              <a:t>. This scene </a:t>
            </a:r>
            <a:r>
              <a:rPr lang="en-GB" sz="2700" dirty="0" smtClean="0"/>
              <a:t>continues to develop her fragility and her displacement in the setting she now finds herself within. </a:t>
            </a:r>
            <a:endParaRPr lang="en-GB" sz="2700" dirty="0" smtClean="0"/>
          </a:p>
          <a:p>
            <a:endParaRPr lang="en-GB" sz="2700" dirty="0"/>
          </a:p>
          <a:p>
            <a:r>
              <a:rPr lang="en-GB" sz="2700" dirty="0" smtClean="0"/>
              <a:t>I would now like you to work through the following questions on scene </a:t>
            </a:r>
            <a:r>
              <a:rPr lang="en-GB" sz="2700" dirty="0" smtClean="0"/>
              <a:t>5. </a:t>
            </a:r>
            <a:r>
              <a:rPr lang="en-GB" sz="2700" dirty="0" smtClean="0"/>
              <a:t>As with the previous lesson, you </a:t>
            </a:r>
            <a:r>
              <a:rPr lang="en-GB" sz="2700" dirty="0"/>
              <a:t>do not need to write anything down for this, simply read the question and then revisit the relevant sections of the text.</a:t>
            </a:r>
          </a:p>
          <a:p>
            <a:endParaRPr lang="en-GB" sz="2700" dirty="0"/>
          </a:p>
          <a:p>
            <a:r>
              <a:rPr lang="en-GB" sz="2700" dirty="0"/>
              <a:t>Consider what you response would be and why. Link to techniques and context where possible, as you would for a GCSE Literature exam response</a:t>
            </a:r>
            <a:r>
              <a:rPr lang="en-GB" sz="2700" dirty="0" smtClean="0"/>
              <a:t>.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3579908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1386628"/>
            <a:ext cx="556976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1 </a:t>
            </a:r>
          </a:p>
          <a:p>
            <a:endParaRPr lang="en-GB" sz="2800" dirty="0"/>
          </a:p>
          <a:p>
            <a:r>
              <a:rPr lang="en-GB" sz="2700" dirty="0" smtClean="0"/>
              <a:t>It is possible to see Steve and Eunice </a:t>
            </a:r>
            <a:r>
              <a:rPr lang="en-GB" sz="2700" dirty="0" err="1" smtClean="0"/>
              <a:t>Hubbel</a:t>
            </a:r>
            <a:r>
              <a:rPr lang="en-GB" sz="2700" dirty="0" smtClean="0"/>
              <a:t> as an extreme version of Stanley and Stella (or some sort of indication of what they might become). Do you think this view is justified? </a:t>
            </a:r>
          </a:p>
          <a:p>
            <a:endParaRPr lang="en-GB" sz="2700" dirty="0"/>
          </a:p>
          <a:p>
            <a:r>
              <a:rPr lang="en-GB" sz="2700" dirty="0" smtClean="0"/>
              <a:t>Contrast Eunice and Steve’s way of life with the sort of life that Blanche and Stella lived in the past.</a:t>
            </a:r>
            <a:endParaRPr lang="en-GB" sz="2700" dirty="0"/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938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</a:t>
            </a:r>
            <a:r>
              <a:rPr lang="en-GB" u="sng" dirty="0"/>
              <a:t>5</a:t>
            </a:r>
            <a:r>
              <a:rPr lang="en-GB" u="sng" dirty="0" smtClean="0"/>
              <a:t>: </a:t>
            </a:r>
            <a:r>
              <a:rPr lang="en-GB" u="sng" dirty="0"/>
              <a:t>Questions on </a:t>
            </a:r>
            <a:r>
              <a:rPr lang="en-GB" u="sng" dirty="0" smtClean="0"/>
              <a:t>Blanche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1817483"/>
            <a:ext cx="556976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2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Do you think the star signs of Stanley and Blanche are appropriate? </a:t>
            </a:r>
          </a:p>
          <a:p>
            <a:endParaRPr lang="en-GB" sz="2700" dirty="0"/>
          </a:p>
          <a:p>
            <a:r>
              <a:rPr lang="en-GB" sz="2700" dirty="0" smtClean="0"/>
              <a:t>If so, why?</a:t>
            </a:r>
          </a:p>
          <a:p>
            <a:endParaRPr lang="en-GB" sz="2700" dirty="0"/>
          </a:p>
          <a:p>
            <a:r>
              <a:rPr lang="en-GB" sz="2700" dirty="0" smtClean="0"/>
              <a:t>You may need to research this to develop a fuller understanding of what is signified here.</a:t>
            </a:r>
          </a:p>
        </p:txBody>
      </p:sp>
      <p:pic>
        <p:nvPicPr>
          <p:cNvPr id="7" name="Picture 2" descr="Vivien Leigh appearing in A Streetcar Named Desire in London, 1949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" y="1700808"/>
            <a:ext cx="3117253" cy="451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438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51E5F31C-73CA-462D-B187-BA8419B3DED0}"/>
</file>

<file path=customXml/itemProps2.xml><?xml version="1.0" encoding="utf-8"?>
<ds:datastoreItem xmlns:ds="http://schemas.openxmlformats.org/officeDocument/2006/customXml" ds:itemID="{C2D6BFA2-8C30-4C03-BC2E-2B5907CF643B}"/>
</file>

<file path=customXml/itemProps3.xml><?xml version="1.0" encoding="utf-8"?>
<ds:datastoreItem xmlns:ds="http://schemas.openxmlformats.org/officeDocument/2006/customXml" ds:itemID="{B8D737E7-14BA-445D-B263-5BA489D66644}"/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909</Words>
  <Application>Microsoft Office PowerPoint</Application>
  <PresentationFormat>On-screen Show (4:3)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Lesson 7: A Streetcar Named Desire</vt:lpstr>
      <vt:lpstr>Starter: A Streetcar Named Desire</vt:lpstr>
      <vt:lpstr>Task 1 – Reading of the Text</vt:lpstr>
      <vt:lpstr>Task 1 – Reading Around the Text</vt:lpstr>
      <vt:lpstr>Task 1 – Reading Around the Text</vt:lpstr>
      <vt:lpstr>Task 2 – Scene 5: Blanche</vt:lpstr>
      <vt:lpstr>Task 2 – Scene 5: Questions on Blanche</vt:lpstr>
      <vt:lpstr>Task 2 – Scene 5: Questions on Blanche</vt:lpstr>
      <vt:lpstr>Task 2 – Scene 5: Questions on Blanche</vt:lpstr>
      <vt:lpstr>Task 2 – Scene 5: Questions on Blanche</vt:lpstr>
      <vt:lpstr>Task 2 – Scene 5: Questions on Blanche</vt:lpstr>
      <vt:lpstr>Task 2 – Scene 5: Questions on Blanche</vt:lpstr>
      <vt:lpstr>Task 2 – Scene 5: Questions on Blanche</vt:lpstr>
      <vt:lpstr>Task 2 – Scene 5: Questions on Blanche</vt:lpstr>
      <vt:lpstr>Plenary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AS Language Coursework – Creating Texts</dc:title>
  <dc:creator>Benjani</dc:creator>
  <cp:lastModifiedBy>keslocal</cp:lastModifiedBy>
  <cp:revision>173</cp:revision>
  <dcterms:created xsi:type="dcterms:W3CDTF">2012-11-22T18:40:04Z</dcterms:created>
  <dcterms:modified xsi:type="dcterms:W3CDTF">2020-05-05T07:39:48Z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