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21"/>
  </p:notesMasterIdLst>
  <p:sldIdLst>
    <p:sldId id="278" r:id="rId5"/>
    <p:sldId id="284" r:id="rId6"/>
    <p:sldId id="283" r:id="rId7"/>
    <p:sldId id="269" r:id="rId8"/>
    <p:sldId id="265" r:id="rId9"/>
    <p:sldId id="259" r:id="rId10"/>
    <p:sldId id="260" r:id="rId11"/>
    <p:sldId id="261" r:id="rId12"/>
    <p:sldId id="262" r:id="rId13"/>
    <p:sldId id="263" r:id="rId14"/>
    <p:sldId id="258" r:id="rId15"/>
    <p:sldId id="264" r:id="rId16"/>
    <p:sldId id="266" r:id="rId17"/>
    <p:sldId id="281" r:id="rId18"/>
    <p:sldId id="280" r:id="rId19"/>
    <p:sldId id="28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0DD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2514" y="-84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47C9B6-65D0-4C0F-B133-B8F2F91F4CCA}" type="datetimeFigureOut">
              <a:rPr lang="en-GB" smtClean="0"/>
              <a:pPr/>
              <a:t>21/05/2020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0571C5-A029-4FE8-8C5F-5CBEB8083BC4}"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895856A-6DFB-4B5F-9FD6-EED804EB29E3}" type="slidenum">
              <a:rPr lang="en-GB" smtClean="0"/>
              <a:pPr/>
              <a:t>3</a:t>
            </a:fld>
            <a:endParaRPr lang="en-GB" smtClean="0"/>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895856A-6DFB-4B5F-9FD6-EED804EB29E3}" type="slidenum">
              <a:rPr lang="en-GB" smtClean="0"/>
              <a:pPr/>
              <a:t>6</a:t>
            </a:fld>
            <a:endParaRPr lang="en-GB" smtClean="0"/>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B5D809EE-B272-494F-976C-947B64510811}" type="slidenum">
              <a:rPr lang="en-GB" smtClean="0"/>
              <a:pPr/>
              <a:t>7</a:t>
            </a:fld>
            <a:endParaRPr lang="en-GB" smtClean="0"/>
          </a:p>
        </p:txBody>
      </p:sp>
      <p:sp>
        <p:nvSpPr>
          <p:cNvPr id="33795" name="Rectangle 6"/>
          <p:cNvSpPr txBox="1">
            <a:spLocks noGrp="1" noChangeArrowheads="1"/>
          </p:cNvSpPr>
          <p:nvPr/>
        </p:nvSpPr>
        <p:spPr bwMode="auto">
          <a:xfrm>
            <a:off x="3881438" y="8686800"/>
            <a:ext cx="2974975" cy="455613"/>
          </a:xfrm>
          <a:prstGeom prst="rect">
            <a:avLst/>
          </a:prstGeom>
          <a:noFill/>
          <a:ln w="9525">
            <a:noFill/>
            <a:round/>
            <a:headEnd/>
            <a:tailEnd/>
          </a:ln>
        </p:spPr>
        <p:txBody>
          <a:bodyPr lIns="0" tIns="0" rIns="0" bIns="0" anchor="b"/>
          <a:lstStyle/>
          <a:p>
            <a:pPr algn="r" defTabSz="393700" hangingPunct="0">
              <a:lnSpc>
                <a:spcPct val="95000"/>
              </a:lnSpc>
              <a:buClr>
                <a:srgbClr val="000000"/>
              </a:buClr>
              <a:buSzPct val="100000"/>
              <a:buFont typeface="Times New Roman" pitchFamily="18" charset="0"/>
              <a:buNone/>
              <a:tabLst>
                <a:tab pos="635000" algn="l"/>
                <a:tab pos="1270000" algn="l"/>
                <a:tab pos="1903413" algn="l"/>
                <a:tab pos="2538413" algn="l"/>
              </a:tabLst>
            </a:pPr>
            <a:fld id="{8C1FFD9A-EF6E-4E20-94B6-AA3297B47F6B}" type="slidenum">
              <a:rPr lang="en-US" sz="1200">
                <a:solidFill>
                  <a:srgbClr val="000000"/>
                </a:solidFill>
                <a:cs typeface="Lucida Sans Unicode" pitchFamily="34" charset="0"/>
              </a:rPr>
              <a:pPr algn="r" defTabSz="393700" hangingPunct="0">
                <a:lnSpc>
                  <a:spcPct val="95000"/>
                </a:lnSpc>
                <a:buClr>
                  <a:srgbClr val="000000"/>
                </a:buClr>
                <a:buSzPct val="100000"/>
                <a:buFont typeface="Times New Roman" pitchFamily="18" charset="0"/>
                <a:buNone/>
                <a:tabLst>
                  <a:tab pos="635000" algn="l"/>
                  <a:tab pos="1270000" algn="l"/>
                  <a:tab pos="1903413" algn="l"/>
                  <a:tab pos="2538413" algn="l"/>
                </a:tabLst>
              </a:pPr>
              <a:t>7</a:t>
            </a:fld>
            <a:endParaRPr lang="en-US" sz="1200">
              <a:solidFill>
                <a:srgbClr val="000000"/>
              </a:solidFill>
              <a:cs typeface="Lucida Sans Unicode" pitchFamily="34" charset="0"/>
            </a:endParaRPr>
          </a:p>
        </p:txBody>
      </p:sp>
      <p:sp>
        <p:nvSpPr>
          <p:cNvPr id="33796" name="Rectangle 1"/>
          <p:cNvSpPr>
            <a:spLocks noGrp="1" noRot="1" noChangeAspect="1" noChangeArrowheads="1" noTextEdit="1"/>
          </p:cNvSpPr>
          <p:nvPr>
            <p:ph type="sldImg"/>
          </p:nvPr>
        </p:nvSpPr>
        <p:spPr>
          <a:xfrm>
            <a:off x="1143000" y="695325"/>
            <a:ext cx="4570413" cy="3427413"/>
          </a:xfrm>
          <a:solidFill>
            <a:srgbClr val="FFFFFF"/>
          </a:solidFill>
          <a:ln/>
        </p:spPr>
      </p:sp>
      <p:sp>
        <p:nvSpPr>
          <p:cNvPr id="33797" name="Rectangle 2"/>
          <p:cNvSpPr>
            <a:spLocks noGrp="1" noChangeArrowheads="1"/>
          </p:cNvSpPr>
          <p:nvPr>
            <p:ph type="body" idx="1"/>
          </p:nvPr>
        </p:nvSpPr>
        <p:spPr>
          <a:xfrm>
            <a:off x="685800" y="4343400"/>
            <a:ext cx="5486400" cy="4037013"/>
          </a:xfrm>
          <a:noFill/>
          <a:ln>
            <a:solidFill>
              <a:srgbClr val="000000"/>
            </a:solidFill>
            <a:round/>
          </a:ln>
        </p:spPr>
        <p:txBody>
          <a:bodyPr wrap="none" lIns="0" tIns="0" rIns="0" bIns="0" anchor="ct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895856A-6DFB-4B5F-9FD6-EED804EB29E3}" type="slidenum">
              <a:rPr lang="en-GB" smtClean="0"/>
              <a:pPr/>
              <a:t>8</a:t>
            </a:fld>
            <a:endParaRPr lang="en-GB" smtClean="0"/>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4D6A7BA8-D1FE-4527-A257-5793A77E2BF2}" type="slidenum">
              <a:rPr lang="en-GB" smtClean="0"/>
              <a:pPr/>
              <a:t>9</a:t>
            </a:fld>
            <a:endParaRPr lang="en-GB" smtClean="0"/>
          </a:p>
        </p:txBody>
      </p:sp>
      <p:sp>
        <p:nvSpPr>
          <p:cNvPr id="34819" name="Rectangle 6"/>
          <p:cNvSpPr txBox="1">
            <a:spLocks noGrp="1" noChangeArrowheads="1"/>
          </p:cNvSpPr>
          <p:nvPr/>
        </p:nvSpPr>
        <p:spPr bwMode="auto">
          <a:xfrm>
            <a:off x="3881438" y="8686800"/>
            <a:ext cx="2974975" cy="455613"/>
          </a:xfrm>
          <a:prstGeom prst="rect">
            <a:avLst/>
          </a:prstGeom>
          <a:noFill/>
          <a:ln w="9525">
            <a:noFill/>
            <a:round/>
            <a:headEnd/>
            <a:tailEnd/>
          </a:ln>
        </p:spPr>
        <p:txBody>
          <a:bodyPr lIns="0" tIns="0" rIns="0" bIns="0" anchor="b"/>
          <a:lstStyle/>
          <a:p>
            <a:pPr algn="r" defTabSz="393700" hangingPunct="0">
              <a:lnSpc>
                <a:spcPct val="95000"/>
              </a:lnSpc>
              <a:buClr>
                <a:srgbClr val="000000"/>
              </a:buClr>
              <a:buSzPct val="100000"/>
              <a:buFont typeface="Times New Roman" pitchFamily="18" charset="0"/>
              <a:buNone/>
              <a:tabLst>
                <a:tab pos="635000" algn="l"/>
                <a:tab pos="1270000" algn="l"/>
                <a:tab pos="1903413" algn="l"/>
                <a:tab pos="2538413" algn="l"/>
              </a:tabLst>
            </a:pPr>
            <a:fld id="{98D6483C-A0BC-476B-9F37-0E6CC3DBC477}" type="slidenum">
              <a:rPr lang="en-US" sz="1200">
                <a:solidFill>
                  <a:srgbClr val="000000"/>
                </a:solidFill>
                <a:cs typeface="Lucida Sans Unicode" pitchFamily="34" charset="0"/>
              </a:rPr>
              <a:pPr algn="r" defTabSz="393700" hangingPunct="0">
                <a:lnSpc>
                  <a:spcPct val="95000"/>
                </a:lnSpc>
                <a:buClr>
                  <a:srgbClr val="000000"/>
                </a:buClr>
                <a:buSzPct val="100000"/>
                <a:buFont typeface="Times New Roman" pitchFamily="18" charset="0"/>
                <a:buNone/>
                <a:tabLst>
                  <a:tab pos="635000" algn="l"/>
                  <a:tab pos="1270000" algn="l"/>
                  <a:tab pos="1903413" algn="l"/>
                  <a:tab pos="2538413" algn="l"/>
                </a:tabLst>
              </a:pPr>
              <a:t>9</a:t>
            </a:fld>
            <a:endParaRPr lang="en-US" sz="1200">
              <a:solidFill>
                <a:srgbClr val="000000"/>
              </a:solidFill>
              <a:cs typeface="Lucida Sans Unicode" pitchFamily="34" charset="0"/>
            </a:endParaRPr>
          </a:p>
        </p:txBody>
      </p:sp>
      <p:sp>
        <p:nvSpPr>
          <p:cNvPr id="34820" name="Rectangle 1"/>
          <p:cNvSpPr>
            <a:spLocks noGrp="1" noRot="1" noChangeAspect="1" noChangeArrowheads="1" noTextEdit="1"/>
          </p:cNvSpPr>
          <p:nvPr>
            <p:ph type="sldImg"/>
          </p:nvPr>
        </p:nvSpPr>
        <p:spPr>
          <a:xfrm>
            <a:off x="1143000" y="695325"/>
            <a:ext cx="4570413" cy="3427413"/>
          </a:xfrm>
          <a:solidFill>
            <a:srgbClr val="FFFFFF"/>
          </a:solidFill>
          <a:ln/>
        </p:spPr>
      </p:sp>
      <p:sp>
        <p:nvSpPr>
          <p:cNvPr id="34821" name="Rectangle 2"/>
          <p:cNvSpPr>
            <a:spLocks noGrp="1" noChangeArrowheads="1"/>
          </p:cNvSpPr>
          <p:nvPr>
            <p:ph type="body" idx="1"/>
          </p:nvPr>
        </p:nvSpPr>
        <p:spPr>
          <a:xfrm>
            <a:off x="685800" y="4343400"/>
            <a:ext cx="5486400" cy="4037013"/>
          </a:xfrm>
          <a:noFill/>
          <a:ln>
            <a:solidFill>
              <a:srgbClr val="000000"/>
            </a:solidFill>
            <a:round/>
          </a:ln>
        </p:spPr>
        <p:txBody>
          <a:bodyPr wrap="none" lIns="0" tIns="0" rIns="0" bIns="0" anchor="ct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895856A-6DFB-4B5F-9FD6-EED804EB29E3}" type="slidenum">
              <a:rPr lang="en-GB" smtClean="0"/>
              <a:pPr/>
              <a:t>10</a:t>
            </a:fld>
            <a:endParaRPr lang="en-GB" smtClean="0"/>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895856A-6DFB-4B5F-9FD6-EED804EB29E3}" type="slidenum">
              <a:rPr lang="en-GB" smtClean="0"/>
              <a:pPr/>
              <a:t>12</a:t>
            </a:fld>
            <a:endParaRPr lang="en-GB" smtClean="0"/>
          </a:p>
        </p:txBody>
      </p:sp>
      <p:sp>
        <p:nvSpPr>
          <p:cNvPr id="32771" name="Rectangle 2"/>
          <p:cNvSpPr>
            <a:spLocks noGrp="1" noRot="1" noChangeAspect="1" noChangeArrowheads="1" noTextEdit="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8B9DDC3D-BD85-478A-8F52-EAACAD453309}" type="slidenum">
              <a:rPr lang="en-GB" smtClean="0"/>
              <a:pPr/>
              <a:t>13</a:t>
            </a:fld>
            <a:endParaRPr lang="en-GB" smtClean="0"/>
          </a:p>
        </p:txBody>
      </p:sp>
      <p:sp>
        <p:nvSpPr>
          <p:cNvPr id="35843" name="Rectangle 6"/>
          <p:cNvSpPr txBox="1">
            <a:spLocks noGrp="1" noChangeArrowheads="1"/>
          </p:cNvSpPr>
          <p:nvPr/>
        </p:nvSpPr>
        <p:spPr bwMode="auto">
          <a:xfrm>
            <a:off x="3881438" y="8686800"/>
            <a:ext cx="2974975" cy="455613"/>
          </a:xfrm>
          <a:prstGeom prst="rect">
            <a:avLst/>
          </a:prstGeom>
          <a:noFill/>
          <a:ln w="9525">
            <a:noFill/>
            <a:round/>
            <a:headEnd/>
            <a:tailEnd/>
          </a:ln>
        </p:spPr>
        <p:txBody>
          <a:bodyPr lIns="0" tIns="0" rIns="0" bIns="0" anchor="b"/>
          <a:lstStyle/>
          <a:p>
            <a:pPr algn="r" defTabSz="393700" hangingPunct="0">
              <a:lnSpc>
                <a:spcPct val="95000"/>
              </a:lnSpc>
              <a:buClr>
                <a:srgbClr val="000000"/>
              </a:buClr>
              <a:buSzPct val="100000"/>
              <a:buFont typeface="Times New Roman" pitchFamily="18" charset="0"/>
              <a:buNone/>
              <a:tabLst>
                <a:tab pos="635000" algn="l"/>
                <a:tab pos="1270000" algn="l"/>
                <a:tab pos="1903413" algn="l"/>
                <a:tab pos="2538413" algn="l"/>
              </a:tabLst>
            </a:pPr>
            <a:fld id="{7379C1F8-0FC4-43BC-95CE-3E79FB07EBAE}" type="slidenum">
              <a:rPr lang="en-US" sz="1200">
                <a:solidFill>
                  <a:srgbClr val="000000"/>
                </a:solidFill>
                <a:cs typeface="Lucida Sans Unicode" pitchFamily="34" charset="0"/>
              </a:rPr>
              <a:pPr algn="r" defTabSz="393700" hangingPunct="0">
                <a:lnSpc>
                  <a:spcPct val="95000"/>
                </a:lnSpc>
                <a:buClr>
                  <a:srgbClr val="000000"/>
                </a:buClr>
                <a:buSzPct val="100000"/>
                <a:buFont typeface="Times New Roman" pitchFamily="18" charset="0"/>
                <a:buNone/>
                <a:tabLst>
                  <a:tab pos="635000" algn="l"/>
                  <a:tab pos="1270000" algn="l"/>
                  <a:tab pos="1903413" algn="l"/>
                  <a:tab pos="2538413" algn="l"/>
                </a:tabLst>
              </a:pPr>
              <a:t>13</a:t>
            </a:fld>
            <a:endParaRPr lang="en-US" sz="1200">
              <a:solidFill>
                <a:srgbClr val="000000"/>
              </a:solidFill>
              <a:cs typeface="Lucida Sans Unicode" pitchFamily="34" charset="0"/>
            </a:endParaRPr>
          </a:p>
        </p:txBody>
      </p:sp>
      <p:sp>
        <p:nvSpPr>
          <p:cNvPr id="35844" name="Rectangle 1"/>
          <p:cNvSpPr>
            <a:spLocks noGrp="1" noRot="1" noChangeAspect="1" noChangeArrowheads="1" noTextEdit="1"/>
          </p:cNvSpPr>
          <p:nvPr>
            <p:ph type="sldImg"/>
          </p:nvPr>
        </p:nvSpPr>
        <p:spPr>
          <a:xfrm>
            <a:off x="1143000" y="695325"/>
            <a:ext cx="4570413" cy="3427413"/>
          </a:xfrm>
          <a:solidFill>
            <a:srgbClr val="FFFFFF"/>
          </a:solidFill>
          <a:ln/>
        </p:spPr>
      </p:sp>
      <p:sp>
        <p:nvSpPr>
          <p:cNvPr id="35845" name="Rectangle 2"/>
          <p:cNvSpPr>
            <a:spLocks noGrp="1" noChangeArrowheads="1"/>
          </p:cNvSpPr>
          <p:nvPr>
            <p:ph type="body" idx="1"/>
          </p:nvPr>
        </p:nvSpPr>
        <p:spPr>
          <a:xfrm>
            <a:off x="685800" y="4343400"/>
            <a:ext cx="5486400" cy="4037013"/>
          </a:xfrm>
          <a:noFill/>
          <a:ln>
            <a:solidFill>
              <a:srgbClr val="000000"/>
            </a:solidFill>
            <a:round/>
          </a:ln>
        </p:spPr>
        <p:txBody>
          <a:bodyPr wrap="none" lIns="0" tIns="0" rIns="0" bIns="0" anchor="ct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1251D2-C0D8-45C5-B297-1FFD18545AFD}" type="datetimeFigureOut">
              <a:rPr lang="en-GB" smtClean="0"/>
              <a:pPr/>
              <a:t>21/05/2020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ECFB6A-421C-4BCC-A4A2-60CE5A422D0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1251D2-C0D8-45C5-B297-1FFD18545AFD}" type="datetimeFigureOut">
              <a:rPr lang="en-GB" smtClean="0"/>
              <a:pPr/>
              <a:t>21/05/2020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ECFB6A-421C-4BCC-A4A2-60CE5A422D0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notesSlide" Target="../notesSlides/notesSlide6.xml"/><Relationship Id="rId7" Type="http://schemas.openxmlformats.org/officeDocument/2006/relationships/hyperlink" Target="http://i6.ebayimg.com/01/i/01/3f/35/b2_1.JPG" TargetMode="External"/><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2.jpeg"/><Relationship Id="rId5" Type="http://schemas.openxmlformats.org/officeDocument/2006/relationships/hyperlink" Target="http://images.google.com/imgres?imgurl=http://www.contact-lens-center.com/readers/madison.jpg&amp;imgrefurl=http://www.contact-lens-center.com/readers/madison.html&amp;h=262&amp;w=293&amp;sz=19&amp;tbnid=iEMSvGyMrWQJ:&amp;tbnh=99&amp;tbnw=110&amp;start=26&amp;prev=/images?q=rose+tinted+glasses&amp;start=20&amp;hl=en&amp;lr=&amp;ie=UTF-8&amp;sa=N" TargetMode="Externa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notesSlide" Target="../notesSlides/notesSlide7.xml"/><Relationship Id="rId7" Type="http://schemas.openxmlformats.org/officeDocument/2006/relationships/hyperlink" Target="http://i6.ebayimg.com/01/i/01/3f/35/b2_1.JPG" TargetMode="External"/><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2.jpeg"/><Relationship Id="rId5" Type="http://schemas.openxmlformats.org/officeDocument/2006/relationships/hyperlink" Target="http://images.google.com/imgres?imgurl=http://www.contact-lens-center.com/readers/madison.jpg&amp;imgrefurl=http://www.contact-lens-center.com/readers/madison.html&amp;h=262&amp;w=293&amp;sz=19&amp;tbnid=iEMSvGyMrWQJ:&amp;tbnh=99&amp;tbnw=110&amp;start=26&amp;prev=/images?q=rose+tinted+glasses&amp;start=20&amp;hl=en&amp;lr=&amp;ie=UTF-8&amp;sa=N" TargetMode="External"/><Relationship Id="rId4" Type="http://schemas.openxmlformats.org/officeDocument/2006/relationships/image" Target="../media/image1.jpeg"/><Relationship Id="rId9"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0vu9mucuStM" TargetMode="External"/><Relationship Id="rId7" Type="http://schemas.openxmlformats.org/officeDocument/2006/relationships/hyperlink" Target="https://www.youtube.com/watch?v=26pDRDBPXck" TargetMode="External"/><Relationship Id="rId2" Type="http://schemas.openxmlformats.org/officeDocument/2006/relationships/hyperlink" Target="https://www.youtube.com/watch?v=OyFxxnLVAOk" TargetMode="External"/><Relationship Id="rId1" Type="http://schemas.openxmlformats.org/officeDocument/2006/relationships/slideLayout" Target="../slideLayouts/slideLayout2.xml"/><Relationship Id="rId6" Type="http://schemas.openxmlformats.org/officeDocument/2006/relationships/hyperlink" Target="https://www.youtube.com/watch?v=PkUWenZU5uc" TargetMode="External"/><Relationship Id="rId5" Type="http://schemas.openxmlformats.org/officeDocument/2006/relationships/hyperlink" Target="https://www.youtube.com/watch?v=Wg9FWxpZeJ8" TargetMode="External"/><Relationship Id="rId4" Type="http://schemas.openxmlformats.org/officeDocument/2006/relationships/hyperlink" Target="https://www.youtube.com/watch?v=W0GFSUu5UzA"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revisesociology.com/2016/04/10/the-marxist-perspective-on-society/" TargetMode="External"/><Relationship Id="rId2" Type="http://schemas.openxmlformats.org/officeDocument/2006/relationships/hyperlink" Target="https://revisesociology.com/tag/social-action-theory/" TargetMode="External"/><Relationship Id="rId1" Type="http://schemas.openxmlformats.org/officeDocument/2006/relationships/slideLayout" Target="../slideLayouts/slideLayout2.xml"/><Relationship Id="rId6" Type="http://schemas.openxmlformats.org/officeDocument/2006/relationships/hyperlink" Target="https://revisesociology.com/2017/08/05/postmodernism-introduction-sociology/" TargetMode="External"/><Relationship Id="rId5" Type="http://schemas.openxmlformats.org/officeDocument/2006/relationships/hyperlink" Target="https://revisesociology.com/2016/07/13/social-action-theory-a-summary/" TargetMode="External"/><Relationship Id="rId4" Type="http://schemas.openxmlformats.org/officeDocument/2006/relationships/hyperlink" Target="https://revisesociology.com/2017/04/03/feminist-theory-for-a-level-sociology-an-introduction/"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mailto:L.King@allsaintslearning.co.u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notesSlide" Target="../notesSlides/notesSlide1.xml"/><Relationship Id="rId7" Type="http://schemas.openxmlformats.org/officeDocument/2006/relationships/hyperlink" Target="http://i6.ebayimg.com/01/i/01/3f/35/b2_1.JPG" TargetMode="Externa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hyperlink" Target="http://images.google.com/imgres?imgurl=http://www.contact-lens-center.com/readers/madison.jpg&amp;imgrefurl=http://www.contact-lens-center.com/readers/madison.html&amp;h=262&amp;w=293&amp;sz=19&amp;tbnid=iEMSvGyMrWQJ:&amp;tbnh=99&amp;tbnw=110&amp;start=26&amp;prev=/images?q=rose+tinted+glasses&amp;start=20&amp;hl=en&amp;lr=&amp;ie=UTF-8&amp;sa=N" TargetMode="External"/><Relationship Id="rId4" Type="http://schemas.openxmlformats.org/officeDocument/2006/relationships/image" Target="../media/image1.jpeg"/><Relationship Id="rId9"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i6.ebayimg.com/01/i/01/3f/35/b2_1.JPG"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hyperlink" Target="http://images.google.com/imgres?imgurl=http://www.contact-lens-center.com/readers/madison.jpg&amp;imgrefurl=http://www.contact-lens-center.com/readers/madison.html&amp;h=262&amp;w=293&amp;sz=19&amp;tbnid=iEMSvGyMrWQJ:&amp;tbnh=99&amp;tbnw=110&amp;start=26&amp;prev=/images?q=rose+tinted+glasses&amp;start=20&amp;hl=en&amp;lr=&amp;ie=UTF-8&amp;sa=N" TargetMode="Externa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3.jpeg"/><Relationship Id="rId5" Type="http://schemas.openxmlformats.org/officeDocument/2006/relationships/hyperlink" Target="http://i6.ebayimg.com/01/i/01/3f/35/b2_1.JPG" TargetMode="External"/><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rgbClr val="FFFF00"/>
          </a:solidFill>
        </p:spPr>
        <p:txBody>
          <a:bodyPr>
            <a:normAutofit fontScale="90000"/>
          </a:bodyPr>
          <a:lstStyle/>
          <a:p>
            <a:r>
              <a:rPr lang="en-GB" dirty="0" smtClean="0"/>
              <a:t>An introduction to sociological theory</a:t>
            </a:r>
            <a:endParaRPr lang="en-GB" dirty="0"/>
          </a:p>
        </p:txBody>
      </p:sp>
      <p:sp>
        <p:nvSpPr>
          <p:cNvPr id="5" name="Content Placeholder 4"/>
          <p:cNvSpPr>
            <a:spLocks noGrp="1"/>
          </p:cNvSpPr>
          <p:nvPr>
            <p:ph idx="1"/>
          </p:nvPr>
        </p:nvSpPr>
        <p:spPr/>
        <p:txBody>
          <a:bodyPr>
            <a:normAutofit fontScale="92500" lnSpcReduction="20000"/>
          </a:bodyPr>
          <a:lstStyle/>
          <a:p>
            <a:pPr>
              <a:buNone/>
            </a:pPr>
            <a:r>
              <a:rPr lang="en-GB" dirty="0" smtClean="0"/>
              <a:t>To understand sociology, you need to develop a good understanding of key sociological theories.</a:t>
            </a:r>
          </a:p>
          <a:p>
            <a:pPr>
              <a:buNone/>
            </a:pPr>
            <a:r>
              <a:rPr lang="en-GB" dirty="0" smtClean="0"/>
              <a:t>A theory shapes the way we </a:t>
            </a:r>
            <a:r>
              <a:rPr lang="en-GB" dirty="0" smtClean="0"/>
              <a:t>view society </a:t>
            </a:r>
            <a:r>
              <a:rPr lang="en-GB" dirty="0" smtClean="0"/>
              <a:t>and the questions we ask.</a:t>
            </a:r>
          </a:p>
          <a:p>
            <a:pPr>
              <a:buNone/>
            </a:pPr>
            <a:r>
              <a:rPr lang="en-GB" dirty="0" smtClean="0"/>
              <a:t>This work will introduce you to:</a:t>
            </a:r>
          </a:p>
          <a:p>
            <a:r>
              <a:rPr lang="en-GB" dirty="0" smtClean="0"/>
              <a:t>Functionalism</a:t>
            </a:r>
          </a:p>
          <a:p>
            <a:r>
              <a:rPr lang="en-GB" dirty="0" smtClean="0"/>
              <a:t>Marxism</a:t>
            </a:r>
          </a:p>
          <a:p>
            <a:r>
              <a:rPr lang="en-GB" dirty="0" smtClean="0"/>
              <a:t>Feminism</a:t>
            </a:r>
          </a:p>
          <a:p>
            <a:r>
              <a:rPr lang="en-GB" dirty="0" smtClean="0"/>
              <a:t>Social Action approaches</a:t>
            </a:r>
          </a:p>
          <a:p>
            <a:r>
              <a:rPr lang="en-GB" dirty="0" smtClean="0"/>
              <a:t>Postmodernism</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princessglasses"/>
          <p:cNvPicPr>
            <a:picLocks noChangeAspect="1" noChangeArrowheads="1"/>
          </p:cNvPicPr>
          <p:nvPr/>
        </p:nvPicPr>
        <p:blipFill>
          <a:blip r:embed="rId4" cstate="print">
            <a:clrChange>
              <a:clrFrom>
                <a:srgbClr val="FCFEFB"/>
              </a:clrFrom>
              <a:clrTo>
                <a:srgbClr val="FCFEFB">
                  <a:alpha val="0"/>
                </a:srgbClr>
              </a:clrTo>
            </a:clrChange>
          </a:blip>
          <a:srcRect b="37628"/>
          <a:stretch>
            <a:fillRect/>
          </a:stretch>
        </p:blipFill>
        <p:spPr bwMode="auto">
          <a:xfrm>
            <a:off x="468313" y="4149725"/>
            <a:ext cx="1511300" cy="731838"/>
          </a:xfrm>
          <a:prstGeom prst="rect">
            <a:avLst/>
          </a:prstGeom>
          <a:noFill/>
          <a:ln w="9525">
            <a:noFill/>
            <a:miter lim="800000"/>
            <a:headEnd/>
            <a:tailEnd/>
          </a:ln>
        </p:spPr>
      </p:pic>
      <p:sp>
        <p:nvSpPr>
          <p:cNvPr id="10243" name="Text Box 8"/>
          <p:cNvSpPr txBox="1">
            <a:spLocks noChangeArrowheads="1"/>
          </p:cNvSpPr>
          <p:nvPr/>
        </p:nvSpPr>
        <p:spPr bwMode="auto">
          <a:xfrm>
            <a:off x="3048000" y="0"/>
            <a:ext cx="2895600" cy="777875"/>
          </a:xfrm>
          <a:prstGeom prst="rect">
            <a:avLst/>
          </a:prstGeom>
          <a:solidFill>
            <a:schemeClr val="hlink"/>
          </a:solidFill>
          <a:ln w="9525">
            <a:noFill/>
            <a:miter lim="800000"/>
            <a:headEnd/>
            <a:tailEnd/>
          </a:ln>
        </p:spPr>
        <p:txBody>
          <a:bodyPr>
            <a:spAutoFit/>
          </a:bodyPr>
          <a:lstStyle/>
          <a:p>
            <a:pPr algn="ctr">
              <a:spcBef>
                <a:spcPct val="50000"/>
              </a:spcBef>
            </a:pPr>
            <a:r>
              <a:rPr lang="en-GB" sz="4500">
                <a:solidFill>
                  <a:srgbClr val="FF6699"/>
                </a:solidFill>
                <a:latin typeface="Calibri" pitchFamily="34" charset="0"/>
              </a:rPr>
              <a:t>Sociology</a:t>
            </a:r>
            <a:endParaRPr lang="en-US" sz="4500">
              <a:solidFill>
                <a:srgbClr val="FF6699"/>
              </a:solidFill>
              <a:latin typeface="Calibri" pitchFamily="34" charset="0"/>
            </a:endParaRPr>
          </a:p>
        </p:txBody>
      </p:sp>
      <p:sp>
        <p:nvSpPr>
          <p:cNvPr id="10244" name="Line 9"/>
          <p:cNvSpPr>
            <a:spLocks noChangeShapeType="1"/>
          </p:cNvSpPr>
          <p:nvPr/>
        </p:nvSpPr>
        <p:spPr bwMode="auto">
          <a:xfrm flipH="1">
            <a:off x="2771775" y="692150"/>
            <a:ext cx="647700" cy="649288"/>
          </a:xfrm>
          <a:prstGeom prst="line">
            <a:avLst/>
          </a:prstGeom>
          <a:noFill/>
          <a:ln w="50800">
            <a:solidFill>
              <a:schemeClr val="tx1"/>
            </a:solidFill>
            <a:round/>
            <a:headEnd/>
            <a:tailEnd type="stealth" w="med" len="med"/>
          </a:ln>
        </p:spPr>
        <p:txBody>
          <a:bodyPr/>
          <a:lstStyle/>
          <a:p>
            <a:endParaRPr lang="en-GB"/>
          </a:p>
        </p:txBody>
      </p:sp>
      <p:sp>
        <p:nvSpPr>
          <p:cNvPr id="10245" name="Line 10"/>
          <p:cNvSpPr>
            <a:spLocks noChangeShapeType="1"/>
          </p:cNvSpPr>
          <p:nvPr/>
        </p:nvSpPr>
        <p:spPr bwMode="auto">
          <a:xfrm>
            <a:off x="5724525" y="692150"/>
            <a:ext cx="503238" cy="649288"/>
          </a:xfrm>
          <a:prstGeom prst="line">
            <a:avLst/>
          </a:prstGeom>
          <a:noFill/>
          <a:ln w="50800">
            <a:solidFill>
              <a:schemeClr val="tx1"/>
            </a:solidFill>
            <a:round/>
            <a:headEnd/>
            <a:tailEnd type="stealth" w="med" len="med"/>
          </a:ln>
        </p:spPr>
        <p:txBody>
          <a:bodyPr/>
          <a:lstStyle/>
          <a:p>
            <a:endParaRPr lang="en-GB"/>
          </a:p>
        </p:txBody>
      </p:sp>
      <p:sp>
        <p:nvSpPr>
          <p:cNvPr id="2061" name="Text Box 13"/>
          <p:cNvSpPr txBox="1">
            <a:spLocks noChangeArrowheads="1"/>
          </p:cNvSpPr>
          <p:nvPr/>
        </p:nvSpPr>
        <p:spPr bwMode="auto">
          <a:xfrm>
            <a:off x="323850" y="1341438"/>
            <a:ext cx="4500563" cy="641350"/>
          </a:xfrm>
          <a:prstGeom prst="rect">
            <a:avLst/>
          </a:prstGeom>
          <a:noFill/>
          <a:ln w="9525">
            <a:noFill/>
            <a:miter lim="800000"/>
            <a:headEnd/>
            <a:tailEnd/>
          </a:ln>
        </p:spPr>
        <p:txBody>
          <a:bodyPr>
            <a:spAutoFit/>
          </a:bodyPr>
          <a:lstStyle/>
          <a:p>
            <a:pPr>
              <a:spcBef>
                <a:spcPct val="50000"/>
              </a:spcBef>
            </a:pPr>
            <a:r>
              <a:rPr lang="en-GB" sz="3600" b="1">
                <a:latin typeface="Calibri" pitchFamily="34" charset="0"/>
              </a:rPr>
              <a:t>Structural</a:t>
            </a:r>
            <a:r>
              <a:rPr lang="en-GB" sz="3600">
                <a:latin typeface="Calibri" pitchFamily="34" charset="0"/>
              </a:rPr>
              <a:t> Theory</a:t>
            </a:r>
            <a:endParaRPr lang="en-US" sz="3600">
              <a:latin typeface="Calibri" pitchFamily="34" charset="0"/>
            </a:endParaRPr>
          </a:p>
        </p:txBody>
      </p:sp>
      <p:sp>
        <p:nvSpPr>
          <p:cNvPr id="2063" name="Line 15"/>
          <p:cNvSpPr>
            <a:spLocks noChangeShapeType="1"/>
          </p:cNvSpPr>
          <p:nvPr/>
        </p:nvSpPr>
        <p:spPr bwMode="auto">
          <a:xfrm>
            <a:off x="1258888" y="1916113"/>
            <a:ext cx="0" cy="865187"/>
          </a:xfrm>
          <a:prstGeom prst="line">
            <a:avLst/>
          </a:prstGeom>
          <a:noFill/>
          <a:ln w="50800">
            <a:solidFill>
              <a:schemeClr val="tx1"/>
            </a:solidFill>
            <a:round/>
            <a:headEnd/>
            <a:tailEnd type="stealth" w="med" len="med"/>
          </a:ln>
        </p:spPr>
        <p:txBody>
          <a:bodyPr/>
          <a:lstStyle/>
          <a:p>
            <a:endParaRPr lang="en-GB"/>
          </a:p>
        </p:txBody>
      </p:sp>
      <p:sp>
        <p:nvSpPr>
          <p:cNvPr id="2064" name="Line 16"/>
          <p:cNvSpPr>
            <a:spLocks noChangeShapeType="1"/>
          </p:cNvSpPr>
          <p:nvPr/>
        </p:nvSpPr>
        <p:spPr bwMode="auto">
          <a:xfrm>
            <a:off x="3419475" y="1916113"/>
            <a:ext cx="0" cy="865187"/>
          </a:xfrm>
          <a:prstGeom prst="line">
            <a:avLst/>
          </a:prstGeom>
          <a:noFill/>
          <a:ln w="50800">
            <a:solidFill>
              <a:schemeClr val="tx1"/>
            </a:solidFill>
            <a:round/>
            <a:headEnd/>
            <a:tailEnd type="stealth" w="med" len="med"/>
          </a:ln>
        </p:spPr>
        <p:txBody>
          <a:bodyPr/>
          <a:lstStyle/>
          <a:p>
            <a:endParaRPr lang="en-GB"/>
          </a:p>
        </p:txBody>
      </p:sp>
      <p:sp>
        <p:nvSpPr>
          <p:cNvPr id="2066" name="Text Box 18"/>
          <p:cNvSpPr txBox="1">
            <a:spLocks noChangeArrowheads="1"/>
          </p:cNvSpPr>
          <p:nvPr/>
        </p:nvSpPr>
        <p:spPr bwMode="auto">
          <a:xfrm>
            <a:off x="395288" y="2781300"/>
            <a:ext cx="1944687" cy="369332"/>
          </a:xfrm>
          <a:prstGeom prst="rect">
            <a:avLst/>
          </a:prstGeom>
          <a:noFill/>
          <a:ln w="9525">
            <a:noFill/>
            <a:miter lim="800000"/>
            <a:headEnd/>
            <a:tailEnd/>
          </a:ln>
        </p:spPr>
        <p:txBody>
          <a:bodyPr>
            <a:spAutoFit/>
          </a:bodyPr>
          <a:lstStyle/>
          <a:p>
            <a:pPr>
              <a:spcBef>
                <a:spcPct val="50000"/>
              </a:spcBef>
            </a:pPr>
            <a:r>
              <a:rPr lang="en-GB" b="1" dirty="0">
                <a:solidFill>
                  <a:srgbClr val="0070C0"/>
                </a:solidFill>
                <a:latin typeface="Calibri" pitchFamily="34" charset="0"/>
              </a:rPr>
              <a:t>Consensus</a:t>
            </a:r>
            <a:endParaRPr lang="en-US" b="1" dirty="0">
              <a:solidFill>
                <a:srgbClr val="0070C0"/>
              </a:solidFill>
              <a:latin typeface="Calibri" pitchFamily="34" charset="0"/>
            </a:endParaRPr>
          </a:p>
        </p:txBody>
      </p:sp>
      <p:sp>
        <p:nvSpPr>
          <p:cNvPr id="2067" name="Text Box 19"/>
          <p:cNvSpPr txBox="1">
            <a:spLocks noChangeArrowheads="1"/>
          </p:cNvSpPr>
          <p:nvPr/>
        </p:nvSpPr>
        <p:spPr bwMode="auto">
          <a:xfrm>
            <a:off x="2411413" y="2781300"/>
            <a:ext cx="1944687" cy="369332"/>
          </a:xfrm>
          <a:prstGeom prst="rect">
            <a:avLst/>
          </a:prstGeom>
          <a:noFill/>
          <a:ln w="9525">
            <a:noFill/>
            <a:miter lim="800000"/>
            <a:headEnd/>
            <a:tailEnd/>
          </a:ln>
        </p:spPr>
        <p:txBody>
          <a:bodyPr>
            <a:spAutoFit/>
          </a:bodyPr>
          <a:lstStyle/>
          <a:p>
            <a:pPr algn="ctr">
              <a:spcBef>
                <a:spcPct val="50000"/>
              </a:spcBef>
            </a:pPr>
            <a:r>
              <a:rPr lang="en-GB" b="1" dirty="0">
                <a:solidFill>
                  <a:srgbClr val="FF0000"/>
                </a:solidFill>
                <a:latin typeface="Calibri" pitchFamily="34" charset="0"/>
              </a:rPr>
              <a:t>Conflict</a:t>
            </a:r>
            <a:endParaRPr lang="en-US" b="1" dirty="0">
              <a:solidFill>
                <a:srgbClr val="FF0000"/>
              </a:solidFill>
              <a:latin typeface="Calibri" pitchFamily="34" charset="0"/>
            </a:endParaRPr>
          </a:p>
        </p:txBody>
      </p:sp>
      <p:pic>
        <p:nvPicPr>
          <p:cNvPr id="2068" name="Picture 20" descr="madison">
            <a:hlinkClick r:id="rId5"/>
          </p:cNvPr>
          <p:cNvPicPr>
            <a:picLocks noChangeAspect="1" noChangeArrowheads="1"/>
          </p:cNvPicPr>
          <p:nvPr/>
        </p:nvPicPr>
        <p:blipFill>
          <a:blip r:embed="rId6" cstate="print">
            <a:clrChange>
              <a:clrFrom>
                <a:srgbClr val="FFFFFF"/>
              </a:clrFrom>
              <a:clrTo>
                <a:srgbClr val="FFFFFF">
                  <a:alpha val="0"/>
                </a:srgbClr>
              </a:clrTo>
            </a:clrChange>
          </a:blip>
          <a:srcRect b="69624"/>
          <a:stretch>
            <a:fillRect/>
          </a:stretch>
        </p:blipFill>
        <p:spPr bwMode="auto">
          <a:xfrm>
            <a:off x="4284663" y="4508500"/>
            <a:ext cx="1763712" cy="482600"/>
          </a:xfrm>
          <a:prstGeom prst="rect">
            <a:avLst/>
          </a:prstGeom>
          <a:noFill/>
          <a:ln w="9525">
            <a:noFill/>
            <a:miter lim="800000"/>
            <a:headEnd/>
            <a:tailEnd/>
          </a:ln>
        </p:spPr>
      </p:pic>
      <p:sp>
        <p:nvSpPr>
          <p:cNvPr id="2069" name="Line 21"/>
          <p:cNvSpPr>
            <a:spLocks noChangeShapeType="1"/>
          </p:cNvSpPr>
          <p:nvPr/>
        </p:nvSpPr>
        <p:spPr bwMode="auto">
          <a:xfrm>
            <a:off x="1259632" y="3140968"/>
            <a:ext cx="0" cy="720080"/>
          </a:xfrm>
          <a:prstGeom prst="line">
            <a:avLst/>
          </a:prstGeom>
          <a:noFill/>
          <a:ln w="50800">
            <a:solidFill>
              <a:schemeClr val="tx1"/>
            </a:solidFill>
            <a:round/>
            <a:headEnd/>
            <a:tailEnd type="stealth" w="med" len="med"/>
          </a:ln>
        </p:spPr>
        <p:txBody>
          <a:bodyPr/>
          <a:lstStyle/>
          <a:p>
            <a:endParaRPr lang="en-GB"/>
          </a:p>
        </p:txBody>
      </p:sp>
      <p:sp>
        <p:nvSpPr>
          <p:cNvPr id="2070" name="Text Box 22"/>
          <p:cNvSpPr txBox="1">
            <a:spLocks noChangeArrowheads="1"/>
          </p:cNvSpPr>
          <p:nvPr/>
        </p:nvSpPr>
        <p:spPr bwMode="auto">
          <a:xfrm>
            <a:off x="251520" y="3861048"/>
            <a:ext cx="2160588" cy="369332"/>
          </a:xfrm>
          <a:prstGeom prst="rect">
            <a:avLst/>
          </a:prstGeom>
          <a:noFill/>
          <a:ln w="9525">
            <a:noFill/>
            <a:miter lim="800000"/>
            <a:headEnd/>
            <a:tailEnd/>
          </a:ln>
        </p:spPr>
        <p:txBody>
          <a:bodyPr>
            <a:spAutoFit/>
          </a:bodyPr>
          <a:lstStyle/>
          <a:p>
            <a:pPr>
              <a:spcBef>
                <a:spcPct val="50000"/>
              </a:spcBef>
            </a:pPr>
            <a:r>
              <a:rPr lang="en-GB" b="1" dirty="0">
                <a:solidFill>
                  <a:srgbClr val="0070C0"/>
                </a:solidFill>
                <a:latin typeface="Calibri" pitchFamily="34" charset="0"/>
              </a:rPr>
              <a:t>Functionalism</a:t>
            </a:r>
            <a:endParaRPr lang="en-US" b="1" dirty="0">
              <a:solidFill>
                <a:srgbClr val="0070C0"/>
              </a:solidFill>
              <a:latin typeface="Calibri" pitchFamily="34" charset="0"/>
            </a:endParaRPr>
          </a:p>
        </p:txBody>
      </p:sp>
      <p:sp>
        <p:nvSpPr>
          <p:cNvPr id="2071" name="Line 23"/>
          <p:cNvSpPr>
            <a:spLocks noChangeShapeType="1"/>
          </p:cNvSpPr>
          <p:nvPr/>
        </p:nvSpPr>
        <p:spPr bwMode="auto">
          <a:xfrm>
            <a:off x="3419475" y="3213100"/>
            <a:ext cx="0" cy="865188"/>
          </a:xfrm>
          <a:prstGeom prst="line">
            <a:avLst/>
          </a:prstGeom>
          <a:noFill/>
          <a:ln w="50800">
            <a:solidFill>
              <a:schemeClr val="tx1"/>
            </a:solidFill>
            <a:round/>
            <a:headEnd/>
            <a:tailEnd type="stealth" w="med" len="med"/>
          </a:ln>
        </p:spPr>
        <p:txBody>
          <a:bodyPr/>
          <a:lstStyle/>
          <a:p>
            <a:endParaRPr lang="en-GB"/>
          </a:p>
        </p:txBody>
      </p:sp>
      <p:sp>
        <p:nvSpPr>
          <p:cNvPr id="2072" name="Line 24"/>
          <p:cNvSpPr>
            <a:spLocks noChangeShapeType="1"/>
          </p:cNvSpPr>
          <p:nvPr/>
        </p:nvSpPr>
        <p:spPr bwMode="auto">
          <a:xfrm rot="-2660760">
            <a:off x="4572000" y="3429000"/>
            <a:ext cx="0" cy="865188"/>
          </a:xfrm>
          <a:prstGeom prst="line">
            <a:avLst/>
          </a:prstGeom>
          <a:noFill/>
          <a:ln w="50800">
            <a:solidFill>
              <a:schemeClr val="tx1"/>
            </a:solidFill>
            <a:round/>
            <a:headEnd/>
            <a:tailEnd type="stealth" w="med" len="med"/>
          </a:ln>
        </p:spPr>
        <p:txBody>
          <a:bodyPr/>
          <a:lstStyle/>
          <a:p>
            <a:endParaRPr lang="en-GB"/>
          </a:p>
        </p:txBody>
      </p:sp>
      <p:sp>
        <p:nvSpPr>
          <p:cNvPr id="2073" name="Text Box 25"/>
          <p:cNvSpPr txBox="1">
            <a:spLocks noChangeArrowheads="1"/>
          </p:cNvSpPr>
          <p:nvPr/>
        </p:nvSpPr>
        <p:spPr bwMode="auto">
          <a:xfrm>
            <a:off x="2339752" y="4005064"/>
            <a:ext cx="2160588" cy="369332"/>
          </a:xfrm>
          <a:prstGeom prst="rect">
            <a:avLst/>
          </a:prstGeom>
          <a:noFill/>
          <a:ln w="9525">
            <a:noFill/>
            <a:miter lim="800000"/>
            <a:headEnd/>
            <a:tailEnd/>
          </a:ln>
        </p:spPr>
        <p:txBody>
          <a:bodyPr>
            <a:spAutoFit/>
          </a:bodyPr>
          <a:lstStyle/>
          <a:p>
            <a:pPr algn="ctr">
              <a:spcBef>
                <a:spcPct val="50000"/>
              </a:spcBef>
            </a:pPr>
            <a:r>
              <a:rPr lang="en-GB" b="1" dirty="0">
                <a:solidFill>
                  <a:srgbClr val="FF0000"/>
                </a:solidFill>
                <a:latin typeface="Calibri" pitchFamily="34" charset="0"/>
              </a:rPr>
              <a:t>Marxism</a:t>
            </a:r>
            <a:endParaRPr lang="en-US" b="1" dirty="0">
              <a:solidFill>
                <a:srgbClr val="FF0000"/>
              </a:solidFill>
              <a:latin typeface="Calibri" pitchFamily="34" charset="0"/>
            </a:endParaRPr>
          </a:p>
        </p:txBody>
      </p:sp>
      <p:sp>
        <p:nvSpPr>
          <p:cNvPr id="2074" name="Text Box 26"/>
          <p:cNvSpPr txBox="1">
            <a:spLocks noChangeArrowheads="1"/>
          </p:cNvSpPr>
          <p:nvPr/>
        </p:nvSpPr>
        <p:spPr bwMode="auto">
          <a:xfrm>
            <a:off x="4140200" y="4149725"/>
            <a:ext cx="2160588" cy="369332"/>
          </a:xfrm>
          <a:prstGeom prst="rect">
            <a:avLst/>
          </a:prstGeom>
          <a:solidFill>
            <a:srgbClr val="7030A0"/>
          </a:solidFill>
          <a:ln w="9525">
            <a:noFill/>
            <a:miter lim="800000"/>
            <a:headEnd/>
            <a:tailEnd/>
          </a:ln>
        </p:spPr>
        <p:txBody>
          <a:bodyPr>
            <a:spAutoFit/>
          </a:bodyPr>
          <a:lstStyle/>
          <a:p>
            <a:pPr algn="ctr">
              <a:spcBef>
                <a:spcPct val="50000"/>
              </a:spcBef>
            </a:pPr>
            <a:r>
              <a:rPr lang="en-GB" b="1" dirty="0">
                <a:latin typeface="Calibri" pitchFamily="34" charset="0"/>
              </a:rPr>
              <a:t>Feminism</a:t>
            </a:r>
            <a:endParaRPr lang="en-US" b="1" dirty="0">
              <a:latin typeface="Calibri" pitchFamily="34" charset="0"/>
            </a:endParaRPr>
          </a:p>
        </p:txBody>
      </p:sp>
      <p:pic>
        <p:nvPicPr>
          <p:cNvPr id="2084" name="Picture 36" descr="b2_1">
            <a:hlinkClick r:id="rId7"/>
          </p:cNvPr>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555776" y="4221088"/>
            <a:ext cx="1368425" cy="1031875"/>
          </a:xfrm>
          <a:prstGeom prst="rect">
            <a:avLst/>
          </a:prstGeom>
          <a:noFill/>
          <a:ln w="9525">
            <a:noFill/>
            <a:miter lim="800000"/>
            <a:headEnd/>
            <a:tailEnd/>
          </a:ln>
        </p:spPr>
      </p:pic>
      <p:sp>
        <p:nvSpPr>
          <p:cNvPr id="10266" name="WordArt 26"/>
          <p:cNvSpPr>
            <a:spLocks noChangeArrowheads="1" noChangeShapeType="1" noTextEdit="1"/>
          </p:cNvSpPr>
          <p:nvPr/>
        </p:nvSpPr>
        <p:spPr bwMode="auto">
          <a:xfrm>
            <a:off x="1600200" y="2057400"/>
            <a:ext cx="1571625" cy="244475"/>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macro</a:t>
            </a:r>
          </a:p>
        </p:txBody>
      </p:sp>
    </p:spTree>
    <p:custDataLst>
      <p:tags r:id="rId1"/>
    </p:custData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72"/>
                                        </p:tgtEl>
                                        <p:attrNameLst>
                                          <p:attrName>style.visibility</p:attrName>
                                        </p:attrNameLst>
                                      </p:cBhvr>
                                      <p:to>
                                        <p:strVal val="visible"/>
                                      </p:to>
                                    </p:set>
                                    <p:anim calcmode="lin" valueType="num">
                                      <p:cBhvr additive="base">
                                        <p:cTn id="7" dur="500" fill="hold"/>
                                        <p:tgtEl>
                                          <p:spTgt spid="2072"/>
                                        </p:tgtEl>
                                        <p:attrNameLst>
                                          <p:attrName>ppt_x</p:attrName>
                                        </p:attrNameLst>
                                      </p:cBhvr>
                                      <p:tavLst>
                                        <p:tav tm="0">
                                          <p:val>
                                            <p:strVal val="#ppt_x"/>
                                          </p:val>
                                        </p:tav>
                                        <p:tav tm="100000">
                                          <p:val>
                                            <p:strVal val="#ppt_x"/>
                                          </p:val>
                                        </p:tav>
                                      </p:tavLst>
                                    </p:anim>
                                    <p:anim calcmode="lin" valueType="num">
                                      <p:cBhvr additive="base">
                                        <p:cTn id="8" dur="500" fill="hold"/>
                                        <p:tgtEl>
                                          <p:spTgt spid="20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74"/>
                                        </p:tgtEl>
                                        <p:attrNameLst>
                                          <p:attrName>style.visibility</p:attrName>
                                        </p:attrNameLst>
                                      </p:cBhvr>
                                      <p:to>
                                        <p:strVal val="visible"/>
                                      </p:to>
                                    </p:set>
                                    <p:anim calcmode="lin" valueType="num">
                                      <p:cBhvr additive="base">
                                        <p:cTn id="13" dur="500" fill="hold"/>
                                        <p:tgtEl>
                                          <p:spTgt spid="2074"/>
                                        </p:tgtEl>
                                        <p:attrNameLst>
                                          <p:attrName>ppt_x</p:attrName>
                                        </p:attrNameLst>
                                      </p:cBhvr>
                                      <p:tavLst>
                                        <p:tav tm="0">
                                          <p:val>
                                            <p:strVal val="#ppt_x"/>
                                          </p:val>
                                        </p:tav>
                                        <p:tav tm="100000">
                                          <p:val>
                                            <p:strVal val="#ppt_x"/>
                                          </p:val>
                                        </p:tav>
                                      </p:tavLst>
                                    </p:anim>
                                    <p:anim calcmode="lin" valueType="num">
                                      <p:cBhvr additive="base">
                                        <p:cTn id="14" dur="500" fill="hold"/>
                                        <p:tgtEl>
                                          <p:spTgt spid="207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68"/>
                                        </p:tgtEl>
                                        <p:attrNameLst>
                                          <p:attrName>style.visibility</p:attrName>
                                        </p:attrNameLst>
                                      </p:cBhvr>
                                      <p:to>
                                        <p:strVal val="visible"/>
                                      </p:to>
                                    </p:set>
                                    <p:anim calcmode="lin" valueType="num">
                                      <p:cBhvr additive="base">
                                        <p:cTn id="19" dur="500" fill="hold"/>
                                        <p:tgtEl>
                                          <p:spTgt spid="2068"/>
                                        </p:tgtEl>
                                        <p:attrNameLst>
                                          <p:attrName>ppt_x</p:attrName>
                                        </p:attrNameLst>
                                      </p:cBhvr>
                                      <p:tavLst>
                                        <p:tav tm="0">
                                          <p:val>
                                            <p:strVal val="#ppt_x"/>
                                          </p:val>
                                        </p:tav>
                                        <p:tav tm="100000">
                                          <p:val>
                                            <p:strVal val="#ppt_x"/>
                                          </p:val>
                                        </p:tav>
                                      </p:tavLst>
                                    </p:anim>
                                    <p:anim calcmode="lin" valueType="num">
                                      <p:cBhvr additive="base">
                                        <p:cTn id="20" dur="500" fill="hold"/>
                                        <p:tgtEl>
                                          <p:spTgt spid="20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2" grpId="0" animBg="1"/>
      <p:bldP spid="207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1400"/>
            <a:ext cx="8229600" cy="864096"/>
          </a:xfrm>
        </p:spPr>
        <p:txBody>
          <a:bodyPr/>
          <a:lstStyle/>
          <a:p>
            <a:r>
              <a:rPr lang="en-GB" sz="2000" dirty="0" smtClean="0"/>
              <a:t>Structural Theory 3</a:t>
            </a:r>
            <a:r>
              <a:rPr lang="en-GB" dirty="0" smtClean="0"/>
              <a:t>:  FEMINISM</a:t>
            </a:r>
            <a:endParaRPr lang="en-GB" dirty="0"/>
          </a:p>
        </p:txBody>
      </p:sp>
      <p:pic>
        <p:nvPicPr>
          <p:cNvPr id="4" name="Content Placeholder 3" descr="feminism.png"/>
          <p:cNvPicPr>
            <a:picLocks noGrp="1" noChangeAspect="1"/>
          </p:cNvPicPr>
          <p:nvPr>
            <p:ph idx="1"/>
          </p:nvPr>
        </p:nvPicPr>
        <p:blipFill>
          <a:blip r:embed="rId2" cstate="print"/>
          <a:stretch>
            <a:fillRect/>
          </a:stretch>
        </p:blipFill>
        <p:spPr>
          <a:xfrm>
            <a:off x="7020272" y="260648"/>
            <a:ext cx="1666875" cy="2743200"/>
          </a:xfrm>
        </p:spPr>
      </p:pic>
      <p:pic>
        <p:nvPicPr>
          <p:cNvPr id="5" name="Picture 4" descr="germaine greer.png"/>
          <p:cNvPicPr>
            <a:picLocks noChangeAspect="1"/>
          </p:cNvPicPr>
          <p:nvPr/>
        </p:nvPicPr>
        <p:blipFill>
          <a:blip r:embed="rId3" cstate="print"/>
          <a:stretch>
            <a:fillRect/>
          </a:stretch>
        </p:blipFill>
        <p:spPr>
          <a:xfrm>
            <a:off x="6660232" y="2996952"/>
            <a:ext cx="2274168" cy="2146246"/>
          </a:xfrm>
          <a:prstGeom prst="rect">
            <a:avLst/>
          </a:prstGeom>
        </p:spPr>
      </p:pic>
      <p:pic>
        <p:nvPicPr>
          <p:cNvPr id="6" name="Picture 5" descr="Oakley.png"/>
          <p:cNvPicPr>
            <a:picLocks noChangeAspect="1"/>
          </p:cNvPicPr>
          <p:nvPr/>
        </p:nvPicPr>
        <p:blipFill>
          <a:blip r:embed="rId4" cstate="print"/>
          <a:stretch>
            <a:fillRect/>
          </a:stretch>
        </p:blipFill>
        <p:spPr>
          <a:xfrm>
            <a:off x="7236296" y="5105400"/>
            <a:ext cx="1171575" cy="1752600"/>
          </a:xfrm>
          <a:prstGeom prst="rect">
            <a:avLst/>
          </a:prstGeom>
        </p:spPr>
      </p:pic>
      <p:sp>
        <p:nvSpPr>
          <p:cNvPr id="7" name="TextBox 6"/>
          <p:cNvSpPr txBox="1"/>
          <p:nvPr/>
        </p:nvSpPr>
        <p:spPr>
          <a:xfrm>
            <a:off x="323528" y="548680"/>
            <a:ext cx="6264696" cy="6124754"/>
          </a:xfrm>
          <a:prstGeom prst="rect">
            <a:avLst/>
          </a:prstGeom>
          <a:noFill/>
          <a:ln w="57150">
            <a:solidFill>
              <a:srgbClr val="7030A0"/>
            </a:solidFill>
          </a:ln>
        </p:spPr>
        <p:txBody>
          <a:bodyPr wrap="square" rtlCol="0">
            <a:spAutoFit/>
          </a:bodyPr>
          <a:lstStyle/>
          <a:p>
            <a:r>
              <a:rPr lang="en-GB" sz="2800" dirty="0" smtClean="0"/>
              <a:t>There are many different types of feminist.  They share a broad agreement that a structural inequality continues to exist in society, and this is between males and females.</a:t>
            </a:r>
          </a:p>
          <a:p>
            <a:r>
              <a:rPr lang="en-GB" sz="2800" dirty="0" smtClean="0"/>
              <a:t>Men can be feminists, because this simply means equality and choice for all.</a:t>
            </a:r>
          </a:p>
          <a:p>
            <a:r>
              <a:rPr lang="en-GB" sz="2800" dirty="0" smtClean="0"/>
              <a:t>There is a long history of sexual inequality which needs to be tackled at both a structural ( </a:t>
            </a:r>
            <a:r>
              <a:rPr lang="en-GB" sz="2800" dirty="0" err="1" smtClean="0"/>
              <a:t>e.g</a:t>
            </a:r>
            <a:r>
              <a:rPr lang="en-GB" sz="2800" dirty="0" smtClean="0"/>
              <a:t> equal opportunity laws) and </a:t>
            </a:r>
            <a:r>
              <a:rPr lang="en-GB" sz="2800" b="1" dirty="0" smtClean="0">
                <a:solidFill>
                  <a:srgbClr val="7030A0"/>
                </a:solidFill>
              </a:rPr>
              <a:t>a cultural ( socialisation) </a:t>
            </a:r>
            <a:r>
              <a:rPr lang="en-GB" sz="2800" dirty="0" smtClean="0"/>
              <a:t>level.</a:t>
            </a:r>
          </a:p>
          <a:p>
            <a:r>
              <a:rPr lang="en-GB" sz="2800" dirty="0" smtClean="0"/>
              <a:t>Differences in </a:t>
            </a:r>
            <a:r>
              <a:rPr lang="en-GB" sz="2800" b="1" dirty="0" smtClean="0">
                <a:solidFill>
                  <a:srgbClr val="7030A0"/>
                </a:solidFill>
              </a:rPr>
              <a:t>gender role socialisation </a:t>
            </a:r>
            <a:r>
              <a:rPr lang="en-GB" sz="2800" dirty="0" smtClean="0"/>
              <a:t>has implications for gender opportunities in society.</a:t>
            </a:r>
            <a:endParaRPr lang="en-GB" sz="2800" dirty="0"/>
          </a:p>
        </p:txBody>
      </p:sp>
      <p:pic>
        <p:nvPicPr>
          <p:cNvPr id="8" name="Picture 6"/>
          <p:cNvPicPr>
            <a:picLocks noChangeAspect="1" noChangeArrowheads="1"/>
          </p:cNvPicPr>
          <p:nvPr/>
        </p:nvPicPr>
        <p:blipFill>
          <a:blip r:embed="rId5" cstate="print"/>
          <a:srcRect/>
          <a:stretch>
            <a:fillRect/>
          </a:stretch>
        </p:blipFill>
        <p:spPr>
          <a:xfrm>
            <a:off x="6732240" y="404664"/>
            <a:ext cx="2088480" cy="23405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princessglasses"/>
          <p:cNvPicPr>
            <a:picLocks noChangeAspect="1" noChangeArrowheads="1"/>
          </p:cNvPicPr>
          <p:nvPr/>
        </p:nvPicPr>
        <p:blipFill>
          <a:blip r:embed="rId4" cstate="print">
            <a:clrChange>
              <a:clrFrom>
                <a:srgbClr val="FCFEFB"/>
              </a:clrFrom>
              <a:clrTo>
                <a:srgbClr val="FCFEFB">
                  <a:alpha val="0"/>
                </a:srgbClr>
              </a:clrTo>
            </a:clrChange>
          </a:blip>
          <a:srcRect b="37628"/>
          <a:stretch>
            <a:fillRect/>
          </a:stretch>
        </p:blipFill>
        <p:spPr bwMode="auto">
          <a:xfrm>
            <a:off x="468313" y="4149725"/>
            <a:ext cx="1511300" cy="731838"/>
          </a:xfrm>
          <a:prstGeom prst="rect">
            <a:avLst/>
          </a:prstGeom>
          <a:noFill/>
          <a:ln w="9525">
            <a:noFill/>
            <a:miter lim="800000"/>
            <a:headEnd/>
            <a:tailEnd/>
          </a:ln>
        </p:spPr>
      </p:pic>
      <p:sp>
        <p:nvSpPr>
          <p:cNvPr id="10243" name="Text Box 8"/>
          <p:cNvSpPr txBox="1">
            <a:spLocks noChangeArrowheads="1"/>
          </p:cNvSpPr>
          <p:nvPr/>
        </p:nvSpPr>
        <p:spPr bwMode="auto">
          <a:xfrm>
            <a:off x="3048000" y="0"/>
            <a:ext cx="2895600" cy="777875"/>
          </a:xfrm>
          <a:prstGeom prst="rect">
            <a:avLst/>
          </a:prstGeom>
          <a:solidFill>
            <a:schemeClr val="hlink"/>
          </a:solidFill>
          <a:ln w="9525">
            <a:noFill/>
            <a:miter lim="800000"/>
            <a:headEnd/>
            <a:tailEnd/>
          </a:ln>
        </p:spPr>
        <p:txBody>
          <a:bodyPr>
            <a:spAutoFit/>
          </a:bodyPr>
          <a:lstStyle/>
          <a:p>
            <a:pPr algn="ctr">
              <a:spcBef>
                <a:spcPct val="50000"/>
              </a:spcBef>
            </a:pPr>
            <a:r>
              <a:rPr lang="en-GB" sz="4500">
                <a:solidFill>
                  <a:srgbClr val="FF6699"/>
                </a:solidFill>
                <a:latin typeface="Calibri" pitchFamily="34" charset="0"/>
              </a:rPr>
              <a:t>Sociology</a:t>
            </a:r>
            <a:endParaRPr lang="en-US" sz="4500">
              <a:solidFill>
                <a:srgbClr val="FF6699"/>
              </a:solidFill>
              <a:latin typeface="Calibri" pitchFamily="34" charset="0"/>
            </a:endParaRPr>
          </a:p>
        </p:txBody>
      </p:sp>
      <p:sp>
        <p:nvSpPr>
          <p:cNvPr id="10244" name="Line 9"/>
          <p:cNvSpPr>
            <a:spLocks noChangeShapeType="1"/>
          </p:cNvSpPr>
          <p:nvPr/>
        </p:nvSpPr>
        <p:spPr bwMode="auto">
          <a:xfrm flipH="1">
            <a:off x="2771775" y="692150"/>
            <a:ext cx="647700" cy="649288"/>
          </a:xfrm>
          <a:prstGeom prst="line">
            <a:avLst/>
          </a:prstGeom>
          <a:noFill/>
          <a:ln w="50800">
            <a:solidFill>
              <a:schemeClr val="tx1"/>
            </a:solidFill>
            <a:round/>
            <a:headEnd/>
            <a:tailEnd type="stealth" w="med" len="med"/>
          </a:ln>
        </p:spPr>
        <p:txBody>
          <a:bodyPr/>
          <a:lstStyle/>
          <a:p>
            <a:endParaRPr lang="en-GB"/>
          </a:p>
        </p:txBody>
      </p:sp>
      <p:sp>
        <p:nvSpPr>
          <p:cNvPr id="10245" name="Line 10"/>
          <p:cNvSpPr>
            <a:spLocks noChangeShapeType="1"/>
          </p:cNvSpPr>
          <p:nvPr/>
        </p:nvSpPr>
        <p:spPr bwMode="auto">
          <a:xfrm>
            <a:off x="5724525" y="692150"/>
            <a:ext cx="503238" cy="649288"/>
          </a:xfrm>
          <a:prstGeom prst="line">
            <a:avLst/>
          </a:prstGeom>
          <a:noFill/>
          <a:ln w="50800">
            <a:solidFill>
              <a:schemeClr val="tx1"/>
            </a:solidFill>
            <a:round/>
            <a:headEnd/>
            <a:tailEnd type="stealth" w="med" len="med"/>
          </a:ln>
        </p:spPr>
        <p:txBody>
          <a:bodyPr/>
          <a:lstStyle/>
          <a:p>
            <a:endParaRPr lang="en-GB"/>
          </a:p>
        </p:txBody>
      </p:sp>
      <p:sp>
        <p:nvSpPr>
          <p:cNvPr id="2061" name="Text Box 13"/>
          <p:cNvSpPr txBox="1">
            <a:spLocks noChangeArrowheads="1"/>
          </p:cNvSpPr>
          <p:nvPr/>
        </p:nvSpPr>
        <p:spPr bwMode="auto">
          <a:xfrm>
            <a:off x="323850" y="1341438"/>
            <a:ext cx="4500563" cy="641350"/>
          </a:xfrm>
          <a:prstGeom prst="rect">
            <a:avLst/>
          </a:prstGeom>
          <a:noFill/>
          <a:ln w="9525">
            <a:noFill/>
            <a:miter lim="800000"/>
            <a:headEnd/>
            <a:tailEnd/>
          </a:ln>
        </p:spPr>
        <p:txBody>
          <a:bodyPr>
            <a:spAutoFit/>
          </a:bodyPr>
          <a:lstStyle/>
          <a:p>
            <a:pPr>
              <a:spcBef>
                <a:spcPct val="50000"/>
              </a:spcBef>
            </a:pPr>
            <a:r>
              <a:rPr lang="en-GB" sz="3600" b="1">
                <a:latin typeface="Calibri" pitchFamily="34" charset="0"/>
              </a:rPr>
              <a:t>Structural</a:t>
            </a:r>
            <a:r>
              <a:rPr lang="en-GB" sz="3600">
                <a:latin typeface="Calibri" pitchFamily="34" charset="0"/>
              </a:rPr>
              <a:t> Theory</a:t>
            </a:r>
            <a:endParaRPr lang="en-US" sz="3600">
              <a:latin typeface="Calibri" pitchFamily="34" charset="0"/>
            </a:endParaRPr>
          </a:p>
        </p:txBody>
      </p:sp>
      <p:sp>
        <p:nvSpPr>
          <p:cNvPr id="2062" name="Text Box 14"/>
          <p:cNvSpPr txBox="1">
            <a:spLocks noChangeArrowheads="1"/>
          </p:cNvSpPr>
          <p:nvPr/>
        </p:nvSpPr>
        <p:spPr bwMode="auto">
          <a:xfrm>
            <a:off x="4140200" y="1341438"/>
            <a:ext cx="4500563" cy="641350"/>
          </a:xfrm>
          <a:prstGeom prst="rect">
            <a:avLst/>
          </a:prstGeom>
          <a:noFill/>
          <a:ln w="9525">
            <a:noFill/>
            <a:miter lim="800000"/>
            <a:headEnd/>
            <a:tailEnd/>
          </a:ln>
        </p:spPr>
        <p:txBody>
          <a:bodyPr>
            <a:spAutoFit/>
          </a:bodyPr>
          <a:lstStyle/>
          <a:p>
            <a:pPr algn="r">
              <a:spcBef>
                <a:spcPct val="50000"/>
              </a:spcBef>
            </a:pPr>
            <a:r>
              <a:rPr lang="en-GB" sz="3600" b="1" dirty="0">
                <a:latin typeface="Calibri" pitchFamily="34" charset="0"/>
              </a:rPr>
              <a:t>Action</a:t>
            </a:r>
            <a:r>
              <a:rPr lang="en-GB" sz="3600" dirty="0">
                <a:latin typeface="Calibri" pitchFamily="34" charset="0"/>
              </a:rPr>
              <a:t> Theory</a:t>
            </a:r>
            <a:endParaRPr lang="en-US" sz="3600" dirty="0">
              <a:latin typeface="Calibri" pitchFamily="34" charset="0"/>
            </a:endParaRPr>
          </a:p>
        </p:txBody>
      </p:sp>
      <p:sp>
        <p:nvSpPr>
          <p:cNvPr id="2063" name="Line 15"/>
          <p:cNvSpPr>
            <a:spLocks noChangeShapeType="1"/>
          </p:cNvSpPr>
          <p:nvPr/>
        </p:nvSpPr>
        <p:spPr bwMode="auto">
          <a:xfrm>
            <a:off x="1258888" y="1916113"/>
            <a:ext cx="0" cy="865187"/>
          </a:xfrm>
          <a:prstGeom prst="line">
            <a:avLst/>
          </a:prstGeom>
          <a:noFill/>
          <a:ln w="50800">
            <a:solidFill>
              <a:schemeClr val="tx1"/>
            </a:solidFill>
            <a:round/>
            <a:headEnd/>
            <a:tailEnd type="stealth" w="med" len="med"/>
          </a:ln>
        </p:spPr>
        <p:txBody>
          <a:bodyPr/>
          <a:lstStyle/>
          <a:p>
            <a:endParaRPr lang="en-GB"/>
          </a:p>
        </p:txBody>
      </p:sp>
      <p:sp>
        <p:nvSpPr>
          <p:cNvPr id="2064" name="Line 16"/>
          <p:cNvSpPr>
            <a:spLocks noChangeShapeType="1"/>
          </p:cNvSpPr>
          <p:nvPr/>
        </p:nvSpPr>
        <p:spPr bwMode="auto">
          <a:xfrm>
            <a:off x="3419475" y="1916113"/>
            <a:ext cx="0" cy="865187"/>
          </a:xfrm>
          <a:prstGeom prst="line">
            <a:avLst/>
          </a:prstGeom>
          <a:noFill/>
          <a:ln w="50800">
            <a:solidFill>
              <a:schemeClr val="tx1"/>
            </a:solidFill>
            <a:round/>
            <a:headEnd/>
            <a:tailEnd type="stealth" w="med" len="med"/>
          </a:ln>
        </p:spPr>
        <p:txBody>
          <a:bodyPr/>
          <a:lstStyle/>
          <a:p>
            <a:endParaRPr lang="en-GB"/>
          </a:p>
        </p:txBody>
      </p:sp>
      <p:sp>
        <p:nvSpPr>
          <p:cNvPr id="2066" name="Text Box 18"/>
          <p:cNvSpPr txBox="1">
            <a:spLocks noChangeArrowheads="1"/>
          </p:cNvSpPr>
          <p:nvPr/>
        </p:nvSpPr>
        <p:spPr bwMode="auto">
          <a:xfrm>
            <a:off x="395288" y="2781300"/>
            <a:ext cx="1944687" cy="369332"/>
          </a:xfrm>
          <a:prstGeom prst="rect">
            <a:avLst/>
          </a:prstGeom>
          <a:noFill/>
          <a:ln w="9525">
            <a:noFill/>
            <a:miter lim="800000"/>
            <a:headEnd/>
            <a:tailEnd/>
          </a:ln>
        </p:spPr>
        <p:txBody>
          <a:bodyPr>
            <a:spAutoFit/>
          </a:bodyPr>
          <a:lstStyle/>
          <a:p>
            <a:pPr>
              <a:spcBef>
                <a:spcPct val="50000"/>
              </a:spcBef>
            </a:pPr>
            <a:r>
              <a:rPr lang="en-GB" b="1" dirty="0">
                <a:solidFill>
                  <a:srgbClr val="0070C0"/>
                </a:solidFill>
                <a:latin typeface="Calibri" pitchFamily="34" charset="0"/>
              </a:rPr>
              <a:t>Consensus</a:t>
            </a:r>
            <a:endParaRPr lang="en-US" b="1" dirty="0">
              <a:solidFill>
                <a:srgbClr val="0070C0"/>
              </a:solidFill>
              <a:latin typeface="Calibri" pitchFamily="34" charset="0"/>
            </a:endParaRPr>
          </a:p>
        </p:txBody>
      </p:sp>
      <p:sp>
        <p:nvSpPr>
          <p:cNvPr id="2067" name="Text Box 19"/>
          <p:cNvSpPr txBox="1">
            <a:spLocks noChangeArrowheads="1"/>
          </p:cNvSpPr>
          <p:nvPr/>
        </p:nvSpPr>
        <p:spPr bwMode="auto">
          <a:xfrm>
            <a:off x="2411413" y="2781300"/>
            <a:ext cx="1944687" cy="369332"/>
          </a:xfrm>
          <a:prstGeom prst="rect">
            <a:avLst/>
          </a:prstGeom>
          <a:noFill/>
          <a:ln w="9525">
            <a:noFill/>
            <a:miter lim="800000"/>
            <a:headEnd/>
            <a:tailEnd/>
          </a:ln>
        </p:spPr>
        <p:txBody>
          <a:bodyPr>
            <a:spAutoFit/>
          </a:bodyPr>
          <a:lstStyle/>
          <a:p>
            <a:pPr algn="ctr">
              <a:spcBef>
                <a:spcPct val="50000"/>
              </a:spcBef>
            </a:pPr>
            <a:r>
              <a:rPr lang="en-GB" b="1" dirty="0">
                <a:solidFill>
                  <a:srgbClr val="FF0000"/>
                </a:solidFill>
                <a:latin typeface="Calibri" pitchFamily="34" charset="0"/>
              </a:rPr>
              <a:t>Conflict</a:t>
            </a:r>
            <a:endParaRPr lang="en-US" b="1" dirty="0">
              <a:solidFill>
                <a:srgbClr val="FF0000"/>
              </a:solidFill>
              <a:latin typeface="Calibri" pitchFamily="34" charset="0"/>
            </a:endParaRPr>
          </a:p>
        </p:txBody>
      </p:sp>
      <p:pic>
        <p:nvPicPr>
          <p:cNvPr id="2068" name="Picture 20" descr="madison">
            <a:hlinkClick r:id="rId5"/>
          </p:cNvPr>
          <p:cNvPicPr>
            <a:picLocks noChangeAspect="1" noChangeArrowheads="1"/>
          </p:cNvPicPr>
          <p:nvPr/>
        </p:nvPicPr>
        <p:blipFill>
          <a:blip r:embed="rId6" cstate="print">
            <a:clrChange>
              <a:clrFrom>
                <a:srgbClr val="FFFFFF"/>
              </a:clrFrom>
              <a:clrTo>
                <a:srgbClr val="FFFFFF">
                  <a:alpha val="0"/>
                </a:srgbClr>
              </a:clrTo>
            </a:clrChange>
          </a:blip>
          <a:srcRect b="69624"/>
          <a:stretch>
            <a:fillRect/>
          </a:stretch>
        </p:blipFill>
        <p:spPr bwMode="auto">
          <a:xfrm>
            <a:off x="4284663" y="4508500"/>
            <a:ext cx="1763712" cy="482600"/>
          </a:xfrm>
          <a:prstGeom prst="rect">
            <a:avLst/>
          </a:prstGeom>
          <a:noFill/>
          <a:ln w="9525">
            <a:noFill/>
            <a:miter lim="800000"/>
            <a:headEnd/>
            <a:tailEnd/>
          </a:ln>
        </p:spPr>
      </p:pic>
      <p:sp>
        <p:nvSpPr>
          <p:cNvPr id="2069" name="Line 21"/>
          <p:cNvSpPr>
            <a:spLocks noChangeShapeType="1"/>
          </p:cNvSpPr>
          <p:nvPr/>
        </p:nvSpPr>
        <p:spPr bwMode="auto">
          <a:xfrm>
            <a:off x="1258888" y="3213100"/>
            <a:ext cx="0" cy="865188"/>
          </a:xfrm>
          <a:prstGeom prst="line">
            <a:avLst/>
          </a:prstGeom>
          <a:noFill/>
          <a:ln w="50800">
            <a:solidFill>
              <a:schemeClr val="tx1"/>
            </a:solidFill>
            <a:round/>
            <a:headEnd/>
            <a:tailEnd type="stealth" w="med" len="med"/>
          </a:ln>
        </p:spPr>
        <p:txBody>
          <a:bodyPr/>
          <a:lstStyle/>
          <a:p>
            <a:endParaRPr lang="en-GB"/>
          </a:p>
        </p:txBody>
      </p:sp>
      <p:sp>
        <p:nvSpPr>
          <p:cNvPr id="2070" name="Text Box 22"/>
          <p:cNvSpPr txBox="1">
            <a:spLocks noChangeArrowheads="1"/>
          </p:cNvSpPr>
          <p:nvPr/>
        </p:nvSpPr>
        <p:spPr bwMode="auto">
          <a:xfrm>
            <a:off x="250825" y="4076700"/>
            <a:ext cx="2160588" cy="369332"/>
          </a:xfrm>
          <a:prstGeom prst="rect">
            <a:avLst/>
          </a:prstGeom>
          <a:noFill/>
          <a:ln w="9525">
            <a:noFill/>
            <a:miter lim="800000"/>
            <a:headEnd/>
            <a:tailEnd/>
          </a:ln>
        </p:spPr>
        <p:txBody>
          <a:bodyPr>
            <a:spAutoFit/>
          </a:bodyPr>
          <a:lstStyle/>
          <a:p>
            <a:pPr>
              <a:spcBef>
                <a:spcPct val="50000"/>
              </a:spcBef>
            </a:pPr>
            <a:r>
              <a:rPr lang="en-GB" b="1" dirty="0">
                <a:solidFill>
                  <a:srgbClr val="0070C0"/>
                </a:solidFill>
                <a:latin typeface="Calibri" pitchFamily="34" charset="0"/>
              </a:rPr>
              <a:t>Functionalism</a:t>
            </a:r>
            <a:endParaRPr lang="en-US" b="1" dirty="0">
              <a:solidFill>
                <a:srgbClr val="0070C0"/>
              </a:solidFill>
              <a:latin typeface="Calibri" pitchFamily="34" charset="0"/>
            </a:endParaRPr>
          </a:p>
        </p:txBody>
      </p:sp>
      <p:sp>
        <p:nvSpPr>
          <p:cNvPr id="2071" name="Line 23"/>
          <p:cNvSpPr>
            <a:spLocks noChangeShapeType="1"/>
          </p:cNvSpPr>
          <p:nvPr/>
        </p:nvSpPr>
        <p:spPr bwMode="auto">
          <a:xfrm>
            <a:off x="3419475" y="3213100"/>
            <a:ext cx="0" cy="865188"/>
          </a:xfrm>
          <a:prstGeom prst="line">
            <a:avLst/>
          </a:prstGeom>
          <a:noFill/>
          <a:ln w="50800">
            <a:solidFill>
              <a:schemeClr val="tx1"/>
            </a:solidFill>
            <a:round/>
            <a:headEnd/>
            <a:tailEnd type="stealth" w="med" len="med"/>
          </a:ln>
        </p:spPr>
        <p:txBody>
          <a:bodyPr/>
          <a:lstStyle/>
          <a:p>
            <a:endParaRPr lang="en-GB"/>
          </a:p>
        </p:txBody>
      </p:sp>
      <p:sp>
        <p:nvSpPr>
          <p:cNvPr id="2072" name="Line 24"/>
          <p:cNvSpPr>
            <a:spLocks noChangeShapeType="1"/>
          </p:cNvSpPr>
          <p:nvPr/>
        </p:nvSpPr>
        <p:spPr bwMode="auto">
          <a:xfrm rot="-2660760">
            <a:off x="4572000" y="3429000"/>
            <a:ext cx="0" cy="865188"/>
          </a:xfrm>
          <a:prstGeom prst="line">
            <a:avLst/>
          </a:prstGeom>
          <a:noFill/>
          <a:ln w="50800">
            <a:solidFill>
              <a:schemeClr val="tx1"/>
            </a:solidFill>
            <a:round/>
            <a:headEnd/>
            <a:tailEnd type="stealth" w="med" len="med"/>
          </a:ln>
        </p:spPr>
        <p:txBody>
          <a:bodyPr/>
          <a:lstStyle/>
          <a:p>
            <a:endParaRPr lang="en-GB"/>
          </a:p>
        </p:txBody>
      </p:sp>
      <p:sp>
        <p:nvSpPr>
          <p:cNvPr id="2073" name="Text Box 25"/>
          <p:cNvSpPr txBox="1">
            <a:spLocks noChangeArrowheads="1"/>
          </p:cNvSpPr>
          <p:nvPr/>
        </p:nvSpPr>
        <p:spPr bwMode="auto">
          <a:xfrm>
            <a:off x="2339975" y="4076700"/>
            <a:ext cx="2160588" cy="369332"/>
          </a:xfrm>
          <a:prstGeom prst="rect">
            <a:avLst/>
          </a:prstGeom>
          <a:noFill/>
          <a:ln w="9525">
            <a:noFill/>
            <a:miter lim="800000"/>
            <a:headEnd/>
            <a:tailEnd/>
          </a:ln>
        </p:spPr>
        <p:txBody>
          <a:bodyPr>
            <a:spAutoFit/>
          </a:bodyPr>
          <a:lstStyle/>
          <a:p>
            <a:pPr algn="ctr">
              <a:spcBef>
                <a:spcPct val="50000"/>
              </a:spcBef>
            </a:pPr>
            <a:r>
              <a:rPr lang="en-GB" b="1" dirty="0">
                <a:solidFill>
                  <a:srgbClr val="FF0000"/>
                </a:solidFill>
                <a:latin typeface="Calibri" pitchFamily="34" charset="0"/>
              </a:rPr>
              <a:t>Marxism</a:t>
            </a:r>
            <a:endParaRPr lang="en-US" b="1" dirty="0">
              <a:solidFill>
                <a:srgbClr val="FF0000"/>
              </a:solidFill>
              <a:latin typeface="Calibri" pitchFamily="34" charset="0"/>
            </a:endParaRPr>
          </a:p>
        </p:txBody>
      </p:sp>
      <p:sp>
        <p:nvSpPr>
          <p:cNvPr id="2074" name="Text Box 26"/>
          <p:cNvSpPr txBox="1">
            <a:spLocks noChangeArrowheads="1"/>
          </p:cNvSpPr>
          <p:nvPr/>
        </p:nvSpPr>
        <p:spPr bwMode="auto">
          <a:xfrm>
            <a:off x="4140200" y="4149725"/>
            <a:ext cx="2160588" cy="369332"/>
          </a:xfrm>
          <a:prstGeom prst="rect">
            <a:avLst/>
          </a:prstGeom>
          <a:solidFill>
            <a:srgbClr val="7030A0"/>
          </a:solidFill>
          <a:ln w="9525">
            <a:noFill/>
            <a:miter lim="800000"/>
            <a:headEnd/>
            <a:tailEnd/>
          </a:ln>
        </p:spPr>
        <p:txBody>
          <a:bodyPr>
            <a:spAutoFit/>
          </a:bodyPr>
          <a:lstStyle/>
          <a:p>
            <a:pPr algn="ctr">
              <a:spcBef>
                <a:spcPct val="50000"/>
              </a:spcBef>
            </a:pPr>
            <a:r>
              <a:rPr lang="en-GB" b="1" dirty="0">
                <a:latin typeface="Calibri" pitchFamily="34" charset="0"/>
              </a:rPr>
              <a:t>Feminism</a:t>
            </a:r>
            <a:endParaRPr lang="en-US" b="1" dirty="0">
              <a:latin typeface="Calibri" pitchFamily="34" charset="0"/>
            </a:endParaRPr>
          </a:p>
        </p:txBody>
      </p:sp>
      <p:sp>
        <p:nvSpPr>
          <p:cNvPr id="2075" name="Line 27"/>
          <p:cNvSpPr>
            <a:spLocks noChangeShapeType="1"/>
          </p:cNvSpPr>
          <p:nvPr/>
        </p:nvSpPr>
        <p:spPr bwMode="auto">
          <a:xfrm>
            <a:off x="7239000" y="3352800"/>
            <a:ext cx="0" cy="793750"/>
          </a:xfrm>
          <a:prstGeom prst="line">
            <a:avLst/>
          </a:prstGeom>
          <a:noFill/>
          <a:ln w="50800">
            <a:solidFill>
              <a:schemeClr val="tx1"/>
            </a:solidFill>
            <a:round/>
            <a:headEnd/>
            <a:tailEnd type="stealth" w="med" len="med"/>
          </a:ln>
        </p:spPr>
        <p:txBody>
          <a:bodyPr/>
          <a:lstStyle/>
          <a:p>
            <a:endParaRPr lang="en-GB"/>
          </a:p>
        </p:txBody>
      </p:sp>
      <p:sp>
        <p:nvSpPr>
          <p:cNvPr id="2078" name="Text Box 30"/>
          <p:cNvSpPr txBox="1">
            <a:spLocks noChangeArrowheads="1"/>
          </p:cNvSpPr>
          <p:nvPr/>
        </p:nvSpPr>
        <p:spPr bwMode="auto">
          <a:xfrm>
            <a:off x="6248400" y="4114800"/>
            <a:ext cx="2087563" cy="646331"/>
          </a:xfrm>
          <a:prstGeom prst="rect">
            <a:avLst/>
          </a:prstGeom>
          <a:noFill/>
          <a:ln w="9525">
            <a:noFill/>
            <a:miter lim="800000"/>
            <a:headEnd/>
            <a:tailEnd/>
          </a:ln>
        </p:spPr>
        <p:txBody>
          <a:bodyPr>
            <a:spAutoFit/>
          </a:bodyPr>
          <a:lstStyle/>
          <a:p>
            <a:pPr algn="ctr">
              <a:spcBef>
                <a:spcPct val="50000"/>
              </a:spcBef>
            </a:pPr>
            <a:r>
              <a:rPr lang="en-GB" b="1" dirty="0">
                <a:solidFill>
                  <a:srgbClr val="F10DD6"/>
                </a:solidFill>
                <a:latin typeface="Calibri" pitchFamily="34" charset="0"/>
              </a:rPr>
              <a:t>Symbolic </a:t>
            </a:r>
            <a:r>
              <a:rPr lang="en-GB" b="1" dirty="0" err="1">
                <a:solidFill>
                  <a:srgbClr val="F10DD6"/>
                </a:solidFill>
                <a:latin typeface="Calibri" pitchFamily="34" charset="0"/>
              </a:rPr>
              <a:t>interactionism</a:t>
            </a:r>
            <a:endParaRPr lang="en-US" b="1" dirty="0">
              <a:solidFill>
                <a:srgbClr val="F10DD6"/>
              </a:solidFill>
              <a:latin typeface="Calibri" pitchFamily="34" charset="0"/>
            </a:endParaRPr>
          </a:p>
        </p:txBody>
      </p:sp>
      <p:sp>
        <p:nvSpPr>
          <p:cNvPr id="2080" name="Text Box 32"/>
          <p:cNvSpPr txBox="1">
            <a:spLocks noChangeArrowheads="1"/>
          </p:cNvSpPr>
          <p:nvPr/>
        </p:nvSpPr>
        <p:spPr bwMode="auto">
          <a:xfrm>
            <a:off x="5943600" y="2895600"/>
            <a:ext cx="2663825" cy="461665"/>
          </a:xfrm>
          <a:prstGeom prst="rect">
            <a:avLst/>
          </a:prstGeom>
          <a:noFill/>
          <a:ln w="9525">
            <a:noFill/>
            <a:miter lim="800000"/>
            <a:headEnd/>
            <a:tailEnd/>
          </a:ln>
        </p:spPr>
        <p:txBody>
          <a:bodyPr>
            <a:spAutoFit/>
          </a:bodyPr>
          <a:lstStyle/>
          <a:p>
            <a:pPr algn="ctr">
              <a:spcBef>
                <a:spcPct val="50000"/>
              </a:spcBef>
            </a:pPr>
            <a:r>
              <a:rPr lang="en-GB" sz="2400" b="1" dirty="0" err="1" smtClean="0">
                <a:solidFill>
                  <a:srgbClr val="FF6699"/>
                </a:solidFill>
                <a:latin typeface="Calibri" pitchFamily="34" charset="0"/>
              </a:rPr>
              <a:t>Interactionism</a:t>
            </a:r>
            <a:endParaRPr lang="en-US" sz="2400" b="1" dirty="0">
              <a:solidFill>
                <a:srgbClr val="FF6699"/>
              </a:solidFill>
              <a:latin typeface="Calibri" pitchFamily="34" charset="0"/>
            </a:endParaRPr>
          </a:p>
        </p:txBody>
      </p:sp>
      <p:pic>
        <p:nvPicPr>
          <p:cNvPr id="2084" name="Picture 36" descr="b2_1">
            <a:hlinkClick r:id="rId7"/>
          </p:cNvPr>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700338" y="4221163"/>
            <a:ext cx="1368425" cy="1031875"/>
          </a:xfrm>
          <a:prstGeom prst="rect">
            <a:avLst/>
          </a:prstGeom>
          <a:noFill/>
          <a:ln w="9525">
            <a:noFill/>
            <a:miter lim="800000"/>
            <a:headEnd/>
            <a:tailEnd/>
          </a:ln>
        </p:spPr>
      </p:pic>
      <p:pic>
        <p:nvPicPr>
          <p:cNvPr id="2088" name="Picture 40" descr="J112648_200"/>
          <p:cNvPicPr>
            <a:picLocks noChangeAspect="1" noChangeArrowheads="1"/>
          </p:cNvPicPr>
          <p:nvPr/>
        </p:nvPicPr>
        <p:blipFill>
          <a:blip r:embed="rId9" cstate="print">
            <a:clrChange>
              <a:clrFrom>
                <a:srgbClr val="FFFFFF"/>
              </a:clrFrom>
              <a:clrTo>
                <a:srgbClr val="FFFFFF">
                  <a:alpha val="0"/>
                </a:srgbClr>
              </a:clrTo>
            </a:clrChange>
          </a:blip>
          <a:srcRect t="26720"/>
          <a:stretch>
            <a:fillRect/>
          </a:stretch>
        </p:blipFill>
        <p:spPr bwMode="auto">
          <a:xfrm>
            <a:off x="6477000" y="4800600"/>
            <a:ext cx="1616075" cy="1184275"/>
          </a:xfrm>
          <a:prstGeom prst="rect">
            <a:avLst/>
          </a:prstGeom>
          <a:noFill/>
          <a:ln w="9525">
            <a:noFill/>
            <a:miter lim="800000"/>
            <a:headEnd/>
            <a:tailEnd/>
          </a:ln>
        </p:spPr>
      </p:pic>
      <p:sp>
        <p:nvSpPr>
          <p:cNvPr id="10266" name="WordArt 26"/>
          <p:cNvSpPr>
            <a:spLocks noChangeArrowheads="1" noChangeShapeType="1" noTextEdit="1"/>
          </p:cNvSpPr>
          <p:nvPr/>
        </p:nvSpPr>
        <p:spPr bwMode="auto">
          <a:xfrm>
            <a:off x="1600200" y="2057400"/>
            <a:ext cx="1571625" cy="244475"/>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macro</a:t>
            </a:r>
          </a:p>
        </p:txBody>
      </p:sp>
      <p:sp>
        <p:nvSpPr>
          <p:cNvPr id="10267" name="WordArt 27"/>
          <p:cNvSpPr>
            <a:spLocks noChangeArrowheads="1" noChangeShapeType="1" noTextEdit="1"/>
          </p:cNvSpPr>
          <p:nvPr/>
        </p:nvSpPr>
        <p:spPr bwMode="auto">
          <a:xfrm>
            <a:off x="6629400" y="1981200"/>
            <a:ext cx="1419225" cy="327025"/>
          </a:xfrm>
          <a:prstGeom prst="rect">
            <a:avLst/>
          </a:prstGeom>
        </p:spPr>
        <p:txBody>
          <a:bodyPr wrap="none" fromWordArt="1">
            <a:prstTxWarp prst="textPlain">
              <a:avLst>
                <a:gd name="adj" fmla="val 50000"/>
              </a:avLst>
            </a:prstTxWarp>
          </a:bodyPr>
          <a:lstStyle/>
          <a:p>
            <a:pPr algn="ctr"/>
            <a:r>
              <a:rPr lang="en-GB" sz="3600" kern="10" dirty="0">
                <a:ln w="9525">
                  <a:solidFill>
                    <a:srgbClr val="000000"/>
                  </a:solidFill>
                  <a:round/>
                  <a:headEnd/>
                  <a:tailEnd/>
                </a:ln>
                <a:solidFill>
                  <a:srgbClr val="FFFFFF"/>
                </a:solidFill>
                <a:latin typeface="Arial Black"/>
              </a:rPr>
              <a:t>micro</a:t>
            </a:r>
          </a:p>
        </p:txBody>
      </p:sp>
      <p:sp>
        <p:nvSpPr>
          <p:cNvPr id="2" name="Line 27"/>
          <p:cNvSpPr>
            <a:spLocks noChangeShapeType="1"/>
          </p:cNvSpPr>
          <p:nvPr/>
        </p:nvSpPr>
        <p:spPr bwMode="auto">
          <a:xfrm>
            <a:off x="7239000" y="2362200"/>
            <a:ext cx="0" cy="565150"/>
          </a:xfrm>
          <a:prstGeom prst="line">
            <a:avLst/>
          </a:prstGeom>
          <a:noFill/>
          <a:ln w="50800">
            <a:solidFill>
              <a:schemeClr val="tx1"/>
            </a:solidFill>
            <a:round/>
            <a:headEnd/>
            <a:tailEnd type="stealth" w="med" len="med"/>
          </a:ln>
        </p:spPr>
        <p:txBody>
          <a:bodyPr/>
          <a:lstStyle/>
          <a:p>
            <a:endParaRPr lang="en-GB"/>
          </a:p>
        </p:txBody>
      </p:sp>
    </p:spTree>
    <p:custDataLst>
      <p:tags r:id="rId1"/>
    </p:custData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67"/>
                                        </p:tgtEl>
                                        <p:attrNameLst>
                                          <p:attrName>style.visibility</p:attrName>
                                        </p:attrNameLst>
                                      </p:cBhvr>
                                      <p:to>
                                        <p:strVal val="visible"/>
                                      </p:to>
                                    </p:set>
                                    <p:anim calcmode="lin" valueType="num">
                                      <p:cBhvr additive="base">
                                        <p:cTn id="7" dur="500" fill="hold"/>
                                        <p:tgtEl>
                                          <p:spTgt spid="10267"/>
                                        </p:tgtEl>
                                        <p:attrNameLst>
                                          <p:attrName>ppt_x</p:attrName>
                                        </p:attrNameLst>
                                      </p:cBhvr>
                                      <p:tavLst>
                                        <p:tav tm="0">
                                          <p:val>
                                            <p:strVal val="#ppt_x"/>
                                          </p:val>
                                        </p:tav>
                                        <p:tav tm="100000">
                                          <p:val>
                                            <p:strVal val="#ppt_x"/>
                                          </p:val>
                                        </p:tav>
                                      </p:tavLst>
                                    </p:anim>
                                    <p:anim calcmode="lin" valueType="num">
                                      <p:cBhvr additive="base">
                                        <p:cTn id="8" dur="500" fill="hold"/>
                                        <p:tgtEl>
                                          <p:spTgt spid="1026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80"/>
                                        </p:tgtEl>
                                        <p:attrNameLst>
                                          <p:attrName>style.visibility</p:attrName>
                                        </p:attrNameLst>
                                      </p:cBhvr>
                                      <p:to>
                                        <p:strVal val="visible"/>
                                      </p:to>
                                    </p:set>
                                    <p:anim calcmode="lin" valueType="num">
                                      <p:cBhvr additive="base">
                                        <p:cTn id="19" dur="500" fill="hold"/>
                                        <p:tgtEl>
                                          <p:spTgt spid="2080"/>
                                        </p:tgtEl>
                                        <p:attrNameLst>
                                          <p:attrName>ppt_x</p:attrName>
                                        </p:attrNameLst>
                                      </p:cBhvr>
                                      <p:tavLst>
                                        <p:tav tm="0">
                                          <p:val>
                                            <p:strVal val="#ppt_x"/>
                                          </p:val>
                                        </p:tav>
                                        <p:tav tm="100000">
                                          <p:val>
                                            <p:strVal val="#ppt_x"/>
                                          </p:val>
                                        </p:tav>
                                      </p:tavLst>
                                    </p:anim>
                                    <p:anim calcmode="lin" valueType="num">
                                      <p:cBhvr additive="base">
                                        <p:cTn id="20" dur="500" fill="hold"/>
                                        <p:tgtEl>
                                          <p:spTgt spid="208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78"/>
                                        </p:tgtEl>
                                        <p:attrNameLst>
                                          <p:attrName>style.visibility</p:attrName>
                                        </p:attrNameLst>
                                      </p:cBhvr>
                                      <p:to>
                                        <p:strVal val="visible"/>
                                      </p:to>
                                    </p:set>
                                    <p:anim calcmode="lin" valueType="num">
                                      <p:cBhvr additive="base">
                                        <p:cTn id="25" dur="500" fill="hold"/>
                                        <p:tgtEl>
                                          <p:spTgt spid="2078"/>
                                        </p:tgtEl>
                                        <p:attrNameLst>
                                          <p:attrName>ppt_x</p:attrName>
                                        </p:attrNameLst>
                                      </p:cBhvr>
                                      <p:tavLst>
                                        <p:tav tm="0">
                                          <p:val>
                                            <p:strVal val="#ppt_x"/>
                                          </p:val>
                                        </p:tav>
                                        <p:tav tm="100000">
                                          <p:val>
                                            <p:strVal val="#ppt_x"/>
                                          </p:val>
                                        </p:tav>
                                      </p:tavLst>
                                    </p:anim>
                                    <p:anim calcmode="lin" valueType="num">
                                      <p:cBhvr additive="base">
                                        <p:cTn id="26" dur="500" fill="hold"/>
                                        <p:tgtEl>
                                          <p:spTgt spid="207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088"/>
                                        </p:tgtEl>
                                        <p:attrNameLst>
                                          <p:attrName>style.visibility</p:attrName>
                                        </p:attrNameLst>
                                      </p:cBhvr>
                                      <p:to>
                                        <p:strVal val="visible"/>
                                      </p:to>
                                    </p:set>
                                    <p:anim calcmode="lin" valueType="num">
                                      <p:cBhvr additive="base">
                                        <p:cTn id="31" dur="500" fill="hold"/>
                                        <p:tgtEl>
                                          <p:spTgt spid="2088"/>
                                        </p:tgtEl>
                                        <p:attrNameLst>
                                          <p:attrName>ppt_x</p:attrName>
                                        </p:attrNameLst>
                                      </p:cBhvr>
                                      <p:tavLst>
                                        <p:tav tm="0">
                                          <p:val>
                                            <p:strVal val="#ppt_x"/>
                                          </p:val>
                                        </p:tav>
                                        <p:tav tm="100000">
                                          <p:val>
                                            <p:strVal val="#ppt_x"/>
                                          </p:val>
                                        </p:tav>
                                      </p:tavLst>
                                    </p:anim>
                                    <p:anim calcmode="lin" valueType="num">
                                      <p:cBhvr additive="base">
                                        <p:cTn id="32" dur="500" fill="hold"/>
                                        <p:tgtEl>
                                          <p:spTgt spid="20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 grpId="0"/>
      <p:bldP spid="2080" grpId="0"/>
      <p:bldP spid="10267" grpId="0"/>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sz="quarter" idx="4294967295"/>
          </p:nvPr>
        </p:nvSpPr>
        <p:spPr>
          <a:xfrm>
            <a:off x="0" y="1125538"/>
            <a:ext cx="5775325" cy="5732462"/>
          </a:xfrm>
          <a:ln w="57150">
            <a:solidFill>
              <a:schemeClr val="tx1"/>
            </a:solidFill>
          </a:ln>
        </p:spPr>
        <p:txBody>
          <a:bodyPr lIns="91430" tIns="0" rIns="91430" bIns="45715">
            <a:noAutofit/>
          </a:bodyPr>
          <a:lstStyle/>
          <a:p>
            <a:pPr marL="431800" indent="-323850" eaLnBrk="1" hangingPunct="1">
              <a:lnSpc>
                <a:spcPct val="102000"/>
              </a:lnSpc>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2400" dirty="0" smtClean="0">
                <a:latin typeface="Calibri" pitchFamily="34" charset="0"/>
              </a:rPr>
              <a:t>People are aware of societal norms and values but they do not respond to these like robots.  They actually  negotiate which moral standards are relevant to a particular situation.</a:t>
            </a:r>
          </a:p>
          <a:p>
            <a:pPr marL="431800" indent="-323850" eaLnBrk="1" hangingPunct="1">
              <a:lnSpc>
                <a:spcPct val="102000"/>
              </a:lnSpc>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2400" dirty="0" smtClean="0">
                <a:latin typeface="Calibri" pitchFamily="34" charset="0"/>
              </a:rPr>
              <a:t>People are not constrained by moral codes (functionalist) nor are they constrained by the economic relationships (Marxist).</a:t>
            </a:r>
          </a:p>
          <a:p>
            <a:pPr marL="431800" indent="-323850" eaLnBrk="1" hangingPunct="1">
              <a:lnSpc>
                <a:spcPct val="102000"/>
              </a:lnSpc>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2400" dirty="0" smtClean="0">
                <a:latin typeface="Calibri" pitchFamily="34" charset="0"/>
              </a:rPr>
              <a:t>People actually create society ( the (new) rules / conventions) rather than simply respond to it. Hence social </a:t>
            </a:r>
            <a:r>
              <a:rPr lang="en-US" sz="2400" b="1" dirty="0" smtClean="0">
                <a:solidFill>
                  <a:srgbClr val="F10DD6"/>
                </a:solidFill>
                <a:latin typeface="Calibri" pitchFamily="34" charset="0"/>
              </a:rPr>
              <a:t>ACTION</a:t>
            </a:r>
            <a:r>
              <a:rPr lang="en-US" sz="2400" dirty="0" smtClean="0">
                <a:latin typeface="Calibri" pitchFamily="34" charset="0"/>
              </a:rPr>
              <a:t> as opposed to social STRUCTURE.</a:t>
            </a:r>
          </a:p>
          <a:p>
            <a:pPr marL="431800" indent="-323850" eaLnBrk="1" hangingPunct="1">
              <a:lnSpc>
                <a:spcPct val="102000"/>
              </a:lnSpc>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2400" b="1" dirty="0" err="1" smtClean="0">
                <a:solidFill>
                  <a:srgbClr val="F10DD6"/>
                </a:solidFill>
                <a:latin typeface="Calibri" pitchFamily="34" charset="0"/>
              </a:rPr>
              <a:t>Socialisation</a:t>
            </a:r>
            <a:r>
              <a:rPr lang="en-US" sz="2400" b="1" dirty="0" smtClean="0">
                <a:solidFill>
                  <a:srgbClr val="F10DD6"/>
                </a:solidFill>
                <a:latin typeface="Calibri" pitchFamily="34" charset="0"/>
              </a:rPr>
              <a:t> </a:t>
            </a:r>
            <a:r>
              <a:rPr lang="en-US" sz="2400" dirty="0" smtClean="0">
                <a:latin typeface="Calibri" pitchFamily="34" charset="0"/>
              </a:rPr>
              <a:t>passes on a stock of shared interpretations and meanings.</a:t>
            </a:r>
          </a:p>
        </p:txBody>
      </p:sp>
      <p:sp>
        <p:nvSpPr>
          <p:cNvPr id="13315" name="Text Box 3"/>
          <p:cNvSpPr txBox="1">
            <a:spLocks noChangeArrowheads="1"/>
          </p:cNvSpPr>
          <p:nvPr/>
        </p:nvSpPr>
        <p:spPr bwMode="auto">
          <a:xfrm>
            <a:off x="0" y="404664"/>
            <a:ext cx="8748464" cy="503238"/>
          </a:xfrm>
          <a:prstGeom prst="rect">
            <a:avLst/>
          </a:prstGeom>
          <a:noFill/>
          <a:ln w="9525">
            <a:noFill/>
            <a:round/>
            <a:headEnd/>
            <a:tailEnd/>
          </a:ln>
        </p:spPr>
        <p:txBody>
          <a:bodyPr lIns="81639" tIns="40820" rIns="81639" bIns="40820"/>
          <a:lstStyle/>
          <a:p>
            <a:pPr algn="ctr" defTabSz="407988" hangingPunct="0">
              <a:lnSpc>
                <a:spcPct val="102000"/>
              </a:lnSpc>
              <a:buClr>
                <a:srgbClr val="000000"/>
              </a:buClr>
              <a:buSzPct val="100000"/>
              <a:buFont typeface="Times New Roman" pitchFamily="18" charset="0"/>
              <a:buNone/>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pPr>
            <a:r>
              <a:rPr lang="en-US" sz="2000" dirty="0" smtClean="0">
                <a:solidFill>
                  <a:srgbClr val="F10DD6"/>
                </a:solidFill>
                <a:latin typeface="Calibri" pitchFamily="34" charset="0"/>
                <a:cs typeface="Lucida Sans Unicode" pitchFamily="34" charset="0"/>
              </a:rPr>
              <a:t>Social Action Theory    </a:t>
            </a:r>
            <a:r>
              <a:rPr lang="en-US" sz="4400" dirty="0" smtClean="0">
                <a:solidFill>
                  <a:srgbClr val="F10DD6"/>
                </a:solidFill>
                <a:latin typeface="Calibri" pitchFamily="34" charset="0"/>
                <a:cs typeface="Lucida Sans Unicode" pitchFamily="34" charset="0"/>
              </a:rPr>
              <a:t>INTERACTIONIST VIEW  </a:t>
            </a:r>
            <a:endParaRPr lang="en-US" sz="4400" dirty="0">
              <a:solidFill>
                <a:srgbClr val="F10DD6"/>
              </a:solidFill>
              <a:latin typeface="Calibri" pitchFamily="34" charset="0"/>
              <a:cs typeface="Lucida Sans Unicode" pitchFamily="34" charset="0"/>
            </a:endParaRPr>
          </a:p>
        </p:txBody>
      </p:sp>
      <p:pic>
        <p:nvPicPr>
          <p:cNvPr id="13316" name="Picture 1029"/>
          <p:cNvPicPr>
            <a:picLocks noChangeAspect="1" noChangeArrowheads="1"/>
          </p:cNvPicPr>
          <p:nvPr/>
        </p:nvPicPr>
        <p:blipFill>
          <a:blip r:embed="rId3" cstate="print">
            <a:lum bright="6000"/>
          </a:blip>
          <a:srcRect b="16280"/>
          <a:stretch>
            <a:fillRect/>
          </a:stretch>
        </p:blipFill>
        <p:spPr bwMode="auto">
          <a:xfrm>
            <a:off x="6264275" y="3068960"/>
            <a:ext cx="2879725" cy="2971800"/>
          </a:xfrm>
          <a:prstGeom prst="rect">
            <a:avLst/>
          </a:prstGeom>
          <a:noFill/>
          <a:ln w="57150">
            <a:solidFill>
              <a:srgbClr val="000000"/>
            </a:solidFill>
            <a:miter lim="800000"/>
            <a:headEnd/>
            <a:tailEnd/>
          </a:ln>
        </p:spPr>
      </p:pic>
      <p:sp>
        <p:nvSpPr>
          <p:cNvPr id="13317" name="Rectangle 1030"/>
          <p:cNvSpPr>
            <a:spLocks noChangeArrowheads="1"/>
          </p:cNvSpPr>
          <p:nvPr/>
        </p:nvSpPr>
        <p:spPr bwMode="auto">
          <a:xfrm>
            <a:off x="6588224" y="5949280"/>
            <a:ext cx="1531938" cy="595313"/>
          </a:xfrm>
          <a:prstGeom prst="rect">
            <a:avLst/>
          </a:prstGeom>
          <a:noFill/>
          <a:ln w="9525">
            <a:noFill/>
            <a:miter lim="800000"/>
            <a:headEnd/>
            <a:tailEnd/>
          </a:ln>
        </p:spPr>
        <p:txBody>
          <a:bodyPr wrap="none">
            <a:spAutoFit/>
          </a:bodyPr>
          <a:lstStyle/>
          <a:p>
            <a:pPr eaLnBrk="0" hangingPunct="0"/>
            <a:r>
              <a:rPr kumimoji="1" lang="en-US" sz="3300" dirty="0">
                <a:latin typeface="Calibri" pitchFamily="34" charset="0"/>
              </a:rPr>
              <a:t>G Mead</a:t>
            </a:r>
            <a:endParaRPr kumimoji="1" lang="en-GB" sz="3300" dirty="0">
              <a:latin typeface="Calibri" pitchFamily="34" charset="0"/>
            </a:endParaRPr>
          </a:p>
        </p:txBody>
      </p:sp>
      <p:pic>
        <p:nvPicPr>
          <p:cNvPr id="6" name="Picture 5"/>
          <p:cNvPicPr>
            <a:picLocks noChangeAspect="1" noChangeArrowheads="1"/>
          </p:cNvPicPr>
          <p:nvPr/>
        </p:nvPicPr>
        <p:blipFill>
          <a:blip r:embed="rId4" cstate="print"/>
          <a:srcRect/>
          <a:stretch>
            <a:fillRect/>
          </a:stretch>
        </p:blipFill>
        <p:spPr>
          <a:xfrm>
            <a:off x="6948264" y="980728"/>
            <a:ext cx="1872208" cy="209814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GB" dirty="0" smtClean="0">
                <a:solidFill>
                  <a:srgbClr val="F10DD6"/>
                </a:solidFill>
              </a:rPr>
              <a:t>Postmodernism</a:t>
            </a:r>
            <a:endParaRPr lang="en-GB" dirty="0">
              <a:solidFill>
                <a:srgbClr val="F10DD6"/>
              </a:solidFill>
            </a:endParaRPr>
          </a:p>
        </p:txBody>
      </p:sp>
      <p:sp>
        <p:nvSpPr>
          <p:cNvPr id="3" name="Content Placeholder 2"/>
          <p:cNvSpPr>
            <a:spLocks noGrp="1"/>
          </p:cNvSpPr>
          <p:nvPr>
            <p:ph idx="1"/>
          </p:nvPr>
        </p:nvSpPr>
        <p:spPr>
          <a:xfrm>
            <a:off x="251520" y="836712"/>
            <a:ext cx="6336704" cy="5616624"/>
          </a:xfrm>
        </p:spPr>
        <p:txBody>
          <a:bodyPr>
            <a:normAutofit fontScale="55000" lnSpcReduction="20000"/>
          </a:bodyPr>
          <a:lstStyle/>
          <a:p>
            <a:r>
              <a:rPr lang="en-GB" dirty="0" smtClean="0"/>
              <a:t>Post modernism is a relatively new approach to understanding society.  They claim that the other theories are no longer able to help us understand the world we live in today. Globalisation and technology has changed almost every aspect of our lives, from work, communication, leisure and even the foods we eat.  In this world everything changes so rapidly that it is no longer possible to have a theory which captures the ‘true’ nature of society.</a:t>
            </a:r>
          </a:p>
          <a:p>
            <a:endParaRPr lang="en-GB" dirty="0" smtClean="0"/>
          </a:p>
          <a:p>
            <a:r>
              <a:rPr lang="en-GB" dirty="0" smtClean="0"/>
              <a:t>Post modernists think social factors such as class, gender and ethnicity no longer determine our behaviour, life chances or our identities in the way they once did. We are active consumers who ‘pick and mix’ from the cultural choices available to us.</a:t>
            </a:r>
          </a:p>
          <a:p>
            <a:endParaRPr lang="en-GB" dirty="0" smtClean="0"/>
          </a:p>
          <a:p>
            <a:r>
              <a:rPr lang="en-GB" dirty="0" smtClean="0"/>
              <a:t>Post modernists also focus on ‘</a:t>
            </a:r>
            <a:r>
              <a:rPr lang="en-GB" dirty="0" err="1" smtClean="0"/>
              <a:t>disembedding</a:t>
            </a:r>
            <a:r>
              <a:rPr lang="en-GB" dirty="0" smtClean="0"/>
              <a:t>’ which means behaviours are taken out of their traditional social context.  For example prayer on line and virtual churches are seen as a step away from traditional places of  worship, social interaction being conducted on line rather than in person.</a:t>
            </a:r>
            <a:endParaRPr lang="en-GB" dirty="0"/>
          </a:p>
        </p:txBody>
      </p:sp>
      <p:pic>
        <p:nvPicPr>
          <p:cNvPr id="4" name="Picture 3" descr="Lyotard.jpg"/>
          <p:cNvPicPr>
            <a:picLocks noChangeAspect="1"/>
          </p:cNvPicPr>
          <p:nvPr/>
        </p:nvPicPr>
        <p:blipFill>
          <a:blip r:embed="rId2" cstate="print"/>
          <a:stretch>
            <a:fillRect/>
          </a:stretch>
        </p:blipFill>
        <p:spPr>
          <a:xfrm>
            <a:off x="6732240" y="548680"/>
            <a:ext cx="1743075" cy="2619375"/>
          </a:xfrm>
          <a:prstGeom prst="rect">
            <a:avLst/>
          </a:prstGeom>
        </p:spPr>
      </p:pic>
      <p:pic>
        <p:nvPicPr>
          <p:cNvPr id="5" name="Picture 4" descr="Baudrillard.jpg"/>
          <p:cNvPicPr>
            <a:picLocks noChangeAspect="1"/>
          </p:cNvPicPr>
          <p:nvPr/>
        </p:nvPicPr>
        <p:blipFill>
          <a:blip r:embed="rId3" cstate="print"/>
          <a:stretch>
            <a:fillRect/>
          </a:stretch>
        </p:blipFill>
        <p:spPr>
          <a:xfrm>
            <a:off x="6732240" y="3717032"/>
            <a:ext cx="1809750" cy="2457450"/>
          </a:xfrm>
          <a:prstGeom prst="rect">
            <a:avLst/>
          </a:prstGeom>
        </p:spPr>
      </p:pic>
      <p:sp>
        <p:nvSpPr>
          <p:cNvPr id="6" name="TextBox 5"/>
          <p:cNvSpPr txBox="1"/>
          <p:nvPr/>
        </p:nvSpPr>
        <p:spPr>
          <a:xfrm>
            <a:off x="6732240" y="3140968"/>
            <a:ext cx="1728192" cy="369332"/>
          </a:xfrm>
          <a:prstGeom prst="rect">
            <a:avLst/>
          </a:prstGeom>
          <a:noFill/>
        </p:spPr>
        <p:txBody>
          <a:bodyPr wrap="square" rtlCol="0">
            <a:spAutoFit/>
          </a:bodyPr>
          <a:lstStyle/>
          <a:p>
            <a:r>
              <a:rPr lang="en-GB" dirty="0" err="1" smtClean="0"/>
              <a:t>Lyotard</a:t>
            </a:r>
            <a:endParaRPr lang="en-GB" dirty="0"/>
          </a:p>
        </p:txBody>
      </p:sp>
      <p:sp>
        <p:nvSpPr>
          <p:cNvPr id="7" name="TextBox 6"/>
          <p:cNvSpPr txBox="1"/>
          <p:nvPr/>
        </p:nvSpPr>
        <p:spPr>
          <a:xfrm>
            <a:off x="6732240" y="6165304"/>
            <a:ext cx="1800200" cy="369332"/>
          </a:xfrm>
          <a:prstGeom prst="rect">
            <a:avLst/>
          </a:prstGeom>
          <a:noFill/>
        </p:spPr>
        <p:txBody>
          <a:bodyPr wrap="square" rtlCol="0">
            <a:spAutoFit/>
          </a:bodyPr>
          <a:lstStyle/>
          <a:p>
            <a:r>
              <a:rPr lang="en-GB" dirty="0" err="1" smtClean="0"/>
              <a:t>Baudrillard</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Some links to media clips which you may find useful</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hlinkClick r:id="rId2"/>
              </a:rPr>
              <a:t>https://www.youtube.com/watch?v=OyFxxnLVAOk</a:t>
            </a:r>
            <a:endParaRPr lang="en-GB" dirty="0" smtClean="0"/>
          </a:p>
          <a:p>
            <a:r>
              <a:rPr lang="en-GB" dirty="0" smtClean="0"/>
              <a:t>An overview of 5 key sociological theories</a:t>
            </a:r>
          </a:p>
          <a:p>
            <a:endParaRPr lang="en-GB" dirty="0" smtClean="0"/>
          </a:p>
          <a:p>
            <a:r>
              <a:rPr lang="en-GB" dirty="0" smtClean="0">
                <a:hlinkClick r:id="rId3"/>
              </a:rPr>
              <a:t>https://www.youtube.com/watch?v=0vu9mucuStM</a:t>
            </a:r>
            <a:endParaRPr lang="en-GB" dirty="0" smtClean="0"/>
          </a:p>
          <a:p>
            <a:r>
              <a:rPr lang="en-GB" dirty="0" smtClean="0"/>
              <a:t>A tutorial which gives  </a:t>
            </a:r>
            <a:r>
              <a:rPr lang="en-GB" dirty="0" smtClean="0"/>
              <a:t>brief overview of key theories and a more focused examination of </a:t>
            </a:r>
            <a:r>
              <a:rPr lang="en-GB" dirty="0" smtClean="0"/>
              <a:t>functionalism ( you are not expected to have the booklet that the author refers to)</a:t>
            </a:r>
            <a:endParaRPr lang="en-GB" dirty="0" smtClean="0"/>
          </a:p>
          <a:p>
            <a:r>
              <a:rPr lang="en-GB" dirty="0" smtClean="0">
                <a:hlinkClick r:id="rId4"/>
              </a:rPr>
              <a:t>https://www.youtube.com/watch?v=W0GFSUu5UzA</a:t>
            </a:r>
            <a:endParaRPr lang="en-GB" dirty="0" smtClean="0"/>
          </a:p>
          <a:p>
            <a:r>
              <a:rPr lang="en-GB" dirty="0" smtClean="0"/>
              <a:t>An introduction to Marxism</a:t>
            </a:r>
          </a:p>
          <a:p>
            <a:r>
              <a:rPr lang="en-GB" dirty="0" smtClean="0">
                <a:hlinkClick r:id="rId5"/>
              </a:rPr>
              <a:t>https://www.youtube.com/watch?v=Wg9FWxpZeJ8</a:t>
            </a:r>
            <a:endParaRPr lang="en-GB" dirty="0" smtClean="0"/>
          </a:p>
          <a:p>
            <a:r>
              <a:rPr lang="en-GB" dirty="0" smtClean="0"/>
              <a:t>A fact filled 10 minute clip which explores the development of </a:t>
            </a:r>
            <a:r>
              <a:rPr lang="en-GB" dirty="0" smtClean="0"/>
              <a:t>feminism</a:t>
            </a:r>
          </a:p>
          <a:p>
            <a:r>
              <a:rPr lang="en-GB" dirty="0" smtClean="0">
                <a:hlinkClick r:id="rId6"/>
              </a:rPr>
              <a:t>https://www.youtube.com/watch?v=PkUWenZU5uc</a:t>
            </a:r>
            <a:endParaRPr lang="en-GB" dirty="0" smtClean="0"/>
          </a:p>
          <a:p>
            <a:r>
              <a:rPr lang="en-GB" dirty="0" smtClean="0"/>
              <a:t>An introduction to </a:t>
            </a:r>
            <a:r>
              <a:rPr lang="en-GB" dirty="0" err="1" smtClean="0"/>
              <a:t>interactionism</a:t>
            </a:r>
            <a:r>
              <a:rPr lang="en-GB" dirty="0" smtClean="0"/>
              <a:t> – you are not expected to have the booklet that the speaker refers to.</a:t>
            </a:r>
          </a:p>
          <a:p>
            <a:r>
              <a:rPr lang="en-GB" dirty="0" smtClean="0">
                <a:hlinkClick r:id="rId7"/>
              </a:rPr>
              <a:t>https://www.youtube.com/watch?v=26pDRDBPXck</a:t>
            </a:r>
            <a:endParaRPr lang="en-GB" dirty="0" smtClean="0"/>
          </a:p>
          <a:p>
            <a:r>
              <a:rPr lang="en-GB" dirty="0" smtClean="0"/>
              <a:t>A tutorial on postmodernism</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t>
            </a:r>
            <a:r>
              <a:rPr lang="en-GB" dirty="0" smtClean="0"/>
              <a:t>inks </a:t>
            </a:r>
            <a:r>
              <a:rPr lang="en-GB" smtClean="0"/>
              <a:t>to ‘revise sociology’</a:t>
            </a:r>
            <a:endParaRPr lang="en-GB" dirty="0"/>
          </a:p>
        </p:txBody>
      </p:sp>
      <p:sp>
        <p:nvSpPr>
          <p:cNvPr id="3" name="Content Placeholder 2"/>
          <p:cNvSpPr>
            <a:spLocks noGrp="1"/>
          </p:cNvSpPr>
          <p:nvPr>
            <p:ph idx="1"/>
          </p:nvPr>
        </p:nvSpPr>
        <p:spPr>
          <a:xfrm>
            <a:off x="457200" y="1700808"/>
            <a:ext cx="8229600" cy="4425355"/>
          </a:xfrm>
        </p:spPr>
        <p:txBody>
          <a:bodyPr>
            <a:normAutofit fontScale="62500" lnSpcReduction="20000"/>
          </a:bodyPr>
          <a:lstStyle/>
          <a:p>
            <a:endParaRPr lang="en-GB" dirty="0" smtClean="0">
              <a:hlinkClick r:id="rId2"/>
            </a:endParaRPr>
          </a:p>
          <a:p>
            <a:r>
              <a:rPr lang="en-GB" dirty="0" smtClean="0">
                <a:hlinkClick r:id="rId2"/>
              </a:rPr>
              <a:t>https://revisesociology.com/2016/09/01/functionalism-sociology/</a:t>
            </a:r>
            <a:endParaRPr lang="en-GB" dirty="0" smtClean="0"/>
          </a:p>
          <a:p>
            <a:r>
              <a:rPr lang="en-GB" dirty="0" smtClean="0"/>
              <a:t>An introduction to Functionalism</a:t>
            </a:r>
          </a:p>
          <a:p>
            <a:r>
              <a:rPr lang="en-GB" dirty="0" smtClean="0">
                <a:hlinkClick r:id="rId3"/>
              </a:rPr>
              <a:t>https://revisesociology.com/2016/04/10/the-marxist-perspective-on-society/</a:t>
            </a:r>
            <a:endParaRPr lang="en-GB" dirty="0" smtClean="0"/>
          </a:p>
          <a:p>
            <a:r>
              <a:rPr lang="en-GB" dirty="0" smtClean="0"/>
              <a:t>An introduction to Marxism</a:t>
            </a:r>
          </a:p>
          <a:p>
            <a:r>
              <a:rPr lang="en-GB" dirty="0" smtClean="0">
                <a:hlinkClick r:id="rId4"/>
              </a:rPr>
              <a:t>https://revisesociology.com/2017/04/03/feminist-theory-for-a-level-sociology-an-introduction/</a:t>
            </a:r>
            <a:endParaRPr lang="en-GB" dirty="0" smtClean="0"/>
          </a:p>
          <a:p>
            <a:r>
              <a:rPr lang="en-GB" dirty="0" smtClean="0"/>
              <a:t>Introduction to feminism</a:t>
            </a:r>
          </a:p>
          <a:p>
            <a:r>
              <a:rPr lang="en-GB" dirty="0" smtClean="0">
                <a:hlinkClick r:id="rId5"/>
              </a:rPr>
              <a:t>https://revisesociology.com/2016/07/13/social-action-theory-a-summary/</a:t>
            </a:r>
            <a:endParaRPr lang="en-GB" dirty="0" smtClean="0"/>
          </a:p>
          <a:p>
            <a:r>
              <a:rPr lang="en-GB" dirty="0" smtClean="0"/>
              <a:t>Introduction to social action theory</a:t>
            </a:r>
          </a:p>
          <a:p>
            <a:r>
              <a:rPr lang="en-GB" dirty="0" smtClean="0">
                <a:hlinkClick r:id="rId6"/>
              </a:rPr>
              <a:t>https://revisesociology.com/2017/08/05/postmodernism-introduction-sociology/</a:t>
            </a:r>
            <a:endParaRPr lang="en-GB" dirty="0" smtClean="0"/>
          </a:p>
          <a:p>
            <a:r>
              <a:rPr lang="en-GB" dirty="0" smtClean="0"/>
              <a:t>Introduction to postmodernism</a:t>
            </a:r>
          </a:p>
          <a:p>
            <a:endParaRPr lang="en-GB" dirty="0"/>
          </a:p>
        </p:txBody>
      </p:sp>
      <p:sp>
        <p:nvSpPr>
          <p:cNvPr id="4" name="TextBox 3"/>
          <p:cNvSpPr txBox="1"/>
          <p:nvPr/>
        </p:nvSpPr>
        <p:spPr>
          <a:xfrm>
            <a:off x="539552" y="1124744"/>
            <a:ext cx="7560840" cy="646331"/>
          </a:xfrm>
          <a:prstGeom prst="rect">
            <a:avLst/>
          </a:prstGeom>
          <a:noFill/>
        </p:spPr>
        <p:txBody>
          <a:bodyPr wrap="square" rtlCol="0">
            <a:spAutoFit/>
          </a:bodyPr>
          <a:lstStyle/>
          <a:p>
            <a:r>
              <a:rPr lang="en-GB" dirty="0" smtClean="0">
                <a:hlinkClick r:id="rId2"/>
              </a:rPr>
              <a:t>https://revisesociology.com/tag/social-action-theory/</a:t>
            </a:r>
            <a:endParaRPr lang="en-GB" dirty="0" smtClean="0"/>
          </a:p>
          <a:p>
            <a:r>
              <a:rPr lang="en-GB" dirty="0" smtClean="0"/>
              <a:t>A brief overview of different theories</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a:solidFill>
            <a:srgbClr val="FFFF00"/>
          </a:solidFill>
        </p:spPr>
        <p:txBody>
          <a:bodyPr>
            <a:normAutofit fontScale="90000"/>
          </a:bodyPr>
          <a:lstStyle/>
          <a:p>
            <a:r>
              <a:rPr lang="en-GB" dirty="0" smtClean="0"/>
              <a:t>Activity</a:t>
            </a:r>
            <a:endParaRPr lang="en-GB" dirty="0"/>
          </a:p>
        </p:txBody>
      </p:sp>
      <p:sp>
        <p:nvSpPr>
          <p:cNvPr id="5" name="Content Placeholder 4"/>
          <p:cNvSpPr>
            <a:spLocks noGrp="1"/>
          </p:cNvSpPr>
          <p:nvPr>
            <p:ph idx="1"/>
          </p:nvPr>
        </p:nvSpPr>
        <p:spPr>
          <a:xfrm>
            <a:off x="457200" y="980728"/>
            <a:ext cx="8229600" cy="5877272"/>
          </a:xfrm>
        </p:spPr>
        <p:txBody>
          <a:bodyPr>
            <a:normAutofit fontScale="62500" lnSpcReduction="20000"/>
          </a:bodyPr>
          <a:lstStyle/>
          <a:p>
            <a:r>
              <a:rPr lang="en-GB" dirty="0" smtClean="0"/>
              <a:t>After a bit of research, I would like you to create a poster about A3 size showing what you understand about 5 sociological theories.</a:t>
            </a:r>
          </a:p>
          <a:p>
            <a:r>
              <a:rPr lang="en-GB" dirty="0" smtClean="0">
                <a:solidFill>
                  <a:srgbClr val="FF0000"/>
                </a:solidFill>
              </a:rPr>
              <a:t>How to do this:</a:t>
            </a:r>
          </a:p>
          <a:p>
            <a:r>
              <a:rPr lang="en-GB" dirty="0" smtClean="0"/>
              <a:t>The diagram on the next page categorises the theories. Use this as a starting point and annotate this diagram with as much information as you can find out about each theory.</a:t>
            </a:r>
          </a:p>
          <a:p>
            <a:r>
              <a:rPr lang="en-GB" b="1" dirty="0" smtClean="0"/>
              <a:t>You can include</a:t>
            </a:r>
            <a:r>
              <a:rPr lang="en-GB" dirty="0" smtClean="0"/>
              <a:t>: a description of how each approach views society, an explanation of the key terms they use, some named examples of people from each theory, some examples of their work. You can also include images and diagrams too.</a:t>
            </a:r>
          </a:p>
          <a:p>
            <a:r>
              <a:rPr lang="en-GB" dirty="0" smtClean="0"/>
              <a:t>There is no right or wrong answer it is just a way of showing what you understand.</a:t>
            </a:r>
          </a:p>
          <a:p>
            <a:r>
              <a:rPr lang="en-GB" dirty="0" smtClean="0">
                <a:solidFill>
                  <a:srgbClr val="0070C0"/>
                </a:solidFill>
              </a:rPr>
              <a:t>Optional:  </a:t>
            </a:r>
            <a:r>
              <a:rPr lang="en-GB" dirty="0" smtClean="0"/>
              <a:t>I’d love to see your posters so I hope some of you will email a photo of your poster to me at </a:t>
            </a:r>
            <a:r>
              <a:rPr lang="en-GB" dirty="0" smtClean="0">
                <a:hlinkClick r:id="rId2"/>
              </a:rPr>
              <a:t>L.King@allsaintslearning.co.uk</a:t>
            </a:r>
            <a:r>
              <a:rPr lang="en-GB" dirty="0" smtClean="0"/>
              <a:t>.</a:t>
            </a:r>
          </a:p>
          <a:p>
            <a:r>
              <a:rPr lang="en-GB" dirty="0" smtClean="0">
                <a:solidFill>
                  <a:srgbClr val="F10DD6"/>
                </a:solidFill>
              </a:rPr>
              <a:t>Resources: </a:t>
            </a:r>
            <a:r>
              <a:rPr lang="en-GB" dirty="0" smtClean="0"/>
              <a:t>I have include slides and some links to </a:t>
            </a:r>
            <a:r>
              <a:rPr lang="en-GB" dirty="0" err="1" smtClean="0"/>
              <a:t>y</a:t>
            </a:r>
            <a:r>
              <a:rPr lang="en-GB" dirty="0" err="1" smtClean="0"/>
              <a:t>outube</a:t>
            </a:r>
            <a:r>
              <a:rPr lang="en-GB" dirty="0" smtClean="0"/>
              <a:t> clips and revision sites which you may find useful but you can do some research of your own too.  </a:t>
            </a:r>
          </a:p>
          <a:p>
            <a:endParaRPr lang="en-GB" dirty="0" smtClean="0"/>
          </a:p>
          <a:p>
            <a:r>
              <a:rPr lang="en-GB" dirty="0" smtClean="0"/>
              <a:t>Enjoy finding out about the different sociological theories !</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princessglasses"/>
          <p:cNvPicPr>
            <a:picLocks noChangeAspect="1" noChangeArrowheads="1"/>
          </p:cNvPicPr>
          <p:nvPr/>
        </p:nvPicPr>
        <p:blipFill>
          <a:blip r:embed="rId4" cstate="print">
            <a:clrChange>
              <a:clrFrom>
                <a:srgbClr val="FCFEFB"/>
              </a:clrFrom>
              <a:clrTo>
                <a:srgbClr val="FCFEFB">
                  <a:alpha val="0"/>
                </a:srgbClr>
              </a:clrTo>
            </a:clrChange>
          </a:blip>
          <a:srcRect b="37628"/>
          <a:stretch>
            <a:fillRect/>
          </a:stretch>
        </p:blipFill>
        <p:spPr bwMode="auto">
          <a:xfrm>
            <a:off x="468313" y="4149725"/>
            <a:ext cx="1511300" cy="731838"/>
          </a:xfrm>
          <a:prstGeom prst="rect">
            <a:avLst/>
          </a:prstGeom>
          <a:noFill/>
          <a:ln w="9525">
            <a:noFill/>
            <a:miter lim="800000"/>
            <a:headEnd/>
            <a:tailEnd/>
          </a:ln>
        </p:spPr>
      </p:pic>
      <p:sp>
        <p:nvSpPr>
          <p:cNvPr id="10243" name="Text Box 8"/>
          <p:cNvSpPr txBox="1">
            <a:spLocks noChangeArrowheads="1"/>
          </p:cNvSpPr>
          <p:nvPr/>
        </p:nvSpPr>
        <p:spPr bwMode="auto">
          <a:xfrm>
            <a:off x="3048000" y="0"/>
            <a:ext cx="2895600" cy="777875"/>
          </a:xfrm>
          <a:prstGeom prst="rect">
            <a:avLst/>
          </a:prstGeom>
          <a:solidFill>
            <a:schemeClr val="hlink"/>
          </a:solidFill>
          <a:ln w="9525">
            <a:noFill/>
            <a:miter lim="800000"/>
            <a:headEnd/>
            <a:tailEnd/>
          </a:ln>
        </p:spPr>
        <p:txBody>
          <a:bodyPr>
            <a:spAutoFit/>
          </a:bodyPr>
          <a:lstStyle/>
          <a:p>
            <a:pPr algn="ctr">
              <a:spcBef>
                <a:spcPct val="50000"/>
              </a:spcBef>
            </a:pPr>
            <a:r>
              <a:rPr lang="en-GB" sz="4500">
                <a:solidFill>
                  <a:srgbClr val="FF6699"/>
                </a:solidFill>
                <a:latin typeface="Calibri" pitchFamily="34" charset="0"/>
              </a:rPr>
              <a:t>Sociology</a:t>
            </a:r>
            <a:endParaRPr lang="en-US" sz="4500">
              <a:solidFill>
                <a:srgbClr val="FF6699"/>
              </a:solidFill>
              <a:latin typeface="Calibri" pitchFamily="34" charset="0"/>
            </a:endParaRPr>
          </a:p>
        </p:txBody>
      </p:sp>
      <p:sp>
        <p:nvSpPr>
          <p:cNvPr id="10244" name="Line 9"/>
          <p:cNvSpPr>
            <a:spLocks noChangeShapeType="1"/>
          </p:cNvSpPr>
          <p:nvPr/>
        </p:nvSpPr>
        <p:spPr bwMode="auto">
          <a:xfrm flipH="1">
            <a:off x="2771775" y="692150"/>
            <a:ext cx="647700" cy="649288"/>
          </a:xfrm>
          <a:prstGeom prst="line">
            <a:avLst/>
          </a:prstGeom>
          <a:noFill/>
          <a:ln w="50800">
            <a:solidFill>
              <a:schemeClr val="tx1"/>
            </a:solidFill>
            <a:round/>
            <a:headEnd/>
            <a:tailEnd type="stealth" w="med" len="med"/>
          </a:ln>
        </p:spPr>
        <p:txBody>
          <a:bodyPr/>
          <a:lstStyle/>
          <a:p>
            <a:endParaRPr lang="en-GB"/>
          </a:p>
        </p:txBody>
      </p:sp>
      <p:sp>
        <p:nvSpPr>
          <p:cNvPr id="10245" name="Line 10"/>
          <p:cNvSpPr>
            <a:spLocks noChangeShapeType="1"/>
          </p:cNvSpPr>
          <p:nvPr/>
        </p:nvSpPr>
        <p:spPr bwMode="auto">
          <a:xfrm>
            <a:off x="5724525" y="692150"/>
            <a:ext cx="503238" cy="649288"/>
          </a:xfrm>
          <a:prstGeom prst="line">
            <a:avLst/>
          </a:prstGeom>
          <a:noFill/>
          <a:ln w="50800">
            <a:solidFill>
              <a:schemeClr val="tx1"/>
            </a:solidFill>
            <a:round/>
            <a:headEnd/>
            <a:tailEnd type="stealth" w="med" len="med"/>
          </a:ln>
        </p:spPr>
        <p:txBody>
          <a:bodyPr/>
          <a:lstStyle/>
          <a:p>
            <a:endParaRPr lang="en-GB"/>
          </a:p>
        </p:txBody>
      </p:sp>
      <p:sp>
        <p:nvSpPr>
          <p:cNvPr id="2061" name="Text Box 13"/>
          <p:cNvSpPr txBox="1">
            <a:spLocks noChangeArrowheads="1"/>
          </p:cNvSpPr>
          <p:nvPr/>
        </p:nvSpPr>
        <p:spPr bwMode="auto">
          <a:xfrm>
            <a:off x="323850" y="1341438"/>
            <a:ext cx="4500563" cy="641350"/>
          </a:xfrm>
          <a:prstGeom prst="rect">
            <a:avLst/>
          </a:prstGeom>
          <a:noFill/>
          <a:ln w="9525">
            <a:noFill/>
            <a:miter lim="800000"/>
            <a:headEnd/>
            <a:tailEnd/>
          </a:ln>
        </p:spPr>
        <p:txBody>
          <a:bodyPr>
            <a:spAutoFit/>
          </a:bodyPr>
          <a:lstStyle/>
          <a:p>
            <a:pPr>
              <a:spcBef>
                <a:spcPct val="50000"/>
              </a:spcBef>
            </a:pPr>
            <a:r>
              <a:rPr lang="en-GB" sz="3600" b="1">
                <a:latin typeface="Calibri" pitchFamily="34" charset="0"/>
              </a:rPr>
              <a:t>Structural</a:t>
            </a:r>
            <a:r>
              <a:rPr lang="en-GB" sz="3600">
                <a:latin typeface="Calibri" pitchFamily="34" charset="0"/>
              </a:rPr>
              <a:t> Theory</a:t>
            </a:r>
            <a:endParaRPr lang="en-US" sz="3600">
              <a:latin typeface="Calibri" pitchFamily="34" charset="0"/>
            </a:endParaRPr>
          </a:p>
        </p:txBody>
      </p:sp>
      <p:sp>
        <p:nvSpPr>
          <p:cNvPr id="2062" name="Text Box 14"/>
          <p:cNvSpPr txBox="1">
            <a:spLocks noChangeArrowheads="1"/>
          </p:cNvSpPr>
          <p:nvPr/>
        </p:nvSpPr>
        <p:spPr bwMode="auto">
          <a:xfrm>
            <a:off x="4140200" y="1341438"/>
            <a:ext cx="4500563" cy="641350"/>
          </a:xfrm>
          <a:prstGeom prst="rect">
            <a:avLst/>
          </a:prstGeom>
          <a:noFill/>
          <a:ln w="9525">
            <a:noFill/>
            <a:miter lim="800000"/>
            <a:headEnd/>
            <a:tailEnd/>
          </a:ln>
        </p:spPr>
        <p:txBody>
          <a:bodyPr>
            <a:spAutoFit/>
          </a:bodyPr>
          <a:lstStyle/>
          <a:p>
            <a:pPr algn="r">
              <a:spcBef>
                <a:spcPct val="50000"/>
              </a:spcBef>
            </a:pPr>
            <a:r>
              <a:rPr lang="en-GB" sz="3600" b="1" dirty="0">
                <a:latin typeface="Calibri" pitchFamily="34" charset="0"/>
              </a:rPr>
              <a:t>Action</a:t>
            </a:r>
            <a:r>
              <a:rPr lang="en-GB" sz="3600" dirty="0">
                <a:latin typeface="Calibri" pitchFamily="34" charset="0"/>
              </a:rPr>
              <a:t> Theory</a:t>
            </a:r>
            <a:endParaRPr lang="en-US" sz="3600" dirty="0">
              <a:latin typeface="Calibri" pitchFamily="34" charset="0"/>
            </a:endParaRPr>
          </a:p>
        </p:txBody>
      </p:sp>
      <p:sp>
        <p:nvSpPr>
          <p:cNvPr id="2063" name="Line 15"/>
          <p:cNvSpPr>
            <a:spLocks noChangeShapeType="1"/>
          </p:cNvSpPr>
          <p:nvPr/>
        </p:nvSpPr>
        <p:spPr bwMode="auto">
          <a:xfrm>
            <a:off x="1258888" y="1916113"/>
            <a:ext cx="0" cy="865187"/>
          </a:xfrm>
          <a:prstGeom prst="line">
            <a:avLst/>
          </a:prstGeom>
          <a:noFill/>
          <a:ln w="50800">
            <a:solidFill>
              <a:schemeClr val="tx1"/>
            </a:solidFill>
            <a:round/>
            <a:headEnd/>
            <a:tailEnd type="stealth" w="med" len="med"/>
          </a:ln>
        </p:spPr>
        <p:txBody>
          <a:bodyPr/>
          <a:lstStyle/>
          <a:p>
            <a:endParaRPr lang="en-GB"/>
          </a:p>
        </p:txBody>
      </p:sp>
      <p:sp>
        <p:nvSpPr>
          <p:cNvPr id="2064" name="Line 16"/>
          <p:cNvSpPr>
            <a:spLocks noChangeShapeType="1"/>
          </p:cNvSpPr>
          <p:nvPr/>
        </p:nvSpPr>
        <p:spPr bwMode="auto">
          <a:xfrm>
            <a:off x="3419475" y="1916113"/>
            <a:ext cx="0" cy="865187"/>
          </a:xfrm>
          <a:prstGeom prst="line">
            <a:avLst/>
          </a:prstGeom>
          <a:noFill/>
          <a:ln w="50800">
            <a:solidFill>
              <a:schemeClr val="tx1"/>
            </a:solidFill>
            <a:round/>
            <a:headEnd/>
            <a:tailEnd type="stealth" w="med" len="med"/>
          </a:ln>
        </p:spPr>
        <p:txBody>
          <a:bodyPr/>
          <a:lstStyle/>
          <a:p>
            <a:endParaRPr lang="en-GB"/>
          </a:p>
        </p:txBody>
      </p:sp>
      <p:sp>
        <p:nvSpPr>
          <p:cNvPr id="2066" name="Text Box 18"/>
          <p:cNvSpPr txBox="1">
            <a:spLocks noChangeArrowheads="1"/>
          </p:cNvSpPr>
          <p:nvPr/>
        </p:nvSpPr>
        <p:spPr bwMode="auto">
          <a:xfrm>
            <a:off x="395288" y="2781300"/>
            <a:ext cx="1944687" cy="369332"/>
          </a:xfrm>
          <a:prstGeom prst="rect">
            <a:avLst/>
          </a:prstGeom>
          <a:noFill/>
          <a:ln w="9525">
            <a:noFill/>
            <a:miter lim="800000"/>
            <a:headEnd/>
            <a:tailEnd/>
          </a:ln>
        </p:spPr>
        <p:txBody>
          <a:bodyPr>
            <a:spAutoFit/>
          </a:bodyPr>
          <a:lstStyle/>
          <a:p>
            <a:pPr>
              <a:spcBef>
                <a:spcPct val="50000"/>
              </a:spcBef>
            </a:pPr>
            <a:r>
              <a:rPr lang="en-GB" b="1" dirty="0">
                <a:solidFill>
                  <a:srgbClr val="0070C0"/>
                </a:solidFill>
                <a:latin typeface="Calibri" pitchFamily="34" charset="0"/>
              </a:rPr>
              <a:t>Consensus</a:t>
            </a:r>
            <a:endParaRPr lang="en-US" b="1" dirty="0">
              <a:solidFill>
                <a:srgbClr val="0070C0"/>
              </a:solidFill>
              <a:latin typeface="Calibri" pitchFamily="34" charset="0"/>
            </a:endParaRPr>
          </a:p>
        </p:txBody>
      </p:sp>
      <p:sp>
        <p:nvSpPr>
          <p:cNvPr id="2067" name="Text Box 19"/>
          <p:cNvSpPr txBox="1">
            <a:spLocks noChangeArrowheads="1"/>
          </p:cNvSpPr>
          <p:nvPr/>
        </p:nvSpPr>
        <p:spPr bwMode="auto">
          <a:xfrm>
            <a:off x="2411413" y="2781300"/>
            <a:ext cx="1944687" cy="369332"/>
          </a:xfrm>
          <a:prstGeom prst="rect">
            <a:avLst/>
          </a:prstGeom>
          <a:noFill/>
          <a:ln w="9525">
            <a:noFill/>
            <a:miter lim="800000"/>
            <a:headEnd/>
            <a:tailEnd/>
          </a:ln>
        </p:spPr>
        <p:txBody>
          <a:bodyPr>
            <a:spAutoFit/>
          </a:bodyPr>
          <a:lstStyle/>
          <a:p>
            <a:pPr algn="ctr">
              <a:spcBef>
                <a:spcPct val="50000"/>
              </a:spcBef>
            </a:pPr>
            <a:r>
              <a:rPr lang="en-GB" b="1" dirty="0">
                <a:solidFill>
                  <a:srgbClr val="FF0000"/>
                </a:solidFill>
                <a:latin typeface="Calibri" pitchFamily="34" charset="0"/>
              </a:rPr>
              <a:t>Conflict</a:t>
            </a:r>
            <a:endParaRPr lang="en-US" b="1" dirty="0">
              <a:solidFill>
                <a:srgbClr val="FF0000"/>
              </a:solidFill>
              <a:latin typeface="Calibri" pitchFamily="34" charset="0"/>
            </a:endParaRPr>
          </a:p>
        </p:txBody>
      </p:sp>
      <p:pic>
        <p:nvPicPr>
          <p:cNvPr id="2068" name="Picture 20" descr="madison">
            <a:hlinkClick r:id="rId5"/>
          </p:cNvPr>
          <p:cNvPicPr>
            <a:picLocks noChangeAspect="1" noChangeArrowheads="1"/>
          </p:cNvPicPr>
          <p:nvPr/>
        </p:nvPicPr>
        <p:blipFill>
          <a:blip r:embed="rId6" cstate="print">
            <a:clrChange>
              <a:clrFrom>
                <a:srgbClr val="FFFFFF"/>
              </a:clrFrom>
              <a:clrTo>
                <a:srgbClr val="FFFFFF">
                  <a:alpha val="0"/>
                </a:srgbClr>
              </a:clrTo>
            </a:clrChange>
          </a:blip>
          <a:srcRect b="69624"/>
          <a:stretch>
            <a:fillRect/>
          </a:stretch>
        </p:blipFill>
        <p:spPr bwMode="auto">
          <a:xfrm>
            <a:off x="4284663" y="4508500"/>
            <a:ext cx="1763712" cy="482600"/>
          </a:xfrm>
          <a:prstGeom prst="rect">
            <a:avLst/>
          </a:prstGeom>
          <a:noFill/>
          <a:ln w="9525">
            <a:noFill/>
            <a:miter lim="800000"/>
            <a:headEnd/>
            <a:tailEnd/>
          </a:ln>
        </p:spPr>
      </p:pic>
      <p:sp>
        <p:nvSpPr>
          <p:cNvPr id="2069" name="Line 21"/>
          <p:cNvSpPr>
            <a:spLocks noChangeShapeType="1"/>
          </p:cNvSpPr>
          <p:nvPr/>
        </p:nvSpPr>
        <p:spPr bwMode="auto">
          <a:xfrm>
            <a:off x="1258888" y="3213100"/>
            <a:ext cx="0" cy="865188"/>
          </a:xfrm>
          <a:prstGeom prst="line">
            <a:avLst/>
          </a:prstGeom>
          <a:noFill/>
          <a:ln w="50800">
            <a:solidFill>
              <a:schemeClr val="tx1"/>
            </a:solidFill>
            <a:round/>
            <a:headEnd/>
            <a:tailEnd type="stealth" w="med" len="med"/>
          </a:ln>
        </p:spPr>
        <p:txBody>
          <a:bodyPr/>
          <a:lstStyle/>
          <a:p>
            <a:endParaRPr lang="en-GB"/>
          </a:p>
        </p:txBody>
      </p:sp>
      <p:sp>
        <p:nvSpPr>
          <p:cNvPr id="2070" name="Text Box 22"/>
          <p:cNvSpPr txBox="1">
            <a:spLocks noChangeArrowheads="1"/>
          </p:cNvSpPr>
          <p:nvPr/>
        </p:nvSpPr>
        <p:spPr bwMode="auto">
          <a:xfrm>
            <a:off x="250825" y="4076700"/>
            <a:ext cx="2160588" cy="369332"/>
          </a:xfrm>
          <a:prstGeom prst="rect">
            <a:avLst/>
          </a:prstGeom>
          <a:noFill/>
          <a:ln w="9525">
            <a:noFill/>
            <a:miter lim="800000"/>
            <a:headEnd/>
            <a:tailEnd/>
          </a:ln>
        </p:spPr>
        <p:txBody>
          <a:bodyPr>
            <a:spAutoFit/>
          </a:bodyPr>
          <a:lstStyle/>
          <a:p>
            <a:pPr>
              <a:spcBef>
                <a:spcPct val="50000"/>
              </a:spcBef>
            </a:pPr>
            <a:r>
              <a:rPr lang="en-GB" b="1" dirty="0">
                <a:solidFill>
                  <a:srgbClr val="0070C0"/>
                </a:solidFill>
                <a:latin typeface="Calibri" pitchFamily="34" charset="0"/>
              </a:rPr>
              <a:t>Functionalism</a:t>
            </a:r>
            <a:endParaRPr lang="en-US" b="1" dirty="0">
              <a:solidFill>
                <a:srgbClr val="0070C0"/>
              </a:solidFill>
              <a:latin typeface="Calibri" pitchFamily="34" charset="0"/>
            </a:endParaRPr>
          </a:p>
        </p:txBody>
      </p:sp>
      <p:sp>
        <p:nvSpPr>
          <p:cNvPr id="2071" name="Line 23"/>
          <p:cNvSpPr>
            <a:spLocks noChangeShapeType="1"/>
          </p:cNvSpPr>
          <p:nvPr/>
        </p:nvSpPr>
        <p:spPr bwMode="auto">
          <a:xfrm>
            <a:off x="3419475" y="3213100"/>
            <a:ext cx="0" cy="865188"/>
          </a:xfrm>
          <a:prstGeom prst="line">
            <a:avLst/>
          </a:prstGeom>
          <a:noFill/>
          <a:ln w="50800">
            <a:solidFill>
              <a:schemeClr val="tx1"/>
            </a:solidFill>
            <a:round/>
            <a:headEnd/>
            <a:tailEnd type="stealth" w="med" len="med"/>
          </a:ln>
        </p:spPr>
        <p:txBody>
          <a:bodyPr/>
          <a:lstStyle/>
          <a:p>
            <a:endParaRPr lang="en-GB"/>
          </a:p>
        </p:txBody>
      </p:sp>
      <p:sp>
        <p:nvSpPr>
          <p:cNvPr id="2072" name="Line 24"/>
          <p:cNvSpPr>
            <a:spLocks noChangeShapeType="1"/>
          </p:cNvSpPr>
          <p:nvPr/>
        </p:nvSpPr>
        <p:spPr bwMode="auto">
          <a:xfrm rot="-2660760">
            <a:off x="4572000" y="3429000"/>
            <a:ext cx="0" cy="865188"/>
          </a:xfrm>
          <a:prstGeom prst="line">
            <a:avLst/>
          </a:prstGeom>
          <a:noFill/>
          <a:ln w="50800">
            <a:solidFill>
              <a:schemeClr val="tx1"/>
            </a:solidFill>
            <a:round/>
            <a:headEnd/>
            <a:tailEnd type="stealth" w="med" len="med"/>
          </a:ln>
        </p:spPr>
        <p:txBody>
          <a:bodyPr/>
          <a:lstStyle/>
          <a:p>
            <a:endParaRPr lang="en-GB"/>
          </a:p>
        </p:txBody>
      </p:sp>
      <p:sp>
        <p:nvSpPr>
          <p:cNvPr id="2073" name="Text Box 25"/>
          <p:cNvSpPr txBox="1">
            <a:spLocks noChangeArrowheads="1"/>
          </p:cNvSpPr>
          <p:nvPr/>
        </p:nvSpPr>
        <p:spPr bwMode="auto">
          <a:xfrm>
            <a:off x="2339975" y="4076700"/>
            <a:ext cx="2160588" cy="369332"/>
          </a:xfrm>
          <a:prstGeom prst="rect">
            <a:avLst/>
          </a:prstGeom>
          <a:noFill/>
          <a:ln w="9525">
            <a:noFill/>
            <a:miter lim="800000"/>
            <a:headEnd/>
            <a:tailEnd/>
          </a:ln>
        </p:spPr>
        <p:txBody>
          <a:bodyPr>
            <a:spAutoFit/>
          </a:bodyPr>
          <a:lstStyle/>
          <a:p>
            <a:pPr algn="ctr">
              <a:spcBef>
                <a:spcPct val="50000"/>
              </a:spcBef>
            </a:pPr>
            <a:r>
              <a:rPr lang="en-GB" b="1" dirty="0">
                <a:solidFill>
                  <a:srgbClr val="FF0000"/>
                </a:solidFill>
                <a:latin typeface="Calibri" pitchFamily="34" charset="0"/>
              </a:rPr>
              <a:t>Marxism</a:t>
            </a:r>
            <a:endParaRPr lang="en-US" b="1" dirty="0">
              <a:solidFill>
                <a:srgbClr val="FF0000"/>
              </a:solidFill>
              <a:latin typeface="Calibri" pitchFamily="34" charset="0"/>
            </a:endParaRPr>
          </a:p>
        </p:txBody>
      </p:sp>
      <p:sp>
        <p:nvSpPr>
          <p:cNvPr id="2074" name="Text Box 26"/>
          <p:cNvSpPr txBox="1">
            <a:spLocks noChangeArrowheads="1"/>
          </p:cNvSpPr>
          <p:nvPr/>
        </p:nvSpPr>
        <p:spPr bwMode="auto">
          <a:xfrm>
            <a:off x="4140200" y="4149725"/>
            <a:ext cx="2160588" cy="369332"/>
          </a:xfrm>
          <a:prstGeom prst="rect">
            <a:avLst/>
          </a:prstGeom>
          <a:solidFill>
            <a:srgbClr val="7030A0"/>
          </a:solidFill>
          <a:ln w="9525">
            <a:noFill/>
            <a:miter lim="800000"/>
            <a:headEnd/>
            <a:tailEnd/>
          </a:ln>
        </p:spPr>
        <p:txBody>
          <a:bodyPr>
            <a:spAutoFit/>
          </a:bodyPr>
          <a:lstStyle/>
          <a:p>
            <a:pPr algn="ctr">
              <a:spcBef>
                <a:spcPct val="50000"/>
              </a:spcBef>
            </a:pPr>
            <a:r>
              <a:rPr lang="en-GB" b="1" dirty="0">
                <a:latin typeface="Calibri" pitchFamily="34" charset="0"/>
              </a:rPr>
              <a:t>Feminism</a:t>
            </a:r>
            <a:endParaRPr lang="en-US" b="1" dirty="0">
              <a:latin typeface="Calibri" pitchFamily="34" charset="0"/>
            </a:endParaRPr>
          </a:p>
        </p:txBody>
      </p:sp>
      <p:sp>
        <p:nvSpPr>
          <p:cNvPr id="2075" name="Line 27"/>
          <p:cNvSpPr>
            <a:spLocks noChangeShapeType="1"/>
          </p:cNvSpPr>
          <p:nvPr/>
        </p:nvSpPr>
        <p:spPr bwMode="auto">
          <a:xfrm>
            <a:off x="7239000" y="3352800"/>
            <a:ext cx="0" cy="793750"/>
          </a:xfrm>
          <a:prstGeom prst="line">
            <a:avLst/>
          </a:prstGeom>
          <a:noFill/>
          <a:ln w="50800">
            <a:solidFill>
              <a:schemeClr val="tx1"/>
            </a:solidFill>
            <a:round/>
            <a:headEnd/>
            <a:tailEnd type="stealth" w="med" len="med"/>
          </a:ln>
        </p:spPr>
        <p:txBody>
          <a:bodyPr/>
          <a:lstStyle/>
          <a:p>
            <a:endParaRPr lang="en-GB"/>
          </a:p>
        </p:txBody>
      </p:sp>
      <p:sp>
        <p:nvSpPr>
          <p:cNvPr id="2078" name="Text Box 30"/>
          <p:cNvSpPr txBox="1">
            <a:spLocks noChangeArrowheads="1"/>
          </p:cNvSpPr>
          <p:nvPr/>
        </p:nvSpPr>
        <p:spPr bwMode="auto">
          <a:xfrm>
            <a:off x="6248400" y="4114800"/>
            <a:ext cx="2087563" cy="646331"/>
          </a:xfrm>
          <a:prstGeom prst="rect">
            <a:avLst/>
          </a:prstGeom>
          <a:noFill/>
          <a:ln w="9525">
            <a:noFill/>
            <a:miter lim="800000"/>
            <a:headEnd/>
            <a:tailEnd/>
          </a:ln>
        </p:spPr>
        <p:txBody>
          <a:bodyPr>
            <a:spAutoFit/>
          </a:bodyPr>
          <a:lstStyle/>
          <a:p>
            <a:pPr algn="ctr">
              <a:spcBef>
                <a:spcPct val="50000"/>
              </a:spcBef>
            </a:pPr>
            <a:r>
              <a:rPr lang="en-GB" b="1" dirty="0">
                <a:solidFill>
                  <a:srgbClr val="F10DD6"/>
                </a:solidFill>
                <a:latin typeface="Calibri" pitchFamily="34" charset="0"/>
              </a:rPr>
              <a:t>Symbolic </a:t>
            </a:r>
            <a:r>
              <a:rPr lang="en-GB" b="1" dirty="0" err="1">
                <a:solidFill>
                  <a:srgbClr val="F10DD6"/>
                </a:solidFill>
                <a:latin typeface="Calibri" pitchFamily="34" charset="0"/>
              </a:rPr>
              <a:t>interactionism</a:t>
            </a:r>
            <a:endParaRPr lang="en-US" b="1" dirty="0">
              <a:solidFill>
                <a:srgbClr val="F10DD6"/>
              </a:solidFill>
              <a:latin typeface="Calibri" pitchFamily="34" charset="0"/>
            </a:endParaRPr>
          </a:p>
        </p:txBody>
      </p:sp>
      <p:sp>
        <p:nvSpPr>
          <p:cNvPr id="2080" name="Text Box 32"/>
          <p:cNvSpPr txBox="1">
            <a:spLocks noChangeArrowheads="1"/>
          </p:cNvSpPr>
          <p:nvPr/>
        </p:nvSpPr>
        <p:spPr bwMode="auto">
          <a:xfrm>
            <a:off x="5943600" y="2895600"/>
            <a:ext cx="2663825" cy="461665"/>
          </a:xfrm>
          <a:prstGeom prst="rect">
            <a:avLst/>
          </a:prstGeom>
          <a:noFill/>
          <a:ln w="9525">
            <a:noFill/>
            <a:miter lim="800000"/>
            <a:headEnd/>
            <a:tailEnd/>
          </a:ln>
        </p:spPr>
        <p:txBody>
          <a:bodyPr>
            <a:spAutoFit/>
          </a:bodyPr>
          <a:lstStyle/>
          <a:p>
            <a:pPr algn="ctr">
              <a:spcBef>
                <a:spcPct val="50000"/>
              </a:spcBef>
            </a:pPr>
            <a:r>
              <a:rPr lang="en-GB" sz="2400" b="1" dirty="0" err="1" smtClean="0">
                <a:solidFill>
                  <a:srgbClr val="FF6699"/>
                </a:solidFill>
                <a:latin typeface="Calibri" pitchFamily="34" charset="0"/>
              </a:rPr>
              <a:t>Interactionism</a:t>
            </a:r>
            <a:endParaRPr lang="en-US" sz="2400" b="1" dirty="0">
              <a:solidFill>
                <a:srgbClr val="FF6699"/>
              </a:solidFill>
              <a:latin typeface="Calibri" pitchFamily="34" charset="0"/>
            </a:endParaRPr>
          </a:p>
        </p:txBody>
      </p:sp>
      <p:pic>
        <p:nvPicPr>
          <p:cNvPr id="2084" name="Picture 36" descr="b2_1">
            <a:hlinkClick r:id="rId7"/>
          </p:cNvPr>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700338" y="4221163"/>
            <a:ext cx="1368425" cy="1031875"/>
          </a:xfrm>
          <a:prstGeom prst="rect">
            <a:avLst/>
          </a:prstGeom>
          <a:noFill/>
          <a:ln w="9525">
            <a:noFill/>
            <a:miter lim="800000"/>
            <a:headEnd/>
            <a:tailEnd/>
          </a:ln>
        </p:spPr>
      </p:pic>
      <p:pic>
        <p:nvPicPr>
          <p:cNvPr id="2088" name="Picture 40" descr="J112648_200"/>
          <p:cNvPicPr>
            <a:picLocks noChangeAspect="1" noChangeArrowheads="1"/>
          </p:cNvPicPr>
          <p:nvPr/>
        </p:nvPicPr>
        <p:blipFill>
          <a:blip r:embed="rId9" cstate="print">
            <a:clrChange>
              <a:clrFrom>
                <a:srgbClr val="FFFFFF"/>
              </a:clrFrom>
              <a:clrTo>
                <a:srgbClr val="FFFFFF">
                  <a:alpha val="0"/>
                </a:srgbClr>
              </a:clrTo>
            </a:clrChange>
          </a:blip>
          <a:srcRect t="26720"/>
          <a:stretch>
            <a:fillRect/>
          </a:stretch>
        </p:blipFill>
        <p:spPr bwMode="auto">
          <a:xfrm>
            <a:off x="6477000" y="4800600"/>
            <a:ext cx="1616075" cy="1184275"/>
          </a:xfrm>
          <a:prstGeom prst="rect">
            <a:avLst/>
          </a:prstGeom>
          <a:noFill/>
          <a:ln w="9525">
            <a:noFill/>
            <a:miter lim="800000"/>
            <a:headEnd/>
            <a:tailEnd/>
          </a:ln>
        </p:spPr>
      </p:pic>
      <p:sp>
        <p:nvSpPr>
          <p:cNvPr id="10266" name="WordArt 26"/>
          <p:cNvSpPr>
            <a:spLocks noChangeArrowheads="1" noChangeShapeType="1" noTextEdit="1"/>
          </p:cNvSpPr>
          <p:nvPr/>
        </p:nvSpPr>
        <p:spPr bwMode="auto">
          <a:xfrm>
            <a:off x="1600200" y="2057400"/>
            <a:ext cx="1571625" cy="244475"/>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macro</a:t>
            </a:r>
          </a:p>
        </p:txBody>
      </p:sp>
      <p:sp>
        <p:nvSpPr>
          <p:cNvPr id="10267" name="WordArt 27"/>
          <p:cNvSpPr>
            <a:spLocks noChangeArrowheads="1" noChangeShapeType="1" noTextEdit="1"/>
          </p:cNvSpPr>
          <p:nvPr/>
        </p:nvSpPr>
        <p:spPr bwMode="auto">
          <a:xfrm>
            <a:off x="6629400" y="1981200"/>
            <a:ext cx="1419225" cy="327025"/>
          </a:xfrm>
          <a:prstGeom prst="rect">
            <a:avLst/>
          </a:prstGeom>
        </p:spPr>
        <p:txBody>
          <a:bodyPr wrap="none" fromWordArt="1">
            <a:prstTxWarp prst="textPlain">
              <a:avLst>
                <a:gd name="adj" fmla="val 50000"/>
              </a:avLst>
            </a:prstTxWarp>
          </a:bodyPr>
          <a:lstStyle/>
          <a:p>
            <a:pPr algn="ctr"/>
            <a:r>
              <a:rPr lang="en-GB" sz="3600" kern="10" dirty="0">
                <a:ln w="9525">
                  <a:solidFill>
                    <a:srgbClr val="000000"/>
                  </a:solidFill>
                  <a:round/>
                  <a:headEnd/>
                  <a:tailEnd/>
                </a:ln>
                <a:solidFill>
                  <a:srgbClr val="FFFFFF"/>
                </a:solidFill>
                <a:latin typeface="Arial Black"/>
              </a:rPr>
              <a:t>micro</a:t>
            </a:r>
          </a:p>
        </p:txBody>
      </p:sp>
      <p:sp>
        <p:nvSpPr>
          <p:cNvPr id="2" name="Line 27"/>
          <p:cNvSpPr>
            <a:spLocks noChangeShapeType="1"/>
          </p:cNvSpPr>
          <p:nvPr/>
        </p:nvSpPr>
        <p:spPr bwMode="auto">
          <a:xfrm>
            <a:off x="7239000" y="2362200"/>
            <a:ext cx="0" cy="565150"/>
          </a:xfrm>
          <a:prstGeom prst="line">
            <a:avLst/>
          </a:prstGeom>
          <a:noFill/>
          <a:ln w="50800">
            <a:solidFill>
              <a:schemeClr val="tx1"/>
            </a:solidFill>
            <a:round/>
            <a:headEnd/>
            <a:tailEnd type="stealth" w="med" len="med"/>
          </a:ln>
        </p:spPr>
        <p:txBody>
          <a:bodyPr/>
          <a:lstStyle/>
          <a:p>
            <a:endParaRPr lang="en-GB"/>
          </a:p>
        </p:txBody>
      </p:sp>
      <p:sp>
        <p:nvSpPr>
          <p:cNvPr id="27" name="Explosion 2 26"/>
          <p:cNvSpPr/>
          <p:nvPr/>
        </p:nvSpPr>
        <p:spPr>
          <a:xfrm>
            <a:off x="4283968" y="5517232"/>
            <a:ext cx="4104456" cy="1152128"/>
          </a:xfrm>
          <a:prstGeom prst="irregularSeal2">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Postmodernism</a:t>
            </a:r>
            <a:endParaRPr lang="en-GB" dirty="0">
              <a:solidFill>
                <a:schemeClr val="tx1"/>
              </a:solidFill>
            </a:endParaRPr>
          </a:p>
        </p:txBody>
      </p:sp>
      <p:sp>
        <p:nvSpPr>
          <p:cNvPr id="28" name="TextBox 27"/>
          <p:cNvSpPr txBox="1"/>
          <p:nvPr/>
        </p:nvSpPr>
        <p:spPr>
          <a:xfrm>
            <a:off x="0" y="0"/>
            <a:ext cx="2016224" cy="923330"/>
          </a:xfrm>
          <a:prstGeom prst="rect">
            <a:avLst/>
          </a:prstGeom>
          <a:noFill/>
        </p:spPr>
        <p:txBody>
          <a:bodyPr wrap="square" rtlCol="0">
            <a:spAutoFit/>
          </a:bodyPr>
          <a:lstStyle/>
          <a:p>
            <a:r>
              <a:rPr lang="en-GB" dirty="0" smtClean="0"/>
              <a:t>This is the diagram which you are asked to annotate.</a:t>
            </a:r>
            <a:endParaRPr lang="en-GB" dirty="0"/>
          </a:p>
        </p:txBody>
      </p:sp>
    </p:spTree>
    <p:custDataLst>
      <p:tags r:id="rId1"/>
    </p:custData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67"/>
                                        </p:tgtEl>
                                        <p:attrNameLst>
                                          <p:attrName>style.visibility</p:attrName>
                                        </p:attrNameLst>
                                      </p:cBhvr>
                                      <p:to>
                                        <p:strVal val="visible"/>
                                      </p:to>
                                    </p:set>
                                    <p:anim calcmode="lin" valueType="num">
                                      <p:cBhvr additive="base">
                                        <p:cTn id="7" dur="500" fill="hold"/>
                                        <p:tgtEl>
                                          <p:spTgt spid="10267"/>
                                        </p:tgtEl>
                                        <p:attrNameLst>
                                          <p:attrName>ppt_x</p:attrName>
                                        </p:attrNameLst>
                                      </p:cBhvr>
                                      <p:tavLst>
                                        <p:tav tm="0">
                                          <p:val>
                                            <p:strVal val="#ppt_x"/>
                                          </p:val>
                                        </p:tav>
                                        <p:tav tm="100000">
                                          <p:val>
                                            <p:strVal val="#ppt_x"/>
                                          </p:val>
                                        </p:tav>
                                      </p:tavLst>
                                    </p:anim>
                                    <p:anim calcmode="lin" valueType="num">
                                      <p:cBhvr additive="base">
                                        <p:cTn id="8" dur="500" fill="hold"/>
                                        <p:tgtEl>
                                          <p:spTgt spid="1026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80"/>
                                        </p:tgtEl>
                                        <p:attrNameLst>
                                          <p:attrName>style.visibility</p:attrName>
                                        </p:attrNameLst>
                                      </p:cBhvr>
                                      <p:to>
                                        <p:strVal val="visible"/>
                                      </p:to>
                                    </p:set>
                                    <p:anim calcmode="lin" valueType="num">
                                      <p:cBhvr additive="base">
                                        <p:cTn id="19" dur="500" fill="hold"/>
                                        <p:tgtEl>
                                          <p:spTgt spid="2080"/>
                                        </p:tgtEl>
                                        <p:attrNameLst>
                                          <p:attrName>ppt_x</p:attrName>
                                        </p:attrNameLst>
                                      </p:cBhvr>
                                      <p:tavLst>
                                        <p:tav tm="0">
                                          <p:val>
                                            <p:strVal val="#ppt_x"/>
                                          </p:val>
                                        </p:tav>
                                        <p:tav tm="100000">
                                          <p:val>
                                            <p:strVal val="#ppt_x"/>
                                          </p:val>
                                        </p:tav>
                                      </p:tavLst>
                                    </p:anim>
                                    <p:anim calcmode="lin" valueType="num">
                                      <p:cBhvr additive="base">
                                        <p:cTn id="20" dur="500" fill="hold"/>
                                        <p:tgtEl>
                                          <p:spTgt spid="208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78"/>
                                        </p:tgtEl>
                                        <p:attrNameLst>
                                          <p:attrName>style.visibility</p:attrName>
                                        </p:attrNameLst>
                                      </p:cBhvr>
                                      <p:to>
                                        <p:strVal val="visible"/>
                                      </p:to>
                                    </p:set>
                                    <p:anim calcmode="lin" valueType="num">
                                      <p:cBhvr additive="base">
                                        <p:cTn id="25" dur="500" fill="hold"/>
                                        <p:tgtEl>
                                          <p:spTgt spid="2078"/>
                                        </p:tgtEl>
                                        <p:attrNameLst>
                                          <p:attrName>ppt_x</p:attrName>
                                        </p:attrNameLst>
                                      </p:cBhvr>
                                      <p:tavLst>
                                        <p:tav tm="0">
                                          <p:val>
                                            <p:strVal val="#ppt_x"/>
                                          </p:val>
                                        </p:tav>
                                        <p:tav tm="100000">
                                          <p:val>
                                            <p:strVal val="#ppt_x"/>
                                          </p:val>
                                        </p:tav>
                                      </p:tavLst>
                                    </p:anim>
                                    <p:anim calcmode="lin" valueType="num">
                                      <p:cBhvr additive="base">
                                        <p:cTn id="26" dur="500" fill="hold"/>
                                        <p:tgtEl>
                                          <p:spTgt spid="207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088"/>
                                        </p:tgtEl>
                                        <p:attrNameLst>
                                          <p:attrName>style.visibility</p:attrName>
                                        </p:attrNameLst>
                                      </p:cBhvr>
                                      <p:to>
                                        <p:strVal val="visible"/>
                                      </p:to>
                                    </p:set>
                                    <p:anim calcmode="lin" valueType="num">
                                      <p:cBhvr additive="base">
                                        <p:cTn id="31" dur="500" fill="hold"/>
                                        <p:tgtEl>
                                          <p:spTgt spid="2088"/>
                                        </p:tgtEl>
                                        <p:attrNameLst>
                                          <p:attrName>ppt_x</p:attrName>
                                        </p:attrNameLst>
                                      </p:cBhvr>
                                      <p:tavLst>
                                        <p:tav tm="0">
                                          <p:val>
                                            <p:strVal val="#ppt_x"/>
                                          </p:val>
                                        </p:tav>
                                        <p:tav tm="100000">
                                          <p:val>
                                            <p:strVal val="#ppt_x"/>
                                          </p:val>
                                        </p:tav>
                                      </p:tavLst>
                                    </p:anim>
                                    <p:anim calcmode="lin" valueType="num">
                                      <p:cBhvr additive="base">
                                        <p:cTn id="32" dur="500" fill="hold"/>
                                        <p:tgtEl>
                                          <p:spTgt spid="20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 grpId="0"/>
      <p:bldP spid="2080" grpId="0"/>
      <p:bldP spid="10267"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Grp="1" noChangeAspect="1" noChangeArrowheads="1"/>
          </p:cNvPicPr>
          <p:nvPr>
            <p:ph sz="half" idx="1"/>
          </p:nvPr>
        </p:nvPicPr>
        <p:blipFill>
          <a:blip r:embed="rId2" cstate="print"/>
          <a:srcRect/>
          <a:stretch>
            <a:fillRect/>
          </a:stretch>
        </p:blipFill>
        <p:spPr>
          <a:xfrm>
            <a:off x="4644008" y="1412776"/>
            <a:ext cx="4038600" cy="4525962"/>
          </a:xfrm>
        </p:spPr>
      </p:pic>
      <p:pic>
        <p:nvPicPr>
          <p:cNvPr id="3078" name="Picture 6"/>
          <p:cNvPicPr>
            <a:picLocks noGrp="1" noChangeAspect="1" noChangeArrowheads="1"/>
          </p:cNvPicPr>
          <p:nvPr>
            <p:ph sz="half" idx="2"/>
          </p:nvPr>
        </p:nvPicPr>
        <p:blipFill>
          <a:blip r:embed="rId3" cstate="print"/>
          <a:srcRect/>
          <a:stretch>
            <a:fillRect/>
          </a:stretch>
        </p:blipFill>
        <p:spPr>
          <a:xfrm>
            <a:off x="179512" y="1412776"/>
            <a:ext cx="4038600" cy="4525962"/>
          </a:xfrm>
        </p:spPr>
      </p:pic>
      <p:sp>
        <p:nvSpPr>
          <p:cNvPr id="3079" name="WordArt 7"/>
          <p:cNvSpPr>
            <a:spLocks noChangeArrowheads="1" noChangeShapeType="1" noTextEdit="1"/>
          </p:cNvSpPr>
          <p:nvPr/>
        </p:nvSpPr>
        <p:spPr bwMode="auto">
          <a:xfrm>
            <a:off x="251520" y="6210300"/>
            <a:ext cx="4210050" cy="647700"/>
          </a:xfrm>
          <a:prstGeom prst="rect">
            <a:avLst/>
          </a:prstGeom>
        </p:spPr>
        <p:txBody>
          <a:bodyPr spcFirstLastPara="1" wrap="none" fromWordArt="1">
            <a:prstTxWarp prst="textArchUp">
              <a:avLst>
                <a:gd name="adj" fmla="val 10800000"/>
              </a:avLst>
            </a:prstTxWarp>
          </a:bodyPr>
          <a:lstStyle/>
          <a:p>
            <a:pPr algn="ctr"/>
            <a:r>
              <a:rPr lang="en-GB" sz="3600" kern="10" dirty="0">
                <a:ln w="9525">
                  <a:solidFill>
                    <a:srgbClr val="000000"/>
                  </a:solidFill>
                  <a:round/>
                  <a:headEnd/>
                  <a:tailEnd/>
                </a:ln>
                <a:solidFill>
                  <a:srgbClr val="000000"/>
                </a:solidFill>
                <a:latin typeface="Arial Black"/>
              </a:rPr>
              <a:t>Social Structure </a:t>
            </a:r>
          </a:p>
        </p:txBody>
      </p:sp>
      <p:sp>
        <p:nvSpPr>
          <p:cNvPr id="3080" name="WordArt 8"/>
          <p:cNvSpPr>
            <a:spLocks noChangeArrowheads="1" noChangeShapeType="1" noTextEdit="1"/>
          </p:cNvSpPr>
          <p:nvPr/>
        </p:nvSpPr>
        <p:spPr bwMode="auto">
          <a:xfrm>
            <a:off x="5076056" y="6021288"/>
            <a:ext cx="3324225" cy="647700"/>
          </a:xfrm>
          <a:prstGeom prst="rect">
            <a:avLst/>
          </a:prstGeom>
        </p:spPr>
        <p:txBody>
          <a:bodyPr spcFirstLastPara="1" wrap="none" fromWordArt="1">
            <a:prstTxWarp prst="textArchUp">
              <a:avLst>
                <a:gd name="adj" fmla="val 10800000"/>
              </a:avLst>
            </a:prstTxWarp>
          </a:bodyPr>
          <a:lstStyle/>
          <a:p>
            <a:pPr algn="ctr"/>
            <a:r>
              <a:rPr lang="en-GB" sz="3600" kern="10" dirty="0">
                <a:ln w="9525">
                  <a:solidFill>
                    <a:srgbClr val="000000"/>
                  </a:solidFill>
                  <a:round/>
                  <a:headEnd/>
                  <a:tailEnd/>
                </a:ln>
                <a:solidFill>
                  <a:srgbClr val="000000"/>
                </a:solidFill>
                <a:latin typeface="Arial Black"/>
              </a:rPr>
              <a:t>Social Action</a:t>
            </a:r>
          </a:p>
        </p:txBody>
      </p:sp>
      <p:sp>
        <p:nvSpPr>
          <p:cNvPr id="7" name="Rectangle 6"/>
          <p:cNvSpPr/>
          <p:nvPr/>
        </p:nvSpPr>
        <p:spPr>
          <a:xfrm>
            <a:off x="323528" y="188640"/>
            <a:ext cx="8820472" cy="830997"/>
          </a:xfrm>
          <a:prstGeom prst="rect">
            <a:avLst/>
          </a:prstGeom>
          <a:solidFill>
            <a:schemeClr val="bg1">
              <a:lumMod val="85000"/>
            </a:schemeClr>
          </a:solidFill>
        </p:spPr>
        <p:txBody>
          <a:bodyPr wrap="square">
            <a:spAutoFit/>
          </a:bodyPr>
          <a:lstStyle/>
          <a:p>
            <a:r>
              <a:rPr lang="en-GB" sz="2400" b="1" dirty="0" smtClean="0"/>
              <a:t>Thinking activity: </a:t>
            </a:r>
            <a:r>
              <a:rPr lang="en-GB" sz="2400" dirty="0" smtClean="0"/>
              <a:t>What are the diagrams trying to tell you about the two views of society? </a:t>
            </a:r>
            <a:endParaRPr lang="en-GB"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GB" dirty="0" smtClean="0"/>
              <a:t>What the diagrams show:</a:t>
            </a:r>
            <a:endParaRPr lang="en-GB" dirty="0"/>
          </a:p>
        </p:txBody>
      </p:sp>
      <p:sp>
        <p:nvSpPr>
          <p:cNvPr id="4" name="Text Box 44"/>
          <p:cNvSpPr txBox="1">
            <a:spLocks noGrp="1" noChangeArrowheads="1"/>
          </p:cNvSpPr>
          <p:nvPr>
            <p:ph idx="1"/>
          </p:nvPr>
        </p:nvSpPr>
        <p:spPr bwMode="auto">
          <a:xfrm>
            <a:off x="395536" y="3429000"/>
            <a:ext cx="8229600" cy="2354491"/>
          </a:xfrm>
          <a:prstGeom prst="rect">
            <a:avLst/>
          </a:prstGeom>
          <a:noFill/>
          <a:ln w="9525">
            <a:solidFill>
              <a:schemeClr val="tx1"/>
            </a:solidFill>
            <a:miter lim="800000"/>
            <a:headEnd/>
            <a:tailEnd/>
          </a:ln>
        </p:spPr>
        <p:txBody>
          <a:bodyPr>
            <a:spAutoFit/>
          </a:bodyPr>
          <a:lstStyle/>
          <a:p>
            <a:pPr algn="just">
              <a:spcBef>
                <a:spcPct val="50000"/>
              </a:spcBef>
            </a:pPr>
            <a:r>
              <a:rPr lang="en-GB" sz="3600" dirty="0">
                <a:latin typeface="Berlin Sans FB" pitchFamily="34" charset="0"/>
              </a:rPr>
              <a:t>Theory can be said to be like looking at society through different lenses – each give it a different perspective or appearance.</a:t>
            </a:r>
            <a:endParaRPr lang="en-US" sz="3600" dirty="0">
              <a:latin typeface="Berlin Sans FB" pitchFamily="34" charset="0"/>
            </a:endParaRPr>
          </a:p>
        </p:txBody>
      </p:sp>
      <p:pic>
        <p:nvPicPr>
          <p:cNvPr id="5" name="Picture 34" descr="princessglasses"/>
          <p:cNvPicPr>
            <a:picLocks noChangeAspect="1" noChangeArrowheads="1"/>
          </p:cNvPicPr>
          <p:nvPr/>
        </p:nvPicPr>
        <p:blipFill>
          <a:blip r:embed="rId2" cstate="print">
            <a:clrChange>
              <a:clrFrom>
                <a:srgbClr val="FCFEFB"/>
              </a:clrFrom>
              <a:clrTo>
                <a:srgbClr val="FCFEFB">
                  <a:alpha val="0"/>
                </a:srgbClr>
              </a:clrTo>
            </a:clrChange>
          </a:blip>
          <a:srcRect b="37628"/>
          <a:stretch>
            <a:fillRect/>
          </a:stretch>
        </p:blipFill>
        <p:spPr bwMode="auto">
          <a:xfrm>
            <a:off x="0" y="5517232"/>
            <a:ext cx="3121408" cy="1511523"/>
          </a:xfrm>
          <a:prstGeom prst="rect">
            <a:avLst/>
          </a:prstGeom>
          <a:noFill/>
          <a:ln w="9525">
            <a:noFill/>
            <a:miter lim="800000"/>
            <a:headEnd/>
            <a:tailEnd/>
          </a:ln>
        </p:spPr>
      </p:pic>
      <p:pic>
        <p:nvPicPr>
          <p:cNvPr id="6" name="Picture 36" descr="b2_1">
            <a:hlinkClick r:id="rId3"/>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059832" y="4797152"/>
            <a:ext cx="3455838" cy="2605910"/>
          </a:xfrm>
          <a:prstGeom prst="rect">
            <a:avLst/>
          </a:prstGeom>
          <a:noFill/>
          <a:ln w="9525">
            <a:noFill/>
            <a:miter lim="800000"/>
            <a:headEnd/>
            <a:tailEnd/>
          </a:ln>
        </p:spPr>
      </p:pic>
      <p:pic>
        <p:nvPicPr>
          <p:cNvPr id="7" name="Picture 20" descr="madison">
            <a:hlinkClick r:id="rId5"/>
          </p:cNvPr>
          <p:cNvPicPr>
            <a:picLocks noChangeAspect="1" noChangeArrowheads="1"/>
          </p:cNvPicPr>
          <p:nvPr/>
        </p:nvPicPr>
        <p:blipFill>
          <a:blip r:embed="rId6" cstate="print">
            <a:clrChange>
              <a:clrFrom>
                <a:srgbClr val="FFFFFF"/>
              </a:clrFrom>
              <a:clrTo>
                <a:srgbClr val="FFFFFF">
                  <a:alpha val="0"/>
                </a:srgbClr>
              </a:clrTo>
            </a:clrChange>
          </a:blip>
          <a:srcRect b="69624"/>
          <a:stretch>
            <a:fillRect/>
          </a:stretch>
        </p:blipFill>
        <p:spPr bwMode="auto">
          <a:xfrm>
            <a:off x="5011841" y="5727328"/>
            <a:ext cx="4132159" cy="1130672"/>
          </a:xfrm>
          <a:prstGeom prst="rect">
            <a:avLst/>
          </a:prstGeom>
          <a:noFill/>
          <a:ln w="9525">
            <a:noFill/>
            <a:miter lim="800000"/>
            <a:headEnd/>
            <a:tailEnd/>
          </a:ln>
        </p:spPr>
      </p:pic>
      <p:sp>
        <p:nvSpPr>
          <p:cNvPr id="8" name="TextBox 7"/>
          <p:cNvSpPr txBox="1"/>
          <p:nvPr/>
        </p:nvSpPr>
        <p:spPr>
          <a:xfrm>
            <a:off x="467544" y="908720"/>
            <a:ext cx="8136904" cy="2677656"/>
          </a:xfrm>
          <a:prstGeom prst="rect">
            <a:avLst/>
          </a:prstGeom>
          <a:noFill/>
        </p:spPr>
        <p:txBody>
          <a:bodyPr wrap="square" rtlCol="0">
            <a:spAutoFit/>
          </a:bodyPr>
          <a:lstStyle/>
          <a:p>
            <a:r>
              <a:rPr lang="en-GB" sz="2800" b="1" dirty="0" smtClean="0"/>
              <a:t>There are two broad perspectives in sociology,  the </a:t>
            </a:r>
            <a:r>
              <a:rPr lang="en-GB" sz="2800" b="1" u="sng" dirty="0" smtClean="0"/>
              <a:t>Social Structure </a:t>
            </a:r>
            <a:r>
              <a:rPr lang="en-GB" sz="2800" b="1" dirty="0" smtClean="0"/>
              <a:t>( Social Systems) approach which suggests we are shaped by social institutions through socialisation  and the </a:t>
            </a:r>
            <a:r>
              <a:rPr lang="en-GB" sz="2800" b="1" u="sng" dirty="0" smtClean="0"/>
              <a:t>Social Action Approach</a:t>
            </a:r>
            <a:r>
              <a:rPr lang="en-GB" sz="2800" b="1" dirty="0" smtClean="0"/>
              <a:t> which focuses on our free will and the choices we make</a:t>
            </a:r>
          </a:p>
          <a:p>
            <a:r>
              <a:rPr lang="en-GB" sz="2800" b="1" dirty="0" smtClean="0"/>
              <a:t>Perspectives are divided into </a:t>
            </a:r>
            <a:r>
              <a:rPr lang="en-GB" sz="2800" b="1" u="sng" dirty="0" smtClean="0"/>
              <a:t>Sociological Theories</a:t>
            </a:r>
            <a:endParaRPr lang="en-GB" sz="2800" b="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princessglasses"/>
          <p:cNvPicPr>
            <a:picLocks noChangeAspect="1" noChangeArrowheads="1"/>
          </p:cNvPicPr>
          <p:nvPr/>
        </p:nvPicPr>
        <p:blipFill>
          <a:blip r:embed="rId4" cstate="print">
            <a:clrChange>
              <a:clrFrom>
                <a:srgbClr val="FCFEFB"/>
              </a:clrFrom>
              <a:clrTo>
                <a:srgbClr val="FCFEFB">
                  <a:alpha val="0"/>
                </a:srgbClr>
              </a:clrTo>
            </a:clrChange>
          </a:blip>
          <a:srcRect b="37628"/>
          <a:stretch>
            <a:fillRect/>
          </a:stretch>
        </p:blipFill>
        <p:spPr bwMode="auto">
          <a:xfrm>
            <a:off x="468313" y="4149725"/>
            <a:ext cx="1511300" cy="731838"/>
          </a:xfrm>
          <a:prstGeom prst="rect">
            <a:avLst/>
          </a:prstGeom>
          <a:noFill/>
          <a:ln w="9525">
            <a:noFill/>
            <a:miter lim="800000"/>
            <a:headEnd/>
            <a:tailEnd/>
          </a:ln>
        </p:spPr>
      </p:pic>
      <p:sp>
        <p:nvSpPr>
          <p:cNvPr id="10243" name="Text Box 8"/>
          <p:cNvSpPr txBox="1">
            <a:spLocks noChangeArrowheads="1"/>
          </p:cNvSpPr>
          <p:nvPr/>
        </p:nvSpPr>
        <p:spPr bwMode="auto">
          <a:xfrm>
            <a:off x="3048000" y="0"/>
            <a:ext cx="2895600" cy="777875"/>
          </a:xfrm>
          <a:prstGeom prst="rect">
            <a:avLst/>
          </a:prstGeom>
          <a:solidFill>
            <a:schemeClr val="hlink"/>
          </a:solidFill>
          <a:ln w="9525">
            <a:noFill/>
            <a:miter lim="800000"/>
            <a:headEnd/>
            <a:tailEnd/>
          </a:ln>
        </p:spPr>
        <p:txBody>
          <a:bodyPr>
            <a:spAutoFit/>
          </a:bodyPr>
          <a:lstStyle/>
          <a:p>
            <a:pPr algn="ctr">
              <a:spcBef>
                <a:spcPct val="50000"/>
              </a:spcBef>
            </a:pPr>
            <a:r>
              <a:rPr lang="en-GB" sz="4500" dirty="0">
                <a:solidFill>
                  <a:srgbClr val="FF6699"/>
                </a:solidFill>
                <a:latin typeface="Calibri" pitchFamily="34" charset="0"/>
              </a:rPr>
              <a:t>Sociology</a:t>
            </a:r>
            <a:endParaRPr lang="en-US" sz="4500" dirty="0">
              <a:solidFill>
                <a:srgbClr val="FF6699"/>
              </a:solidFill>
              <a:latin typeface="Calibri" pitchFamily="34" charset="0"/>
            </a:endParaRPr>
          </a:p>
        </p:txBody>
      </p:sp>
      <p:sp>
        <p:nvSpPr>
          <p:cNvPr id="10244" name="Line 9"/>
          <p:cNvSpPr>
            <a:spLocks noChangeShapeType="1"/>
          </p:cNvSpPr>
          <p:nvPr/>
        </p:nvSpPr>
        <p:spPr bwMode="auto">
          <a:xfrm flipH="1">
            <a:off x="2771775" y="692150"/>
            <a:ext cx="647700" cy="649288"/>
          </a:xfrm>
          <a:prstGeom prst="line">
            <a:avLst/>
          </a:prstGeom>
          <a:noFill/>
          <a:ln w="50800">
            <a:solidFill>
              <a:schemeClr val="tx1"/>
            </a:solidFill>
            <a:round/>
            <a:headEnd/>
            <a:tailEnd type="stealth" w="med" len="med"/>
          </a:ln>
        </p:spPr>
        <p:txBody>
          <a:bodyPr/>
          <a:lstStyle/>
          <a:p>
            <a:endParaRPr lang="en-GB"/>
          </a:p>
        </p:txBody>
      </p:sp>
      <p:sp>
        <p:nvSpPr>
          <p:cNvPr id="2061" name="Text Box 13"/>
          <p:cNvSpPr txBox="1">
            <a:spLocks noChangeArrowheads="1"/>
          </p:cNvSpPr>
          <p:nvPr/>
        </p:nvSpPr>
        <p:spPr bwMode="auto">
          <a:xfrm>
            <a:off x="323850" y="1341438"/>
            <a:ext cx="4500563" cy="641350"/>
          </a:xfrm>
          <a:prstGeom prst="rect">
            <a:avLst/>
          </a:prstGeom>
          <a:noFill/>
          <a:ln w="9525">
            <a:noFill/>
            <a:miter lim="800000"/>
            <a:headEnd/>
            <a:tailEnd/>
          </a:ln>
        </p:spPr>
        <p:txBody>
          <a:bodyPr>
            <a:spAutoFit/>
          </a:bodyPr>
          <a:lstStyle/>
          <a:p>
            <a:pPr>
              <a:spcBef>
                <a:spcPct val="50000"/>
              </a:spcBef>
            </a:pPr>
            <a:r>
              <a:rPr lang="en-GB" sz="3600" b="1" dirty="0">
                <a:latin typeface="Calibri" pitchFamily="34" charset="0"/>
              </a:rPr>
              <a:t>Structural</a:t>
            </a:r>
            <a:r>
              <a:rPr lang="en-GB" sz="3600" dirty="0">
                <a:latin typeface="Calibri" pitchFamily="34" charset="0"/>
              </a:rPr>
              <a:t> Theory</a:t>
            </a:r>
            <a:endParaRPr lang="en-US" sz="3600" dirty="0">
              <a:latin typeface="Calibri" pitchFamily="34" charset="0"/>
            </a:endParaRPr>
          </a:p>
        </p:txBody>
      </p:sp>
      <p:sp>
        <p:nvSpPr>
          <p:cNvPr id="2063" name="Line 15"/>
          <p:cNvSpPr>
            <a:spLocks noChangeShapeType="1"/>
          </p:cNvSpPr>
          <p:nvPr/>
        </p:nvSpPr>
        <p:spPr bwMode="auto">
          <a:xfrm>
            <a:off x="1258888" y="1916113"/>
            <a:ext cx="0" cy="865187"/>
          </a:xfrm>
          <a:prstGeom prst="line">
            <a:avLst/>
          </a:prstGeom>
          <a:noFill/>
          <a:ln w="50800">
            <a:solidFill>
              <a:schemeClr val="tx1"/>
            </a:solidFill>
            <a:round/>
            <a:headEnd/>
            <a:tailEnd type="stealth" w="med" len="med"/>
          </a:ln>
        </p:spPr>
        <p:txBody>
          <a:bodyPr/>
          <a:lstStyle/>
          <a:p>
            <a:endParaRPr lang="en-GB"/>
          </a:p>
        </p:txBody>
      </p:sp>
      <p:sp>
        <p:nvSpPr>
          <p:cNvPr id="2066" name="Text Box 18"/>
          <p:cNvSpPr txBox="1">
            <a:spLocks noChangeArrowheads="1"/>
          </p:cNvSpPr>
          <p:nvPr/>
        </p:nvSpPr>
        <p:spPr bwMode="auto">
          <a:xfrm>
            <a:off x="395288" y="2781300"/>
            <a:ext cx="1944687" cy="369332"/>
          </a:xfrm>
          <a:prstGeom prst="rect">
            <a:avLst/>
          </a:prstGeom>
          <a:noFill/>
          <a:ln w="9525">
            <a:noFill/>
            <a:miter lim="800000"/>
            <a:headEnd/>
            <a:tailEnd/>
          </a:ln>
        </p:spPr>
        <p:txBody>
          <a:bodyPr>
            <a:spAutoFit/>
          </a:bodyPr>
          <a:lstStyle/>
          <a:p>
            <a:pPr>
              <a:spcBef>
                <a:spcPct val="50000"/>
              </a:spcBef>
            </a:pPr>
            <a:r>
              <a:rPr lang="en-GB" b="1" dirty="0">
                <a:solidFill>
                  <a:srgbClr val="0070C0"/>
                </a:solidFill>
                <a:latin typeface="Aharoni" pitchFamily="2" charset="-79"/>
                <a:cs typeface="Aharoni" pitchFamily="2" charset="-79"/>
              </a:rPr>
              <a:t>Consensus</a:t>
            </a:r>
            <a:endParaRPr lang="en-US" b="1" dirty="0">
              <a:solidFill>
                <a:srgbClr val="0070C0"/>
              </a:solidFill>
              <a:latin typeface="Aharoni" pitchFamily="2" charset="-79"/>
              <a:cs typeface="Aharoni" pitchFamily="2" charset="-79"/>
            </a:endParaRPr>
          </a:p>
        </p:txBody>
      </p:sp>
      <p:sp>
        <p:nvSpPr>
          <p:cNvPr id="2069" name="Line 21"/>
          <p:cNvSpPr>
            <a:spLocks noChangeShapeType="1"/>
          </p:cNvSpPr>
          <p:nvPr/>
        </p:nvSpPr>
        <p:spPr bwMode="auto">
          <a:xfrm>
            <a:off x="1258888" y="3213100"/>
            <a:ext cx="744" cy="647948"/>
          </a:xfrm>
          <a:prstGeom prst="line">
            <a:avLst/>
          </a:prstGeom>
          <a:noFill/>
          <a:ln w="50800">
            <a:solidFill>
              <a:schemeClr val="tx1"/>
            </a:solidFill>
            <a:round/>
            <a:headEnd/>
            <a:tailEnd type="stealth" w="med" len="med"/>
          </a:ln>
        </p:spPr>
        <p:txBody>
          <a:bodyPr/>
          <a:lstStyle/>
          <a:p>
            <a:endParaRPr lang="en-GB"/>
          </a:p>
        </p:txBody>
      </p:sp>
      <p:sp>
        <p:nvSpPr>
          <p:cNvPr id="2070" name="Text Box 22"/>
          <p:cNvSpPr txBox="1">
            <a:spLocks noChangeArrowheads="1"/>
          </p:cNvSpPr>
          <p:nvPr/>
        </p:nvSpPr>
        <p:spPr bwMode="auto">
          <a:xfrm>
            <a:off x="251520" y="3861048"/>
            <a:ext cx="2160588" cy="400110"/>
          </a:xfrm>
          <a:prstGeom prst="rect">
            <a:avLst/>
          </a:prstGeom>
          <a:noFill/>
          <a:ln w="9525">
            <a:noFill/>
            <a:miter lim="800000"/>
            <a:headEnd/>
            <a:tailEnd/>
          </a:ln>
        </p:spPr>
        <p:txBody>
          <a:bodyPr>
            <a:spAutoFit/>
          </a:bodyPr>
          <a:lstStyle/>
          <a:p>
            <a:pPr>
              <a:spcBef>
                <a:spcPct val="50000"/>
              </a:spcBef>
            </a:pPr>
            <a:r>
              <a:rPr lang="en-GB" sz="2000" b="1" dirty="0">
                <a:solidFill>
                  <a:srgbClr val="0070C0"/>
                </a:solidFill>
                <a:latin typeface="Calibri" pitchFamily="34" charset="0"/>
              </a:rPr>
              <a:t>Functionalism</a:t>
            </a:r>
            <a:endParaRPr lang="en-US" sz="2000" b="1" dirty="0">
              <a:solidFill>
                <a:srgbClr val="0070C0"/>
              </a:solidFill>
              <a:latin typeface="Calibri" pitchFamily="34" charset="0"/>
            </a:endParaRPr>
          </a:p>
        </p:txBody>
      </p:sp>
      <p:sp>
        <p:nvSpPr>
          <p:cNvPr id="10266" name="WordArt 26"/>
          <p:cNvSpPr>
            <a:spLocks noChangeArrowheads="1" noChangeShapeType="1" noTextEdit="1"/>
          </p:cNvSpPr>
          <p:nvPr/>
        </p:nvSpPr>
        <p:spPr bwMode="auto">
          <a:xfrm>
            <a:off x="1600200" y="2057400"/>
            <a:ext cx="1571625" cy="244475"/>
          </a:xfrm>
          <a:prstGeom prst="rect">
            <a:avLst/>
          </a:prstGeom>
        </p:spPr>
        <p:txBody>
          <a:bodyPr wrap="none" fromWordArt="1">
            <a:prstTxWarp prst="textPlain">
              <a:avLst>
                <a:gd name="adj" fmla="val 50000"/>
              </a:avLst>
            </a:prstTxWarp>
          </a:bodyPr>
          <a:lstStyle/>
          <a:p>
            <a:pPr algn="ctr"/>
            <a:r>
              <a:rPr lang="en-GB" sz="3600" kern="10" dirty="0">
                <a:ln w="9525">
                  <a:solidFill>
                    <a:srgbClr val="000000"/>
                  </a:solidFill>
                  <a:round/>
                  <a:headEnd/>
                  <a:tailEnd/>
                </a:ln>
                <a:solidFill>
                  <a:srgbClr val="FFFFFF"/>
                </a:solidFill>
                <a:latin typeface="Arial Black"/>
              </a:rPr>
              <a:t>macro</a:t>
            </a:r>
          </a:p>
        </p:txBody>
      </p:sp>
    </p:spTree>
    <p:custDataLst>
      <p:tags r:id="rId1"/>
    </p:custData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dissolve">
                                      <p:cBhvr>
                                        <p:cTn id="7" dur="500"/>
                                        <p:tgtEl>
                                          <p:spTgt spid="1024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61">
                                            <p:txEl>
                                              <p:pRg st="0" end="0"/>
                                            </p:txEl>
                                          </p:spTgt>
                                        </p:tgtEl>
                                        <p:attrNameLst>
                                          <p:attrName>style.visibility</p:attrName>
                                        </p:attrNameLst>
                                      </p:cBhvr>
                                      <p:to>
                                        <p:strVal val="visible"/>
                                      </p:to>
                                    </p:set>
                                    <p:anim calcmode="lin" valueType="num">
                                      <p:cBhvr additive="base">
                                        <p:cTn id="12" dur="500" fill="hold"/>
                                        <p:tgtEl>
                                          <p:spTgt spid="2061">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06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266"/>
                                        </p:tgtEl>
                                        <p:attrNameLst>
                                          <p:attrName>style.visibility</p:attrName>
                                        </p:attrNameLst>
                                      </p:cBhvr>
                                      <p:to>
                                        <p:strVal val="visible"/>
                                      </p:to>
                                    </p:set>
                                    <p:animEffect transition="in" filter="dissolve">
                                      <p:cBhvr>
                                        <p:cTn id="18" dur="500"/>
                                        <p:tgtEl>
                                          <p:spTgt spid="10266"/>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2063"/>
                                        </p:tgtEl>
                                        <p:attrNameLst>
                                          <p:attrName>style.visibility</p:attrName>
                                        </p:attrNameLst>
                                      </p:cBhvr>
                                      <p:to>
                                        <p:strVal val="visible"/>
                                      </p:to>
                                    </p:set>
                                    <p:animEffect transition="in" filter="dissolve">
                                      <p:cBhvr>
                                        <p:cTn id="23" dur="500"/>
                                        <p:tgtEl>
                                          <p:spTgt spid="2063"/>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2066"/>
                                        </p:tgtEl>
                                        <p:attrNameLst>
                                          <p:attrName>style.visibility</p:attrName>
                                        </p:attrNameLst>
                                      </p:cBhvr>
                                      <p:to>
                                        <p:strVal val="visible"/>
                                      </p:to>
                                    </p:set>
                                    <p:animEffect transition="in" filter="dissolve">
                                      <p:cBhvr>
                                        <p:cTn id="28" dur="500"/>
                                        <p:tgtEl>
                                          <p:spTgt spid="2066"/>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2069"/>
                                        </p:tgtEl>
                                        <p:attrNameLst>
                                          <p:attrName>style.visibility</p:attrName>
                                        </p:attrNameLst>
                                      </p:cBhvr>
                                      <p:to>
                                        <p:strVal val="visible"/>
                                      </p:to>
                                    </p:set>
                                    <p:animEffect transition="in" filter="dissolve">
                                      <p:cBhvr>
                                        <p:cTn id="33" dur="500"/>
                                        <p:tgtEl>
                                          <p:spTgt spid="2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2063" grpId="0" animBg="1"/>
      <p:bldP spid="2066" grpId="0"/>
      <p:bldP spid="2069" grpId="0" animBg="1"/>
      <p:bldP spid="10266"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sz="quarter" idx="4294967295"/>
          </p:nvPr>
        </p:nvSpPr>
        <p:spPr>
          <a:xfrm>
            <a:off x="0" y="981075"/>
            <a:ext cx="5094288" cy="5543550"/>
          </a:xfrm>
          <a:ln w="57150">
            <a:solidFill>
              <a:schemeClr val="tx1"/>
            </a:solidFill>
          </a:ln>
        </p:spPr>
        <p:txBody>
          <a:bodyPr lIns="91430" tIns="0" rIns="91430" bIns="45715">
            <a:normAutofit fontScale="92500"/>
          </a:bodyPr>
          <a:lstStyle/>
          <a:p>
            <a:pPr marL="431800" indent="-323850" eaLnBrk="1" hangingPunct="1">
              <a:lnSpc>
                <a:spcPct val="102000"/>
              </a:lnSpc>
              <a:buSzPct val="45000"/>
              <a:buFont typeface="Wingdings" pitchFamily="2" charset="2"/>
              <a:buNone/>
              <a:tabLst>
                <a:tab pos="723900" algn="l"/>
                <a:tab pos="1447800" algn="l"/>
                <a:tab pos="2171700" algn="l"/>
                <a:tab pos="2895600" algn="l"/>
                <a:tab pos="3619500" algn="l"/>
                <a:tab pos="4343400" algn="l"/>
                <a:tab pos="5067300" algn="l"/>
              </a:tabLst>
            </a:pPr>
            <a:r>
              <a:rPr lang="en-US" sz="2800" dirty="0" smtClean="0">
                <a:latin typeface="Calibri" pitchFamily="34" charset="0"/>
              </a:rPr>
              <a:t>If we all learn the norms and values of our society and accept them and keep them, this will make society predictable and stable.</a:t>
            </a:r>
          </a:p>
          <a:p>
            <a:pPr marL="431800" indent="-323850" eaLnBrk="1" hangingPunct="1">
              <a:lnSpc>
                <a:spcPct val="102000"/>
              </a:lnSpc>
              <a:buSzPct val="45000"/>
              <a:buFont typeface="Wingdings" pitchFamily="2" charset="2"/>
              <a:buNone/>
              <a:tabLst>
                <a:tab pos="723900" algn="l"/>
                <a:tab pos="1447800" algn="l"/>
                <a:tab pos="2171700" algn="l"/>
                <a:tab pos="2895600" algn="l"/>
                <a:tab pos="3619500" algn="l"/>
                <a:tab pos="4343400" algn="l"/>
                <a:tab pos="5067300" algn="l"/>
              </a:tabLst>
            </a:pPr>
            <a:r>
              <a:rPr lang="en-US" sz="2800" dirty="0" smtClean="0">
                <a:latin typeface="Calibri" pitchFamily="34" charset="0"/>
              </a:rPr>
              <a:t>A society like this would be based on a </a:t>
            </a:r>
            <a:r>
              <a:rPr lang="en-US" sz="2800" b="1" dirty="0" smtClean="0">
                <a:solidFill>
                  <a:srgbClr val="0070C0"/>
                </a:solidFill>
                <a:latin typeface="Calibri" pitchFamily="34" charset="0"/>
              </a:rPr>
              <a:t>value consensus</a:t>
            </a:r>
            <a:r>
              <a:rPr lang="en-US" sz="2800" dirty="0" smtClean="0">
                <a:latin typeface="Calibri" pitchFamily="34" charset="0"/>
              </a:rPr>
              <a:t>.</a:t>
            </a:r>
          </a:p>
          <a:p>
            <a:pPr marL="431800" indent="-323850" eaLnBrk="1" hangingPunct="1">
              <a:lnSpc>
                <a:spcPct val="102000"/>
              </a:lnSpc>
              <a:buSzPct val="45000"/>
              <a:buFont typeface="Wingdings" pitchFamily="2" charset="2"/>
              <a:buNone/>
              <a:tabLst>
                <a:tab pos="723900" algn="l"/>
                <a:tab pos="1447800" algn="l"/>
                <a:tab pos="2171700" algn="l"/>
                <a:tab pos="2895600" algn="l"/>
                <a:tab pos="3619500" algn="l"/>
                <a:tab pos="4343400" algn="l"/>
                <a:tab pos="5067300" algn="l"/>
              </a:tabLst>
            </a:pPr>
            <a:r>
              <a:rPr lang="en-US" sz="2800" dirty="0" smtClean="0">
                <a:latin typeface="Calibri" pitchFamily="34" charset="0"/>
              </a:rPr>
              <a:t>This is a shared set of core values. We learn to accept the shared values through </a:t>
            </a:r>
            <a:r>
              <a:rPr lang="en-US" sz="2800" b="1" dirty="0" err="1" smtClean="0">
                <a:solidFill>
                  <a:srgbClr val="0070C0"/>
                </a:solidFill>
                <a:latin typeface="Calibri" pitchFamily="34" charset="0"/>
              </a:rPr>
              <a:t>socialisation</a:t>
            </a:r>
            <a:r>
              <a:rPr lang="en-US" sz="2800" b="1" dirty="0" smtClean="0">
                <a:solidFill>
                  <a:srgbClr val="0070C0"/>
                </a:solidFill>
                <a:latin typeface="Calibri" pitchFamily="34" charset="0"/>
              </a:rPr>
              <a:t>.</a:t>
            </a:r>
          </a:p>
          <a:p>
            <a:pPr marL="431800" indent="-323850" eaLnBrk="1" hangingPunct="1">
              <a:lnSpc>
                <a:spcPct val="102000"/>
              </a:lnSpc>
              <a:buSzPct val="45000"/>
              <a:buFont typeface="Wingdings" pitchFamily="2" charset="2"/>
              <a:buNone/>
              <a:tabLst>
                <a:tab pos="723900" algn="l"/>
                <a:tab pos="1447800" algn="l"/>
                <a:tab pos="2171700" algn="l"/>
                <a:tab pos="2895600" algn="l"/>
                <a:tab pos="3619500" algn="l"/>
                <a:tab pos="4343400" algn="l"/>
                <a:tab pos="5067300" algn="l"/>
              </a:tabLst>
            </a:pPr>
            <a:r>
              <a:rPr lang="en-US" sz="2800" dirty="0" smtClean="0">
                <a:latin typeface="Calibri" pitchFamily="34" charset="0"/>
              </a:rPr>
              <a:t>We are shaped / </a:t>
            </a:r>
            <a:r>
              <a:rPr lang="en-US" sz="2800" dirty="0" err="1" smtClean="0">
                <a:latin typeface="Calibri" pitchFamily="34" charset="0"/>
              </a:rPr>
              <a:t>moulded</a:t>
            </a:r>
            <a:r>
              <a:rPr lang="en-US" sz="2800" dirty="0" smtClean="0">
                <a:latin typeface="Calibri" pitchFamily="34" charset="0"/>
              </a:rPr>
              <a:t> by society through the </a:t>
            </a:r>
            <a:r>
              <a:rPr lang="en-US" sz="2800" b="1" dirty="0" smtClean="0">
                <a:solidFill>
                  <a:srgbClr val="0070C0"/>
                </a:solidFill>
                <a:latin typeface="Calibri" pitchFamily="34" charset="0"/>
              </a:rPr>
              <a:t>agents of</a:t>
            </a:r>
          </a:p>
          <a:p>
            <a:pPr marL="431800" indent="-323850" eaLnBrk="1" hangingPunct="1">
              <a:lnSpc>
                <a:spcPct val="102000"/>
              </a:lnSpc>
              <a:buSzPct val="45000"/>
              <a:buFont typeface="Wingdings" pitchFamily="2" charset="2"/>
              <a:buNone/>
              <a:tabLst>
                <a:tab pos="723900" algn="l"/>
                <a:tab pos="1447800" algn="l"/>
                <a:tab pos="2171700" algn="l"/>
                <a:tab pos="2895600" algn="l"/>
                <a:tab pos="3619500" algn="l"/>
                <a:tab pos="4343400" algn="l"/>
                <a:tab pos="5067300" algn="l"/>
              </a:tabLst>
            </a:pPr>
            <a:r>
              <a:rPr lang="en-US" sz="2800" b="1" dirty="0" err="1" smtClean="0">
                <a:solidFill>
                  <a:srgbClr val="0070C0"/>
                </a:solidFill>
                <a:latin typeface="Calibri" pitchFamily="34" charset="0"/>
              </a:rPr>
              <a:t>socialisation</a:t>
            </a:r>
            <a:r>
              <a:rPr lang="en-US" sz="2800" b="1" dirty="0" smtClean="0">
                <a:solidFill>
                  <a:srgbClr val="0070C0"/>
                </a:solidFill>
                <a:latin typeface="Calibri" pitchFamily="34" charset="0"/>
              </a:rPr>
              <a:t>. </a:t>
            </a:r>
          </a:p>
        </p:txBody>
      </p:sp>
      <p:sp>
        <p:nvSpPr>
          <p:cNvPr id="11267" name="Text Box 3"/>
          <p:cNvSpPr txBox="1">
            <a:spLocks noChangeArrowheads="1"/>
          </p:cNvSpPr>
          <p:nvPr/>
        </p:nvSpPr>
        <p:spPr bwMode="auto">
          <a:xfrm>
            <a:off x="395537" y="188640"/>
            <a:ext cx="7056784" cy="503238"/>
          </a:xfrm>
          <a:prstGeom prst="rect">
            <a:avLst/>
          </a:prstGeom>
          <a:noFill/>
          <a:ln w="9525">
            <a:noFill/>
            <a:round/>
            <a:headEnd/>
            <a:tailEnd/>
          </a:ln>
        </p:spPr>
        <p:txBody>
          <a:bodyPr lIns="81639" tIns="40820" rIns="81639" bIns="40820"/>
          <a:lstStyle/>
          <a:p>
            <a:pPr algn="ctr" defTabSz="407988" hangingPunct="0">
              <a:lnSpc>
                <a:spcPct val="102000"/>
              </a:lnSpc>
              <a:buClr>
                <a:srgbClr val="000000"/>
              </a:buClr>
              <a:buSzPct val="100000"/>
              <a:buFont typeface="Times New Roman" pitchFamily="18" charset="0"/>
              <a:buNone/>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pPr>
            <a:r>
              <a:rPr lang="en-US" b="1" dirty="0" smtClean="0">
                <a:latin typeface="Calibri" pitchFamily="34" charset="0"/>
                <a:cs typeface="Lucida Sans Unicode" pitchFamily="34" charset="0"/>
              </a:rPr>
              <a:t>Structural Theory </a:t>
            </a:r>
            <a:r>
              <a:rPr lang="en-US" sz="2400" b="1" dirty="0" smtClean="0">
                <a:latin typeface="Calibri" pitchFamily="34" charset="0"/>
                <a:cs typeface="Lucida Sans Unicode" pitchFamily="34" charset="0"/>
              </a:rPr>
              <a:t>1</a:t>
            </a:r>
            <a:r>
              <a:rPr lang="en-US" sz="2400" dirty="0" smtClean="0">
                <a:solidFill>
                  <a:srgbClr val="0070C0"/>
                </a:solidFill>
                <a:latin typeface="Calibri" pitchFamily="34" charset="0"/>
                <a:cs typeface="Lucida Sans Unicode" pitchFamily="34" charset="0"/>
              </a:rPr>
              <a:t>:FUNCTIONALIST </a:t>
            </a:r>
            <a:r>
              <a:rPr lang="en-US" sz="2400" dirty="0">
                <a:solidFill>
                  <a:srgbClr val="0070C0"/>
                </a:solidFill>
                <a:latin typeface="Calibri" pitchFamily="34" charset="0"/>
                <a:cs typeface="Lucida Sans Unicode" pitchFamily="34" charset="0"/>
              </a:rPr>
              <a:t>VIEW</a:t>
            </a:r>
          </a:p>
        </p:txBody>
      </p:sp>
      <p:pic>
        <p:nvPicPr>
          <p:cNvPr id="11268" name="Picture 4"/>
          <p:cNvPicPr>
            <a:picLocks noChangeAspect="1" noChangeArrowheads="1"/>
          </p:cNvPicPr>
          <p:nvPr/>
        </p:nvPicPr>
        <p:blipFill>
          <a:blip r:embed="rId3" cstate="print"/>
          <a:srcRect/>
          <a:stretch>
            <a:fillRect/>
          </a:stretch>
        </p:blipFill>
        <p:spPr bwMode="auto">
          <a:xfrm>
            <a:off x="5908675" y="2204864"/>
            <a:ext cx="3235325" cy="3683000"/>
          </a:xfrm>
          <a:prstGeom prst="rect">
            <a:avLst/>
          </a:prstGeom>
          <a:noFill/>
          <a:ln w="9525">
            <a:noFill/>
            <a:round/>
            <a:headEnd/>
            <a:tailEnd/>
          </a:ln>
        </p:spPr>
      </p:pic>
      <p:sp>
        <p:nvSpPr>
          <p:cNvPr id="11269" name="Rectangle 6"/>
          <p:cNvSpPr>
            <a:spLocks noChangeArrowheads="1"/>
          </p:cNvSpPr>
          <p:nvPr/>
        </p:nvSpPr>
        <p:spPr bwMode="auto">
          <a:xfrm>
            <a:off x="5943600" y="5715000"/>
            <a:ext cx="2895600" cy="595313"/>
          </a:xfrm>
          <a:prstGeom prst="rect">
            <a:avLst/>
          </a:prstGeom>
          <a:noFill/>
          <a:ln w="9525">
            <a:noFill/>
            <a:miter lim="800000"/>
            <a:headEnd/>
            <a:tailEnd/>
          </a:ln>
        </p:spPr>
        <p:txBody>
          <a:bodyPr wrap="none">
            <a:spAutoFit/>
          </a:bodyPr>
          <a:lstStyle/>
          <a:p>
            <a:pPr eaLnBrk="0" hangingPunct="0"/>
            <a:r>
              <a:rPr kumimoji="1" lang="en-US" sz="3300">
                <a:latin typeface="Calibri" pitchFamily="34" charset="0"/>
              </a:rPr>
              <a:t>Emile Durkheim</a:t>
            </a:r>
            <a:endParaRPr kumimoji="1" lang="en-GB" sz="3300">
              <a:latin typeface="Calibri" pitchFamily="34" charset="0"/>
            </a:endParaRPr>
          </a:p>
        </p:txBody>
      </p:sp>
      <p:pic>
        <p:nvPicPr>
          <p:cNvPr id="6" name="Picture 6"/>
          <p:cNvPicPr>
            <a:picLocks noChangeAspect="1" noChangeArrowheads="1"/>
          </p:cNvPicPr>
          <p:nvPr/>
        </p:nvPicPr>
        <p:blipFill>
          <a:blip r:embed="rId4" cstate="print"/>
          <a:srcRect/>
          <a:stretch>
            <a:fillRect/>
          </a:stretch>
        </p:blipFill>
        <p:spPr>
          <a:xfrm>
            <a:off x="6732240" y="0"/>
            <a:ext cx="2088480" cy="234050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6">
                                            <p:bg/>
                                          </p:spTgt>
                                        </p:tgtEl>
                                        <p:attrNameLst>
                                          <p:attrName>style.visibility</p:attrName>
                                        </p:attrNameLst>
                                      </p:cBhvr>
                                      <p:to>
                                        <p:strVal val="visible"/>
                                      </p:to>
                                    </p:set>
                                    <p:animEffect transition="in" filter="checkerboard(across)">
                                      <p:cBhvr>
                                        <p:cTn id="7" dur="500"/>
                                        <p:tgtEl>
                                          <p:spTgt spid="11266">
                                            <p:bg/>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266">
                                            <p:txEl>
                                              <p:pRg st="0" end="0"/>
                                            </p:txEl>
                                          </p:spTgt>
                                        </p:tgtEl>
                                        <p:attrNameLst>
                                          <p:attrName>style.visibility</p:attrName>
                                        </p:attrNameLst>
                                      </p:cBhvr>
                                      <p:to>
                                        <p:strVal val="visible"/>
                                      </p:to>
                                    </p:set>
                                    <p:animEffect transition="in" filter="checkerboard(across)">
                                      <p:cBhvr>
                                        <p:cTn id="12" dur="500"/>
                                        <p:tgtEl>
                                          <p:spTgt spid="1126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266">
                                            <p:txEl>
                                              <p:pRg st="1" end="1"/>
                                            </p:txEl>
                                          </p:spTgt>
                                        </p:tgtEl>
                                        <p:attrNameLst>
                                          <p:attrName>style.visibility</p:attrName>
                                        </p:attrNameLst>
                                      </p:cBhvr>
                                      <p:to>
                                        <p:strVal val="visible"/>
                                      </p:to>
                                    </p:set>
                                    <p:animEffect transition="in" filter="checkerboard(across)">
                                      <p:cBhvr>
                                        <p:cTn id="17" dur="500"/>
                                        <p:tgtEl>
                                          <p:spTgt spid="1126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266">
                                            <p:txEl>
                                              <p:pRg st="2" end="2"/>
                                            </p:txEl>
                                          </p:spTgt>
                                        </p:tgtEl>
                                        <p:attrNameLst>
                                          <p:attrName>style.visibility</p:attrName>
                                        </p:attrNameLst>
                                      </p:cBhvr>
                                      <p:to>
                                        <p:strVal val="visible"/>
                                      </p:to>
                                    </p:set>
                                    <p:animEffect transition="in" filter="checkerboard(across)">
                                      <p:cBhvr>
                                        <p:cTn id="22" dur="500"/>
                                        <p:tgtEl>
                                          <p:spTgt spid="1126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1266">
                                            <p:txEl>
                                              <p:pRg st="3" end="3"/>
                                            </p:txEl>
                                          </p:spTgt>
                                        </p:tgtEl>
                                        <p:attrNameLst>
                                          <p:attrName>style.visibility</p:attrName>
                                        </p:attrNameLst>
                                      </p:cBhvr>
                                      <p:to>
                                        <p:strVal val="visible"/>
                                      </p:to>
                                    </p:set>
                                    <p:animEffect transition="in" filter="checkerboard(across)">
                                      <p:cBhvr>
                                        <p:cTn id="27" dur="500"/>
                                        <p:tgtEl>
                                          <p:spTgt spid="1126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1266">
                                            <p:txEl>
                                              <p:pRg st="4" end="4"/>
                                            </p:txEl>
                                          </p:spTgt>
                                        </p:tgtEl>
                                        <p:attrNameLst>
                                          <p:attrName>style.visibility</p:attrName>
                                        </p:attrNameLst>
                                      </p:cBhvr>
                                      <p:to>
                                        <p:strVal val="visible"/>
                                      </p:to>
                                    </p:set>
                                    <p:animEffect transition="in" filter="checkerboard(across)">
                                      <p:cBhvr>
                                        <p:cTn id="32" dur="500"/>
                                        <p:tgtEl>
                                          <p:spTgt spid="112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princessglasses"/>
          <p:cNvPicPr>
            <a:picLocks noChangeAspect="1" noChangeArrowheads="1"/>
          </p:cNvPicPr>
          <p:nvPr/>
        </p:nvPicPr>
        <p:blipFill>
          <a:blip r:embed="rId4" cstate="print">
            <a:clrChange>
              <a:clrFrom>
                <a:srgbClr val="FCFEFB"/>
              </a:clrFrom>
              <a:clrTo>
                <a:srgbClr val="FCFEFB">
                  <a:alpha val="0"/>
                </a:srgbClr>
              </a:clrTo>
            </a:clrChange>
          </a:blip>
          <a:srcRect b="37628"/>
          <a:stretch>
            <a:fillRect/>
          </a:stretch>
        </p:blipFill>
        <p:spPr bwMode="auto">
          <a:xfrm>
            <a:off x="468313" y="4149725"/>
            <a:ext cx="1511300" cy="731838"/>
          </a:xfrm>
          <a:prstGeom prst="rect">
            <a:avLst/>
          </a:prstGeom>
          <a:noFill/>
          <a:ln w="9525">
            <a:noFill/>
            <a:miter lim="800000"/>
            <a:headEnd/>
            <a:tailEnd/>
          </a:ln>
        </p:spPr>
      </p:pic>
      <p:sp>
        <p:nvSpPr>
          <p:cNvPr id="10243" name="Text Box 8"/>
          <p:cNvSpPr txBox="1">
            <a:spLocks noChangeArrowheads="1"/>
          </p:cNvSpPr>
          <p:nvPr/>
        </p:nvSpPr>
        <p:spPr bwMode="auto">
          <a:xfrm>
            <a:off x="3048000" y="0"/>
            <a:ext cx="2895600" cy="777875"/>
          </a:xfrm>
          <a:prstGeom prst="rect">
            <a:avLst/>
          </a:prstGeom>
          <a:solidFill>
            <a:schemeClr val="hlink"/>
          </a:solidFill>
          <a:ln w="9525">
            <a:noFill/>
            <a:miter lim="800000"/>
            <a:headEnd/>
            <a:tailEnd/>
          </a:ln>
        </p:spPr>
        <p:txBody>
          <a:bodyPr>
            <a:spAutoFit/>
          </a:bodyPr>
          <a:lstStyle/>
          <a:p>
            <a:pPr algn="ctr">
              <a:spcBef>
                <a:spcPct val="50000"/>
              </a:spcBef>
            </a:pPr>
            <a:r>
              <a:rPr lang="en-GB" sz="4500">
                <a:solidFill>
                  <a:srgbClr val="FF6699"/>
                </a:solidFill>
                <a:latin typeface="Calibri" pitchFamily="34" charset="0"/>
              </a:rPr>
              <a:t>Sociology</a:t>
            </a:r>
            <a:endParaRPr lang="en-US" sz="4500">
              <a:solidFill>
                <a:srgbClr val="FF6699"/>
              </a:solidFill>
              <a:latin typeface="Calibri" pitchFamily="34" charset="0"/>
            </a:endParaRPr>
          </a:p>
        </p:txBody>
      </p:sp>
      <p:sp>
        <p:nvSpPr>
          <p:cNvPr id="10244" name="Line 9"/>
          <p:cNvSpPr>
            <a:spLocks noChangeShapeType="1"/>
          </p:cNvSpPr>
          <p:nvPr/>
        </p:nvSpPr>
        <p:spPr bwMode="auto">
          <a:xfrm flipH="1">
            <a:off x="2771775" y="692150"/>
            <a:ext cx="647700" cy="649288"/>
          </a:xfrm>
          <a:prstGeom prst="line">
            <a:avLst/>
          </a:prstGeom>
          <a:noFill/>
          <a:ln w="50800">
            <a:solidFill>
              <a:schemeClr val="tx1"/>
            </a:solidFill>
            <a:round/>
            <a:headEnd/>
            <a:tailEnd type="stealth" w="med" len="med"/>
          </a:ln>
        </p:spPr>
        <p:txBody>
          <a:bodyPr/>
          <a:lstStyle/>
          <a:p>
            <a:endParaRPr lang="en-GB"/>
          </a:p>
        </p:txBody>
      </p:sp>
      <p:sp>
        <p:nvSpPr>
          <p:cNvPr id="10245" name="Line 10"/>
          <p:cNvSpPr>
            <a:spLocks noChangeShapeType="1"/>
          </p:cNvSpPr>
          <p:nvPr/>
        </p:nvSpPr>
        <p:spPr bwMode="auto">
          <a:xfrm>
            <a:off x="5724525" y="692150"/>
            <a:ext cx="503238" cy="649288"/>
          </a:xfrm>
          <a:prstGeom prst="line">
            <a:avLst/>
          </a:prstGeom>
          <a:noFill/>
          <a:ln w="50800">
            <a:solidFill>
              <a:schemeClr val="tx1"/>
            </a:solidFill>
            <a:round/>
            <a:headEnd/>
            <a:tailEnd type="stealth" w="med" len="med"/>
          </a:ln>
        </p:spPr>
        <p:txBody>
          <a:bodyPr/>
          <a:lstStyle/>
          <a:p>
            <a:endParaRPr lang="en-GB"/>
          </a:p>
        </p:txBody>
      </p:sp>
      <p:sp>
        <p:nvSpPr>
          <p:cNvPr id="2061" name="Text Box 13"/>
          <p:cNvSpPr txBox="1">
            <a:spLocks noChangeArrowheads="1"/>
          </p:cNvSpPr>
          <p:nvPr/>
        </p:nvSpPr>
        <p:spPr bwMode="auto">
          <a:xfrm>
            <a:off x="323850" y="1341438"/>
            <a:ext cx="4500563" cy="641350"/>
          </a:xfrm>
          <a:prstGeom prst="rect">
            <a:avLst/>
          </a:prstGeom>
          <a:noFill/>
          <a:ln w="9525">
            <a:noFill/>
            <a:miter lim="800000"/>
            <a:headEnd/>
            <a:tailEnd/>
          </a:ln>
        </p:spPr>
        <p:txBody>
          <a:bodyPr>
            <a:spAutoFit/>
          </a:bodyPr>
          <a:lstStyle/>
          <a:p>
            <a:pPr>
              <a:spcBef>
                <a:spcPct val="50000"/>
              </a:spcBef>
            </a:pPr>
            <a:r>
              <a:rPr lang="en-GB" sz="3600" b="1">
                <a:latin typeface="Calibri" pitchFamily="34" charset="0"/>
              </a:rPr>
              <a:t>Structural</a:t>
            </a:r>
            <a:r>
              <a:rPr lang="en-GB" sz="3600">
                <a:latin typeface="Calibri" pitchFamily="34" charset="0"/>
              </a:rPr>
              <a:t> Theory</a:t>
            </a:r>
            <a:endParaRPr lang="en-US" sz="3600">
              <a:latin typeface="Calibri" pitchFamily="34" charset="0"/>
            </a:endParaRPr>
          </a:p>
        </p:txBody>
      </p:sp>
      <p:sp>
        <p:nvSpPr>
          <p:cNvPr id="2063" name="Line 15"/>
          <p:cNvSpPr>
            <a:spLocks noChangeShapeType="1"/>
          </p:cNvSpPr>
          <p:nvPr/>
        </p:nvSpPr>
        <p:spPr bwMode="auto">
          <a:xfrm>
            <a:off x="1258888" y="1916113"/>
            <a:ext cx="0" cy="865187"/>
          </a:xfrm>
          <a:prstGeom prst="line">
            <a:avLst/>
          </a:prstGeom>
          <a:noFill/>
          <a:ln w="50800">
            <a:solidFill>
              <a:schemeClr val="tx1"/>
            </a:solidFill>
            <a:round/>
            <a:headEnd/>
            <a:tailEnd type="stealth" w="med" len="med"/>
          </a:ln>
        </p:spPr>
        <p:txBody>
          <a:bodyPr/>
          <a:lstStyle/>
          <a:p>
            <a:endParaRPr lang="en-GB"/>
          </a:p>
        </p:txBody>
      </p:sp>
      <p:sp>
        <p:nvSpPr>
          <p:cNvPr id="2064" name="Line 16"/>
          <p:cNvSpPr>
            <a:spLocks noChangeShapeType="1"/>
          </p:cNvSpPr>
          <p:nvPr/>
        </p:nvSpPr>
        <p:spPr bwMode="auto">
          <a:xfrm>
            <a:off x="3419475" y="1916113"/>
            <a:ext cx="0" cy="865187"/>
          </a:xfrm>
          <a:prstGeom prst="line">
            <a:avLst/>
          </a:prstGeom>
          <a:noFill/>
          <a:ln w="50800">
            <a:solidFill>
              <a:schemeClr val="tx1"/>
            </a:solidFill>
            <a:round/>
            <a:headEnd/>
            <a:tailEnd type="stealth" w="med" len="med"/>
          </a:ln>
        </p:spPr>
        <p:txBody>
          <a:bodyPr/>
          <a:lstStyle/>
          <a:p>
            <a:endParaRPr lang="en-GB"/>
          </a:p>
        </p:txBody>
      </p:sp>
      <p:sp>
        <p:nvSpPr>
          <p:cNvPr id="2066" name="Text Box 18"/>
          <p:cNvSpPr txBox="1">
            <a:spLocks noChangeArrowheads="1"/>
          </p:cNvSpPr>
          <p:nvPr/>
        </p:nvSpPr>
        <p:spPr bwMode="auto">
          <a:xfrm>
            <a:off x="395288" y="2781300"/>
            <a:ext cx="1944687" cy="369332"/>
          </a:xfrm>
          <a:prstGeom prst="rect">
            <a:avLst/>
          </a:prstGeom>
          <a:noFill/>
          <a:ln w="9525">
            <a:noFill/>
            <a:miter lim="800000"/>
            <a:headEnd/>
            <a:tailEnd/>
          </a:ln>
        </p:spPr>
        <p:txBody>
          <a:bodyPr>
            <a:spAutoFit/>
          </a:bodyPr>
          <a:lstStyle/>
          <a:p>
            <a:pPr>
              <a:spcBef>
                <a:spcPct val="50000"/>
              </a:spcBef>
            </a:pPr>
            <a:r>
              <a:rPr lang="en-GB" b="1" dirty="0">
                <a:solidFill>
                  <a:srgbClr val="0070C0"/>
                </a:solidFill>
                <a:latin typeface="Arial Rounded MT Bold" pitchFamily="34" charset="0"/>
              </a:rPr>
              <a:t>Consensus</a:t>
            </a:r>
            <a:endParaRPr lang="en-US" b="1" dirty="0">
              <a:solidFill>
                <a:srgbClr val="0070C0"/>
              </a:solidFill>
              <a:latin typeface="Arial Rounded MT Bold" pitchFamily="34" charset="0"/>
            </a:endParaRPr>
          </a:p>
        </p:txBody>
      </p:sp>
      <p:sp>
        <p:nvSpPr>
          <p:cNvPr id="2067" name="Text Box 19"/>
          <p:cNvSpPr txBox="1">
            <a:spLocks noChangeArrowheads="1"/>
          </p:cNvSpPr>
          <p:nvPr/>
        </p:nvSpPr>
        <p:spPr bwMode="auto">
          <a:xfrm>
            <a:off x="2411413" y="2781300"/>
            <a:ext cx="1944687" cy="400110"/>
          </a:xfrm>
          <a:prstGeom prst="rect">
            <a:avLst/>
          </a:prstGeom>
          <a:noFill/>
          <a:ln w="9525">
            <a:noFill/>
            <a:miter lim="800000"/>
            <a:headEnd/>
            <a:tailEnd/>
          </a:ln>
        </p:spPr>
        <p:txBody>
          <a:bodyPr>
            <a:spAutoFit/>
          </a:bodyPr>
          <a:lstStyle/>
          <a:p>
            <a:pPr algn="ctr">
              <a:spcBef>
                <a:spcPct val="50000"/>
              </a:spcBef>
            </a:pPr>
            <a:r>
              <a:rPr lang="en-GB" sz="2000" b="1" dirty="0">
                <a:solidFill>
                  <a:srgbClr val="FF0000"/>
                </a:solidFill>
                <a:latin typeface="Calibri" pitchFamily="34" charset="0"/>
              </a:rPr>
              <a:t>Conflict</a:t>
            </a:r>
            <a:endParaRPr lang="en-US" sz="2000" b="1" dirty="0">
              <a:solidFill>
                <a:srgbClr val="FF0000"/>
              </a:solidFill>
              <a:latin typeface="Calibri" pitchFamily="34" charset="0"/>
            </a:endParaRPr>
          </a:p>
        </p:txBody>
      </p:sp>
      <p:sp>
        <p:nvSpPr>
          <p:cNvPr id="2069" name="Line 21"/>
          <p:cNvSpPr>
            <a:spLocks noChangeShapeType="1"/>
          </p:cNvSpPr>
          <p:nvPr/>
        </p:nvSpPr>
        <p:spPr bwMode="auto">
          <a:xfrm>
            <a:off x="1258888" y="3213100"/>
            <a:ext cx="744" cy="647948"/>
          </a:xfrm>
          <a:prstGeom prst="line">
            <a:avLst/>
          </a:prstGeom>
          <a:noFill/>
          <a:ln w="50800">
            <a:solidFill>
              <a:schemeClr val="tx1"/>
            </a:solidFill>
            <a:round/>
            <a:headEnd/>
            <a:tailEnd type="stealth" w="med" len="med"/>
          </a:ln>
        </p:spPr>
        <p:txBody>
          <a:bodyPr/>
          <a:lstStyle/>
          <a:p>
            <a:endParaRPr lang="en-GB"/>
          </a:p>
        </p:txBody>
      </p:sp>
      <p:sp>
        <p:nvSpPr>
          <p:cNvPr id="2070" name="Text Box 22"/>
          <p:cNvSpPr txBox="1">
            <a:spLocks noChangeArrowheads="1"/>
          </p:cNvSpPr>
          <p:nvPr/>
        </p:nvSpPr>
        <p:spPr bwMode="auto">
          <a:xfrm>
            <a:off x="251520" y="3717032"/>
            <a:ext cx="2160588" cy="369332"/>
          </a:xfrm>
          <a:prstGeom prst="rect">
            <a:avLst/>
          </a:prstGeom>
          <a:noFill/>
          <a:ln w="9525">
            <a:noFill/>
            <a:miter lim="800000"/>
            <a:headEnd/>
            <a:tailEnd/>
          </a:ln>
        </p:spPr>
        <p:txBody>
          <a:bodyPr>
            <a:spAutoFit/>
          </a:bodyPr>
          <a:lstStyle/>
          <a:p>
            <a:pPr>
              <a:spcBef>
                <a:spcPct val="50000"/>
              </a:spcBef>
            </a:pPr>
            <a:r>
              <a:rPr lang="en-GB" b="1" dirty="0">
                <a:solidFill>
                  <a:srgbClr val="0070C0"/>
                </a:solidFill>
                <a:latin typeface="Calibri" pitchFamily="34" charset="0"/>
              </a:rPr>
              <a:t>Functionalism</a:t>
            </a:r>
            <a:endParaRPr lang="en-US" b="1" dirty="0">
              <a:solidFill>
                <a:srgbClr val="0070C0"/>
              </a:solidFill>
              <a:latin typeface="Calibri" pitchFamily="34" charset="0"/>
            </a:endParaRPr>
          </a:p>
        </p:txBody>
      </p:sp>
      <p:sp>
        <p:nvSpPr>
          <p:cNvPr id="2071" name="Line 23"/>
          <p:cNvSpPr>
            <a:spLocks noChangeShapeType="1"/>
          </p:cNvSpPr>
          <p:nvPr/>
        </p:nvSpPr>
        <p:spPr bwMode="auto">
          <a:xfrm>
            <a:off x="3419872" y="3140968"/>
            <a:ext cx="0" cy="720080"/>
          </a:xfrm>
          <a:prstGeom prst="line">
            <a:avLst/>
          </a:prstGeom>
          <a:noFill/>
          <a:ln w="50800">
            <a:solidFill>
              <a:schemeClr val="tx1"/>
            </a:solidFill>
            <a:round/>
            <a:headEnd/>
            <a:tailEnd type="stealth" w="med" len="med"/>
          </a:ln>
        </p:spPr>
        <p:txBody>
          <a:bodyPr/>
          <a:lstStyle/>
          <a:p>
            <a:endParaRPr lang="en-GB"/>
          </a:p>
        </p:txBody>
      </p:sp>
      <p:sp>
        <p:nvSpPr>
          <p:cNvPr id="2073" name="Text Box 25"/>
          <p:cNvSpPr txBox="1">
            <a:spLocks noChangeArrowheads="1"/>
          </p:cNvSpPr>
          <p:nvPr/>
        </p:nvSpPr>
        <p:spPr bwMode="auto">
          <a:xfrm>
            <a:off x="2339752" y="3861048"/>
            <a:ext cx="2160588" cy="400110"/>
          </a:xfrm>
          <a:prstGeom prst="rect">
            <a:avLst/>
          </a:prstGeom>
          <a:noFill/>
          <a:ln w="9525">
            <a:noFill/>
            <a:miter lim="800000"/>
            <a:headEnd/>
            <a:tailEnd/>
          </a:ln>
        </p:spPr>
        <p:txBody>
          <a:bodyPr>
            <a:spAutoFit/>
          </a:bodyPr>
          <a:lstStyle/>
          <a:p>
            <a:pPr algn="ctr">
              <a:spcBef>
                <a:spcPct val="50000"/>
              </a:spcBef>
            </a:pPr>
            <a:r>
              <a:rPr lang="en-GB" sz="2000" b="1" dirty="0">
                <a:solidFill>
                  <a:srgbClr val="FF0000"/>
                </a:solidFill>
                <a:latin typeface="Calibri" pitchFamily="34" charset="0"/>
              </a:rPr>
              <a:t>Marxism</a:t>
            </a:r>
            <a:endParaRPr lang="en-US" sz="2000" b="1" dirty="0">
              <a:solidFill>
                <a:srgbClr val="FF0000"/>
              </a:solidFill>
              <a:latin typeface="Calibri" pitchFamily="34" charset="0"/>
            </a:endParaRPr>
          </a:p>
        </p:txBody>
      </p:sp>
      <p:pic>
        <p:nvPicPr>
          <p:cNvPr id="2084" name="Picture 36" descr="b2_1">
            <a:hlinkClick r:id="rId5"/>
          </p:cNvPr>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700338" y="4221163"/>
            <a:ext cx="1368425" cy="1031875"/>
          </a:xfrm>
          <a:prstGeom prst="rect">
            <a:avLst/>
          </a:prstGeom>
          <a:noFill/>
          <a:ln w="9525">
            <a:noFill/>
            <a:miter lim="800000"/>
            <a:headEnd/>
            <a:tailEnd/>
          </a:ln>
        </p:spPr>
      </p:pic>
      <p:sp>
        <p:nvSpPr>
          <p:cNvPr id="10266" name="WordArt 26"/>
          <p:cNvSpPr>
            <a:spLocks noChangeArrowheads="1" noChangeShapeType="1" noTextEdit="1"/>
          </p:cNvSpPr>
          <p:nvPr/>
        </p:nvSpPr>
        <p:spPr bwMode="auto">
          <a:xfrm>
            <a:off x="1600200" y="2057400"/>
            <a:ext cx="1571625" cy="244475"/>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macro</a:t>
            </a:r>
          </a:p>
        </p:txBody>
      </p:sp>
    </p:spTree>
    <p:custDataLst>
      <p:tags r:id="rId1"/>
    </p:custData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64"/>
                                        </p:tgtEl>
                                        <p:attrNameLst>
                                          <p:attrName>style.visibility</p:attrName>
                                        </p:attrNameLst>
                                      </p:cBhvr>
                                      <p:to>
                                        <p:strVal val="visible"/>
                                      </p:to>
                                    </p:set>
                                    <p:animEffect transition="in" filter="dissolve">
                                      <p:cBhvr>
                                        <p:cTn id="7" dur="500"/>
                                        <p:tgtEl>
                                          <p:spTgt spid="206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67"/>
                                        </p:tgtEl>
                                        <p:attrNameLst>
                                          <p:attrName>style.visibility</p:attrName>
                                        </p:attrNameLst>
                                      </p:cBhvr>
                                      <p:to>
                                        <p:strVal val="visible"/>
                                      </p:to>
                                    </p:set>
                                    <p:animEffect transition="in" filter="dissolve">
                                      <p:cBhvr>
                                        <p:cTn id="12" dur="500"/>
                                        <p:tgtEl>
                                          <p:spTgt spid="206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71"/>
                                        </p:tgtEl>
                                        <p:attrNameLst>
                                          <p:attrName>style.visibility</p:attrName>
                                        </p:attrNameLst>
                                      </p:cBhvr>
                                      <p:to>
                                        <p:strVal val="visible"/>
                                      </p:to>
                                    </p:set>
                                    <p:animEffect transition="in" filter="dissolve">
                                      <p:cBhvr>
                                        <p:cTn id="17" dur="500"/>
                                        <p:tgtEl>
                                          <p:spTgt spid="207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73"/>
                                        </p:tgtEl>
                                        <p:attrNameLst>
                                          <p:attrName>style.visibility</p:attrName>
                                        </p:attrNameLst>
                                      </p:cBhvr>
                                      <p:to>
                                        <p:strVal val="visible"/>
                                      </p:to>
                                    </p:set>
                                    <p:animEffect transition="in" filter="dissolve">
                                      <p:cBhvr>
                                        <p:cTn id="22" dur="500"/>
                                        <p:tgtEl>
                                          <p:spTgt spid="207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084"/>
                                        </p:tgtEl>
                                        <p:attrNameLst>
                                          <p:attrName>style.visibility</p:attrName>
                                        </p:attrNameLst>
                                      </p:cBhvr>
                                      <p:to>
                                        <p:strVal val="visible"/>
                                      </p:to>
                                    </p:set>
                                    <p:animEffect transition="in" filter="dissolve">
                                      <p:cBhvr>
                                        <p:cTn id="27" dur="500"/>
                                        <p:tgtEl>
                                          <p:spTgt spid="2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4" grpId="0" animBg="1"/>
      <p:bldP spid="2067" grpId="0"/>
      <p:bldP spid="2071" grpId="0" animBg="1"/>
      <p:bldP spid="207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noChangeArrowheads="1"/>
          </p:cNvPicPr>
          <p:nvPr/>
        </p:nvPicPr>
        <p:blipFill>
          <a:blip r:embed="rId3" cstate="print"/>
          <a:srcRect/>
          <a:stretch>
            <a:fillRect/>
          </a:stretch>
        </p:blipFill>
        <p:spPr bwMode="auto">
          <a:xfrm>
            <a:off x="5940152" y="2708920"/>
            <a:ext cx="2940050" cy="3429000"/>
          </a:xfrm>
          <a:prstGeom prst="rect">
            <a:avLst/>
          </a:prstGeom>
          <a:noFill/>
          <a:ln w="9525">
            <a:noFill/>
            <a:round/>
            <a:headEnd/>
            <a:tailEnd/>
          </a:ln>
        </p:spPr>
      </p:pic>
      <p:sp>
        <p:nvSpPr>
          <p:cNvPr id="12291" name="Rectangle 6"/>
          <p:cNvSpPr>
            <a:spLocks noChangeArrowheads="1"/>
          </p:cNvSpPr>
          <p:nvPr/>
        </p:nvSpPr>
        <p:spPr bwMode="auto">
          <a:xfrm>
            <a:off x="6372200" y="6021288"/>
            <a:ext cx="1825625" cy="595313"/>
          </a:xfrm>
          <a:prstGeom prst="rect">
            <a:avLst/>
          </a:prstGeom>
          <a:noFill/>
          <a:ln w="9525">
            <a:noFill/>
            <a:miter lim="800000"/>
            <a:headEnd/>
            <a:tailEnd/>
          </a:ln>
        </p:spPr>
        <p:txBody>
          <a:bodyPr wrap="none">
            <a:spAutoFit/>
          </a:bodyPr>
          <a:lstStyle/>
          <a:p>
            <a:pPr eaLnBrk="0" hangingPunct="0"/>
            <a:r>
              <a:rPr kumimoji="1" lang="en-US" sz="3300" dirty="0">
                <a:latin typeface="Calibri" pitchFamily="34" charset="0"/>
              </a:rPr>
              <a:t>Karl Marx</a:t>
            </a:r>
            <a:endParaRPr kumimoji="1" lang="en-GB" sz="3300" dirty="0">
              <a:latin typeface="Calibri" pitchFamily="34" charset="0"/>
            </a:endParaRPr>
          </a:p>
        </p:txBody>
      </p:sp>
      <p:sp>
        <p:nvSpPr>
          <p:cNvPr id="12292" name="Text Box 3"/>
          <p:cNvSpPr txBox="1">
            <a:spLocks noChangeArrowheads="1"/>
          </p:cNvSpPr>
          <p:nvPr/>
        </p:nvSpPr>
        <p:spPr bwMode="auto">
          <a:xfrm>
            <a:off x="-1908720" y="533400"/>
            <a:ext cx="10657184" cy="519336"/>
          </a:xfrm>
          <a:prstGeom prst="rect">
            <a:avLst/>
          </a:prstGeom>
          <a:noFill/>
          <a:ln w="9525">
            <a:noFill/>
            <a:round/>
            <a:headEnd/>
            <a:tailEnd/>
          </a:ln>
        </p:spPr>
        <p:txBody>
          <a:bodyPr lIns="81639" tIns="40820" rIns="81639" bIns="40820"/>
          <a:lstStyle/>
          <a:p>
            <a:pPr algn="ctr" defTabSz="407988" hangingPunct="0">
              <a:lnSpc>
                <a:spcPct val="102000"/>
              </a:lnSpc>
              <a:buClr>
                <a:srgbClr val="000000"/>
              </a:buClr>
              <a:buSzPct val="100000"/>
              <a:buFont typeface="Times New Roman" pitchFamily="18" charset="0"/>
              <a:buNone/>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pPr>
            <a:r>
              <a:rPr lang="en-US" sz="2000" b="1" dirty="0" smtClean="0">
                <a:latin typeface="Calibri" pitchFamily="34" charset="0"/>
                <a:cs typeface="Lucida Sans Unicode" pitchFamily="34" charset="0"/>
              </a:rPr>
              <a:t>Structural Theory 2</a:t>
            </a:r>
            <a:r>
              <a:rPr lang="en-US" sz="4400" dirty="0" smtClean="0">
                <a:solidFill>
                  <a:srgbClr val="FF0000"/>
                </a:solidFill>
                <a:latin typeface="Calibri" pitchFamily="34" charset="0"/>
                <a:cs typeface="Lucida Sans Unicode" pitchFamily="34" charset="0"/>
              </a:rPr>
              <a:t>: MARXIST </a:t>
            </a:r>
            <a:r>
              <a:rPr lang="en-US" sz="4400" dirty="0">
                <a:solidFill>
                  <a:srgbClr val="FF0000"/>
                </a:solidFill>
                <a:latin typeface="Calibri" pitchFamily="34" charset="0"/>
                <a:cs typeface="Lucida Sans Unicode" pitchFamily="34" charset="0"/>
              </a:rPr>
              <a:t>VIEW</a:t>
            </a:r>
          </a:p>
        </p:txBody>
      </p:sp>
      <p:sp>
        <p:nvSpPr>
          <p:cNvPr id="12293" name="Rectangle 2"/>
          <p:cNvSpPr>
            <a:spLocks noChangeArrowheads="1"/>
          </p:cNvSpPr>
          <p:nvPr/>
        </p:nvSpPr>
        <p:spPr bwMode="auto">
          <a:xfrm>
            <a:off x="457200" y="1600200"/>
            <a:ext cx="5338936" cy="4925144"/>
          </a:xfrm>
          <a:prstGeom prst="rect">
            <a:avLst/>
          </a:prstGeom>
          <a:noFill/>
          <a:ln w="57150">
            <a:solidFill>
              <a:schemeClr val="tx1"/>
            </a:solidFill>
            <a:miter lim="800000"/>
            <a:headEnd/>
            <a:tailEnd/>
          </a:ln>
        </p:spPr>
        <p:txBody>
          <a:bodyPr lIns="91430" tIns="0" rIns="91430" bIns="45715"/>
          <a:lstStyle/>
          <a:p>
            <a:pPr marL="431800" indent="-323850">
              <a:lnSpc>
                <a:spcPct val="102000"/>
              </a:lnSpc>
              <a:spcBef>
                <a:spcPct val="20000"/>
              </a:spcBef>
              <a:buSzPct val="45000"/>
              <a:buFont typeface="Wingdings" pitchFamily="2" charset="2"/>
              <a:buNone/>
              <a:tabLst>
                <a:tab pos="723900" algn="l"/>
                <a:tab pos="1447800" algn="l"/>
                <a:tab pos="2171700" algn="l"/>
                <a:tab pos="2895600" algn="l"/>
                <a:tab pos="3619500" algn="l"/>
                <a:tab pos="4343400" algn="l"/>
                <a:tab pos="5067300" algn="l"/>
              </a:tabLst>
            </a:pPr>
            <a:r>
              <a:rPr lang="en-US" sz="2800" dirty="0" smtClean="0">
                <a:latin typeface="Calibri" pitchFamily="34" charset="0"/>
              </a:rPr>
              <a:t>The economic elite or </a:t>
            </a:r>
            <a:r>
              <a:rPr lang="en-US" sz="2800" b="1" dirty="0" smtClean="0">
                <a:solidFill>
                  <a:srgbClr val="FF0000"/>
                </a:solidFill>
                <a:latin typeface="Calibri" pitchFamily="34" charset="0"/>
              </a:rPr>
              <a:t>Ruling Class </a:t>
            </a:r>
            <a:r>
              <a:rPr lang="en-US" sz="2800" dirty="0" smtClean="0">
                <a:latin typeface="Calibri" pitchFamily="34" charset="0"/>
              </a:rPr>
              <a:t>( Capitalists) have the most power and influence in society. </a:t>
            </a:r>
            <a:r>
              <a:rPr lang="en-US" sz="2800" dirty="0">
                <a:latin typeface="Calibri" pitchFamily="34" charset="0"/>
              </a:rPr>
              <a:t> </a:t>
            </a:r>
            <a:r>
              <a:rPr lang="en-US" sz="2800" dirty="0" smtClean="0">
                <a:latin typeface="Calibri" pitchFamily="34" charset="0"/>
              </a:rPr>
              <a:t>Their interests conflict with the rest of society.  </a:t>
            </a:r>
            <a:r>
              <a:rPr lang="en-US" sz="2800" b="1" dirty="0" err="1" smtClean="0">
                <a:solidFill>
                  <a:srgbClr val="FF0000"/>
                </a:solidFill>
                <a:latin typeface="Calibri" pitchFamily="34" charset="0"/>
              </a:rPr>
              <a:t>Socialisation</a:t>
            </a:r>
            <a:r>
              <a:rPr lang="en-US" sz="2800" dirty="0" smtClean="0">
                <a:solidFill>
                  <a:srgbClr val="FF0000"/>
                </a:solidFill>
                <a:latin typeface="Calibri" pitchFamily="34" charset="0"/>
              </a:rPr>
              <a:t> </a:t>
            </a:r>
            <a:r>
              <a:rPr lang="en-US" sz="2800" dirty="0" smtClean="0">
                <a:latin typeface="Calibri" pitchFamily="34" charset="0"/>
              </a:rPr>
              <a:t>transmits the values of the RC, in such as way that they are seen as normal, common – sense values. It must be this way or people would rebel against the RC to change society.</a:t>
            </a:r>
            <a:endParaRPr lang="en-US" sz="2800" dirty="0">
              <a:latin typeface="Calibri" pitchFamily="34" charset="0"/>
            </a:endParaRPr>
          </a:p>
        </p:txBody>
      </p:sp>
      <p:pic>
        <p:nvPicPr>
          <p:cNvPr id="6" name="Picture 6"/>
          <p:cNvPicPr>
            <a:picLocks noChangeAspect="1" noChangeArrowheads="1"/>
          </p:cNvPicPr>
          <p:nvPr/>
        </p:nvPicPr>
        <p:blipFill>
          <a:blip r:embed="rId4" cstate="print"/>
          <a:srcRect/>
          <a:stretch>
            <a:fillRect/>
          </a:stretch>
        </p:blipFill>
        <p:spPr>
          <a:xfrm>
            <a:off x="6588224" y="260648"/>
            <a:ext cx="2088480" cy="234050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diamond(in)">
                                      <p:cBhvr>
                                        <p:cTn id="7" dur="20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4.5|1.6|2|2.1|4.8|1.8|2.3|1.1|2.2|1.2|3.1|1|1.9|2.1|0.9|1.8|2.2|1.2|2|2.2|0.9|2|2.2|1.7|1.6|2.1|2.4|2.5"/>
</p:tagLst>
</file>

<file path=ppt/tags/tag2.xml><?xml version="1.0" encoding="utf-8"?>
<p:tagLst xmlns:a="http://schemas.openxmlformats.org/drawingml/2006/main" xmlns:r="http://schemas.openxmlformats.org/officeDocument/2006/relationships" xmlns:p="http://schemas.openxmlformats.org/presentationml/2006/main">
  <p:tag name="TIMING" val="|2.2|4.5|1.6|2|2.1|4.8|1.8|2.3|1.1|2.2|1.2|3.1|1|1.9|2.1|0.9|1.8|2.2|1.2|2|2.2|0.9|2|2.2|1.7|1.6|2.1|2.4|2.5"/>
</p:tagLst>
</file>

<file path=ppt/tags/tag3.xml><?xml version="1.0" encoding="utf-8"?>
<p:tagLst xmlns:a="http://schemas.openxmlformats.org/drawingml/2006/main" xmlns:r="http://schemas.openxmlformats.org/officeDocument/2006/relationships" xmlns:p="http://schemas.openxmlformats.org/presentationml/2006/main">
  <p:tag name="TIMING" val="|2.2|4.5|1.6|2|2.1|4.8|1.8|2.3|1.1|2.2|1.2|3.1|1|1.9|2.1|0.9|1.8|2.2|1.2|2|2.2|0.9|2|2.2|1.7|1.6|2.1|2.4|2.5"/>
</p:tagLst>
</file>

<file path=ppt/tags/tag4.xml><?xml version="1.0" encoding="utf-8"?>
<p:tagLst xmlns:a="http://schemas.openxmlformats.org/drawingml/2006/main" xmlns:r="http://schemas.openxmlformats.org/officeDocument/2006/relationships" xmlns:p="http://schemas.openxmlformats.org/presentationml/2006/main">
  <p:tag name="TIMING" val="|2.2|4.5|1.6|2|2.1|4.8|1.8|2.3|1.1|2.2|1.2|3.1|1|1.9|2.1|0.9|1.8|2.2|1.2|2|2.2|0.9|2|2.2|1.7|1.6|2.1|2.4|2.5"/>
</p:tagLst>
</file>

<file path=ppt/tags/tag5.xml><?xml version="1.0" encoding="utf-8"?>
<p:tagLst xmlns:a="http://schemas.openxmlformats.org/drawingml/2006/main" xmlns:r="http://schemas.openxmlformats.org/officeDocument/2006/relationships" xmlns:p="http://schemas.openxmlformats.org/presentationml/2006/main">
  <p:tag name="TIMING" val="|2.2|4.5|1.6|2|2.1|4.8|1.8|2.3|1.1|2.2|1.2|3.1|1|1.9|2.1|0.9|1.8|2.2|1.2|2|2.2|0.9|2|2.2|1.7|1.6|2.1|2.4|2.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562B2B2-98AA-423F-9F37-4D7E7BF76C25}">
  <ds:schemaRefs>
    <ds:schemaRef ds:uri="http://schemas.microsoft.com/sharepoint/v3/contenttype/forms"/>
  </ds:schemaRefs>
</ds:datastoreItem>
</file>

<file path=customXml/itemProps2.xml><?xml version="1.0" encoding="utf-8"?>
<ds:datastoreItem xmlns:ds="http://schemas.openxmlformats.org/officeDocument/2006/customXml" ds:itemID="{45187A17-3113-4679-95F9-619D4237558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388ED5A-1D6F-4473-A8B8-8789550ED550}"/>
</file>

<file path=docProps/app.xml><?xml version="1.0" encoding="utf-8"?>
<Properties xmlns="http://schemas.openxmlformats.org/officeDocument/2006/extended-properties" xmlns:vt="http://schemas.openxmlformats.org/officeDocument/2006/docPropsVTypes">
  <Template/>
  <TotalTime>406</TotalTime>
  <Words>1109</Words>
  <Application>Microsoft Office PowerPoint</Application>
  <PresentationFormat>On-screen Show (4:3)</PresentationFormat>
  <Paragraphs>140</Paragraphs>
  <Slides>16</Slides>
  <Notes>8</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An introduction to sociological theory</vt:lpstr>
      <vt:lpstr>Activity</vt:lpstr>
      <vt:lpstr>Slide 3</vt:lpstr>
      <vt:lpstr>Slide 4</vt:lpstr>
      <vt:lpstr>What the diagrams show:</vt:lpstr>
      <vt:lpstr>Slide 6</vt:lpstr>
      <vt:lpstr>Slide 7</vt:lpstr>
      <vt:lpstr>Slide 8</vt:lpstr>
      <vt:lpstr>Slide 9</vt:lpstr>
      <vt:lpstr>Slide 10</vt:lpstr>
      <vt:lpstr>Structural Theory 3:  FEMINISM</vt:lpstr>
      <vt:lpstr>Slide 12</vt:lpstr>
      <vt:lpstr>Slide 13</vt:lpstr>
      <vt:lpstr>Postmodernism</vt:lpstr>
      <vt:lpstr>Some links to media clips which you may find useful</vt:lpstr>
      <vt:lpstr>Links to ‘revise sociology’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Sociological Perspectives  An introduction</dc:title>
  <dc:creator>Lisa</dc:creator>
  <cp:lastModifiedBy>Lisa big</cp:lastModifiedBy>
  <cp:revision>46</cp:revision>
  <dcterms:created xsi:type="dcterms:W3CDTF">2014-09-20T19:02:44Z</dcterms:created>
  <dcterms:modified xsi:type="dcterms:W3CDTF">2020-05-21T13:57:04Z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