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7.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379" r:id="rId3"/>
    <p:sldId id="366" r:id="rId4"/>
    <p:sldId id="380" r:id="rId5"/>
    <p:sldId id="376" r:id="rId6"/>
    <p:sldId id="351" r:id="rId7"/>
    <p:sldId id="377" r:id="rId8"/>
    <p:sldId id="375" r:id="rId9"/>
    <p:sldId id="391" r:id="rId10"/>
    <p:sldId id="390" r:id="rId11"/>
    <p:sldId id="389" r:id="rId12"/>
    <p:sldId id="388" r:id="rId13"/>
    <p:sldId id="387" r:id="rId14"/>
    <p:sldId id="386" r:id="rId15"/>
    <p:sldId id="385" r:id="rId16"/>
    <p:sldId id="384" r:id="rId17"/>
    <p:sldId id="383" r:id="rId18"/>
    <p:sldId id="382" r:id="rId19"/>
    <p:sldId id="381" r:id="rId20"/>
    <p:sldId id="349"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64922" autoAdjust="0"/>
  </p:normalViewPr>
  <p:slideViewPr>
    <p:cSldViewPr>
      <p:cViewPr varScale="1">
        <p:scale>
          <a:sx n="55" d="100"/>
          <a:sy n="55" d="100"/>
        </p:scale>
        <p:origin x="112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9517E1-39CC-4024-8713-F93C6E8749A3}" type="datetimeFigureOut">
              <a:rPr lang="en-GB" smtClean="0"/>
              <a:t>04/05/2020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868684-4B57-4378-B8C8-2AB209C2E13E}" type="slidenum">
              <a:rPr lang="en-GB" smtClean="0"/>
              <a:t>‹#›</a:t>
            </a:fld>
            <a:endParaRPr lang="en-GB"/>
          </a:p>
        </p:txBody>
      </p:sp>
    </p:spTree>
    <p:extLst>
      <p:ext uri="{BB962C8B-B14F-4D97-AF65-F5344CB8AC3E}">
        <p14:creationId xmlns:p14="http://schemas.microsoft.com/office/powerpoint/2010/main" val="14768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04/05/2020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04/05/2020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04/05/2020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04/05/2020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EA8DE7A-21BF-4858-AF20-1504009788B1}" type="datetimeFigureOut">
              <a:rPr lang="en-GB" smtClean="0"/>
              <a:pPr/>
              <a:t>04/05/2020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EA8DE7A-21BF-4858-AF20-1504009788B1}" type="datetimeFigureOut">
              <a:rPr lang="en-GB" smtClean="0"/>
              <a:pPr/>
              <a:t>04/05/2020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EA8DE7A-21BF-4858-AF20-1504009788B1}" type="datetimeFigureOut">
              <a:rPr lang="en-GB" smtClean="0"/>
              <a:pPr/>
              <a:t>04/05/2020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EA8DE7A-21BF-4858-AF20-1504009788B1}" type="datetimeFigureOut">
              <a:rPr lang="en-GB" smtClean="0"/>
              <a:pPr/>
              <a:t>04/05/2020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A8DE7A-21BF-4858-AF20-1504009788B1}" type="datetimeFigureOut">
              <a:rPr lang="en-GB" smtClean="0"/>
              <a:pPr/>
              <a:t>04/05/2020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A8DE7A-21BF-4858-AF20-1504009788B1}" type="datetimeFigureOut">
              <a:rPr lang="en-GB" smtClean="0"/>
              <a:pPr/>
              <a:t>04/05/2020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A8DE7A-21BF-4858-AF20-1504009788B1}" type="datetimeFigureOut">
              <a:rPr lang="en-GB" smtClean="0"/>
              <a:pPr/>
              <a:t>04/05/2020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A8DE7A-21BF-4858-AF20-1504009788B1}" type="datetimeFigureOut">
              <a:rPr lang="en-GB" smtClean="0"/>
              <a:pPr/>
              <a:t>04/05/2020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34C975-B332-4EA7-8ED4-12E65DF5BFD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rlzgyTl7_oE" TargetMode="External"/><Relationship Id="rId2" Type="http://schemas.openxmlformats.org/officeDocument/2006/relationships/hyperlink" Target="https://www.youtube.com/watch?v=Y3Nuy6weh5M"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youtube.com/watch?v=yzYxbeLvZ-c"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cliffsnotes.com/literature/s/a-streetcar-named-desire/summary-and-analysis/scene-3" TargetMode="External"/><Relationship Id="rId2" Type="http://schemas.openxmlformats.org/officeDocument/2006/relationships/hyperlink" Target="https://www.sparknotes.com/lit/streetcar/section3/" TargetMode="External"/><Relationship Id="rId1" Type="http://schemas.openxmlformats.org/officeDocument/2006/relationships/slideLayout" Target="../slideLayouts/slideLayout2.xml"/><Relationship Id="rId4" Type="http://schemas.openxmlformats.org/officeDocument/2006/relationships/hyperlink" Target="https://www.litcharts.com/lit/a-streetcar-named-desire/scene-3"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534" y="0"/>
            <a:ext cx="7848872" cy="1470025"/>
          </a:xfrm>
        </p:spPr>
        <p:txBody>
          <a:bodyPr>
            <a:normAutofit/>
          </a:bodyPr>
          <a:lstStyle/>
          <a:p>
            <a:r>
              <a:rPr lang="en-GB" sz="3600" u="sng" dirty="0"/>
              <a:t>Lesson 5</a:t>
            </a:r>
            <a:r>
              <a:rPr lang="en-GB" sz="3600" u="sng" dirty="0" smtClean="0"/>
              <a:t>: A Streetcar Named Desire</a:t>
            </a:r>
            <a:endParaRPr lang="en-GB" sz="3600" u="sng" dirty="0"/>
          </a:p>
        </p:txBody>
      </p:sp>
      <p:sp>
        <p:nvSpPr>
          <p:cNvPr id="3" name="Subtitle 2"/>
          <p:cNvSpPr>
            <a:spLocks noGrp="1"/>
          </p:cNvSpPr>
          <p:nvPr>
            <p:ph type="subTitle" idx="1"/>
          </p:nvPr>
        </p:nvSpPr>
        <p:spPr>
          <a:xfrm>
            <a:off x="165510" y="4980165"/>
            <a:ext cx="8870986" cy="1752600"/>
          </a:xfrm>
        </p:spPr>
        <p:txBody>
          <a:bodyPr>
            <a:normAutofit fontScale="92500"/>
          </a:bodyPr>
          <a:lstStyle/>
          <a:p>
            <a:pPr algn="l"/>
            <a:r>
              <a:rPr lang="en-GB" dirty="0" err="1">
                <a:solidFill>
                  <a:schemeClr val="tx1"/>
                </a:solidFill>
              </a:rPr>
              <a:t>L.Objective</a:t>
            </a:r>
            <a:r>
              <a:rPr lang="en-GB" dirty="0">
                <a:solidFill>
                  <a:schemeClr val="tx1"/>
                </a:solidFill>
              </a:rPr>
              <a:t>: To </a:t>
            </a:r>
            <a:r>
              <a:rPr lang="en-GB" dirty="0" smtClean="0">
                <a:solidFill>
                  <a:schemeClr val="tx1"/>
                </a:solidFill>
              </a:rPr>
              <a:t>continue to read the text, focusing on the development of Mitch’s character and the relationships between Stanley and the other characters.</a:t>
            </a:r>
            <a:endParaRPr lang="en-GB" dirty="0">
              <a:solidFill>
                <a:schemeClr val="tx1"/>
              </a:solidFill>
            </a:endParaRPr>
          </a:p>
        </p:txBody>
      </p:sp>
      <p:pic>
        <p:nvPicPr>
          <p:cNvPr id="2052"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404" y="1252364"/>
            <a:ext cx="2657475" cy="334516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A-Streetcar-Named-Desire-Framed-Movie-Pos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6728" y="1252363"/>
            <a:ext cx="4743678" cy="33451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dirty="0"/>
              <a:t>Scene </a:t>
            </a:r>
            <a:r>
              <a:rPr lang="en-GB" u="sng" dirty="0" smtClean="0"/>
              <a:t>3: </a:t>
            </a:r>
            <a:r>
              <a:rPr lang="en-GB" u="sng" dirty="0"/>
              <a:t>Questions on </a:t>
            </a:r>
            <a:r>
              <a:rPr lang="en-GB" u="sng" dirty="0" smtClean="0"/>
              <a:t>Stanley and Mitch</a:t>
            </a:r>
            <a:endParaRPr lang="en-GB" u="sng" dirty="0"/>
          </a:p>
        </p:txBody>
      </p:sp>
      <p:sp>
        <p:nvSpPr>
          <p:cNvPr id="4" name="TextBox 3"/>
          <p:cNvSpPr txBox="1"/>
          <p:nvPr/>
        </p:nvSpPr>
        <p:spPr>
          <a:xfrm>
            <a:off x="3851920" y="2276872"/>
            <a:ext cx="4834880" cy="2246769"/>
          </a:xfrm>
          <a:prstGeom prst="rect">
            <a:avLst/>
          </a:prstGeom>
          <a:noFill/>
        </p:spPr>
        <p:txBody>
          <a:bodyPr wrap="square" rtlCol="0">
            <a:spAutoFit/>
          </a:bodyPr>
          <a:lstStyle/>
          <a:p>
            <a:pPr algn="ctr"/>
            <a:r>
              <a:rPr lang="en-GB" sz="2800" b="1" u="sng" dirty="0" smtClean="0"/>
              <a:t>Question 3 </a:t>
            </a:r>
          </a:p>
          <a:p>
            <a:endParaRPr lang="en-GB" sz="2800" dirty="0"/>
          </a:p>
          <a:p>
            <a:r>
              <a:rPr lang="en-GB" sz="2800" dirty="0" smtClean="0"/>
              <a:t>How are Blanche and Stella received by the men when they return?</a:t>
            </a:r>
            <a:endParaRPr lang="en-GB" sz="2800" dirty="0"/>
          </a:p>
        </p:txBody>
      </p:sp>
      <p:pic>
        <p:nvPicPr>
          <p:cNvPr id="5" name="Picture 2" descr="Rudy Bond: A Streetcar Named Desi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87459"/>
            <a:ext cx="3322712" cy="399593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51520" y="5783394"/>
            <a:ext cx="3322712" cy="369332"/>
          </a:xfrm>
          <a:prstGeom prst="rect">
            <a:avLst/>
          </a:prstGeom>
          <a:solidFill>
            <a:schemeClr val="bg1"/>
          </a:solidFill>
        </p:spPr>
        <p:txBody>
          <a:bodyPr wrap="square" rtlCol="0">
            <a:spAutoFit/>
          </a:bodyPr>
          <a:lstStyle/>
          <a:p>
            <a:pPr algn="ctr"/>
            <a:r>
              <a:rPr lang="en-GB" dirty="0" smtClean="0"/>
              <a:t>Scene 3: The poker game</a:t>
            </a:r>
            <a:endParaRPr lang="en-GB" dirty="0"/>
          </a:p>
        </p:txBody>
      </p:sp>
    </p:spTree>
    <p:extLst>
      <p:ext uri="{BB962C8B-B14F-4D97-AF65-F5344CB8AC3E}">
        <p14:creationId xmlns:p14="http://schemas.microsoft.com/office/powerpoint/2010/main" val="44238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dirty="0"/>
              <a:t>Scene </a:t>
            </a:r>
            <a:r>
              <a:rPr lang="en-GB" u="sng" dirty="0" smtClean="0"/>
              <a:t>3: </a:t>
            </a:r>
            <a:r>
              <a:rPr lang="en-GB" u="sng" dirty="0"/>
              <a:t>Questions on </a:t>
            </a:r>
            <a:r>
              <a:rPr lang="en-GB" u="sng" dirty="0" smtClean="0"/>
              <a:t>Stanley and Mitch</a:t>
            </a:r>
            <a:endParaRPr lang="en-GB" u="sng" dirty="0"/>
          </a:p>
        </p:txBody>
      </p:sp>
      <p:sp>
        <p:nvSpPr>
          <p:cNvPr id="4" name="TextBox 3"/>
          <p:cNvSpPr txBox="1"/>
          <p:nvPr/>
        </p:nvSpPr>
        <p:spPr>
          <a:xfrm>
            <a:off x="3851920" y="2477131"/>
            <a:ext cx="4834880" cy="2246769"/>
          </a:xfrm>
          <a:prstGeom prst="rect">
            <a:avLst/>
          </a:prstGeom>
          <a:noFill/>
        </p:spPr>
        <p:txBody>
          <a:bodyPr wrap="square" rtlCol="0">
            <a:spAutoFit/>
          </a:bodyPr>
          <a:lstStyle/>
          <a:p>
            <a:pPr algn="ctr"/>
            <a:r>
              <a:rPr lang="en-GB" sz="2800" b="1" u="sng" dirty="0" smtClean="0"/>
              <a:t>Question 4 </a:t>
            </a:r>
          </a:p>
          <a:p>
            <a:endParaRPr lang="en-GB" sz="2800" dirty="0"/>
          </a:p>
          <a:p>
            <a:r>
              <a:rPr lang="en-GB" sz="2800" dirty="0" smtClean="0"/>
              <a:t>Why do you think Stanley is annoyed when Mitch leaves the game?</a:t>
            </a:r>
            <a:endParaRPr lang="en-GB" sz="2800" dirty="0"/>
          </a:p>
        </p:txBody>
      </p:sp>
      <p:pic>
        <p:nvPicPr>
          <p:cNvPr id="5" name="Picture 2" descr="Rudy Bond: A Streetcar Named Desi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87459"/>
            <a:ext cx="3322712" cy="399593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51520" y="5783394"/>
            <a:ext cx="3322712" cy="369332"/>
          </a:xfrm>
          <a:prstGeom prst="rect">
            <a:avLst/>
          </a:prstGeom>
          <a:solidFill>
            <a:schemeClr val="bg1"/>
          </a:solidFill>
        </p:spPr>
        <p:txBody>
          <a:bodyPr wrap="square" rtlCol="0">
            <a:spAutoFit/>
          </a:bodyPr>
          <a:lstStyle/>
          <a:p>
            <a:pPr algn="ctr"/>
            <a:r>
              <a:rPr lang="en-GB" dirty="0" smtClean="0"/>
              <a:t>Scene 3: The poker game</a:t>
            </a:r>
            <a:endParaRPr lang="en-GB" dirty="0"/>
          </a:p>
        </p:txBody>
      </p:sp>
    </p:spTree>
    <p:extLst>
      <p:ext uri="{BB962C8B-B14F-4D97-AF65-F5344CB8AC3E}">
        <p14:creationId xmlns:p14="http://schemas.microsoft.com/office/powerpoint/2010/main" val="31948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dirty="0"/>
              <a:t>Scene </a:t>
            </a:r>
            <a:r>
              <a:rPr lang="en-GB" u="sng" dirty="0" smtClean="0"/>
              <a:t>3: </a:t>
            </a:r>
            <a:r>
              <a:rPr lang="en-GB" u="sng" dirty="0"/>
              <a:t>Questions on </a:t>
            </a:r>
            <a:r>
              <a:rPr lang="en-GB" u="sng" dirty="0" smtClean="0"/>
              <a:t>Stanley and Mitch</a:t>
            </a:r>
            <a:endParaRPr lang="en-GB" u="sng" dirty="0"/>
          </a:p>
        </p:txBody>
      </p:sp>
      <p:sp>
        <p:nvSpPr>
          <p:cNvPr id="4" name="TextBox 3"/>
          <p:cNvSpPr txBox="1"/>
          <p:nvPr/>
        </p:nvSpPr>
        <p:spPr>
          <a:xfrm>
            <a:off x="3823676" y="1751521"/>
            <a:ext cx="4834880" cy="3970318"/>
          </a:xfrm>
          <a:prstGeom prst="rect">
            <a:avLst/>
          </a:prstGeom>
          <a:noFill/>
        </p:spPr>
        <p:txBody>
          <a:bodyPr wrap="square" rtlCol="0">
            <a:spAutoFit/>
          </a:bodyPr>
          <a:lstStyle/>
          <a:p>
            <a:pPr algn="ctr"/>
            <a:r>
              <a:rPr lang="en-GB" sz="2800" b="1" u="sng" dirty="0" smtClean="0"/>
              <a:t>Question </a:t>
            </a:r>
            <a:r>
              <a:rPr lang="en-GB" sz="2800" b="1" u="sng" dirty="0"/>
              <a:t>5</a:t>
            </a:r>
            <a:endParaRPr lang="en-GB" sz="2800" b="1" u="sng" dirty="0" smtClean="0"/>
          </a:p>
          <a:p>
            <a:endParaRPr lang="en-GB" sz="2800" dirty="0"/>
          </a:p>
          <a:p>
            <a:r>
              <a:rPr lang="en-GB" sz="2800" dirty="0" smtClean="0"/>
              <a:t>Blanche says she thinks she might “bathe”. Blanche bathes a number of times in the play, why do you think this is?</a:t>
            </a:r>
          </a:p>
          <a:p>
            <a:endParaRPr lang="en-GB" sz="2800" dirty="0"/>
          </a:p>
          <a:p>
            <a:r>
              <a:rPr lang="en-GB" sz="2800" dirty="0" smtClean="0"/>
              <a:t>What does bathing in literature traditionally symbolise?</a:t>
            </a:r>
            <a:endParaRPr lang="en-GB" sz="2800" dirty="0"/>
          </a:p>
        </p:txBody>
      </p:sp>
      <p:pic>
        <p:nvPicPr>
          <p:cNvPr id="5" name="Picture 2" descr="Rudy Bond: A Streetcar Named Desi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87459"/>
            <a:ext cx="3322712" cy="399593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51520" y="5783394"/>
            <a:ext cx="3322712" cy="369332"/>
          </a:xfrm>
          <a:prstGeom prst="rect">
            <a:avLst/>
          </a:prstGeom>
          <a:solidFill>
            <a:schemeClr val="bg1"/>
          </a:solidFill>
        </p:spPr>
        <p:txBody>
          <a:bodyPr wrap="square" rtlCol="0">
            <a:spAutoFit/>
          </a:bodyPr>
          <a:lstStyle/>
          <a:p>
            <a:pPr algn="ctr"/>
            <a:r>
              <a:rPr lang="en-GB" dirty="0" smtClean="0"/>
              <a:t>Scene 3: The poker game</a:t>
            </a:r>
            <a:endParaRPr lang="en-GB" dirty="0"/>
          </a:p>
        </p:txBody>
      </p:sp>
    </p:spTree>
    <p:extLst>
      <p:ext uri="{BB962C8B-B14F-4D97-AF65-F5344CB8AC3E}">
        <p14:creationId xmlns:p14="http://schemas.microsoft.com/office/powerpoint/2010/main" val="2125651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dirty="0"/>
              <a:t>Scene </a:t>
            </a:r>
            <a:r>
              <a:rPr lang="en-GB" u="sng" dirty="0" smtClean="0"/>
              <a:t>3: </a:t>
            </a:r>
            <a:r>
              <a:rPr lang="en-GB" u="sng" dirty="0"/>
              <a:t>Questions on </a:t>
            </a:r>
            <a:r>
              <a:rPr lang="en-GB" u="sng" dirty="0" smtClean="0"/>
              <a:t>Stanley and Mitch</a:t>
            </a:r>
            <a:endParaRPr lang="en-GB" u="sng" dirty="0"/>
          </a:p>
        </p:txBody>
      </p:sp>
      <p:sp>
        <p:nvSpPr>
          <p:cNvPr id="4" name="TextBox 3"/>
          <p:cNvSpPr txBox="1"/>
          <p:nvPr/>
        </p:nvSpPr>
        <p:spPr>
          <a:xfrm>
            <a:off x="3851920" y="2564904"/>
            <a:ext cx="4834880" cy="1815882"/>
          </a:xfrm>
          <a:prstGeom prst="rect">
            <a:avLst/>
          </a:prstGeom>
          <a:noFill/>
        </p:spPr>
        <p:txBody>
          <a:bodyPr wrap="square" rtlCol="0">
            <a:spAutoFit/>
          </a:bodyPr>
          <a:lstStyle/>
          <a:p>
            <a:pPr algn="ctr"/>
            <a:r>
              <a:rPr lang="en-GB" sz="2800" b="1" u="sng" dirty="0" smtClean="0"/>
              <a:t>Question </a:t>
            </a:r>
            <a:r>
              <a:rPr lang="en-GB" sz="2800" b="1" u="sng" dirty="0"/>
              <a:t>6</a:t>
            </a:r>
            <a:endParaRPr lang="en-GB" sz="2800" b="1" u="sng" dirty="0" smtClean="0"/>
          </a:p>
          <a:p>
            <a:endParaRPr lang="en-GB" sz="2800" dirty="0"/>
          </a:p>
          <a:p>
            <a:r>
              <a:rPr lang="en-GB" sz="2800" dirty="0" smtClean="0"/>
              <a:t>What impression does Blanche try to give Mitch about herself?</a:t>
            </a:r>
            <a:endParaRPr lang="en-GB" sz="2800" dirty="0"/>
          </a:p>
        </p:txBody>
      </p:sp>
      <p:pic>
        <p:nvPicPr>
          <p:cNvPr id="5" name="Picture 2" descr="Rudy Bond: A Streetcar Named Desi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87459"/>
            <a:ext cx="3322712" cy="399593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51520" y="5783394"/>
            <a:ext cx="3322712" cy="369332"/>
          </a:xfrm>
          <a:prstGeom prst="rect">
            <a:avLst/>
          </a:prstGeom>
          <a:solidFill>
            <a:schemeClr val="bg1"/>
          </a:solidFill>
        </p:spPr>
        <p:txBody>
          <a:bodyPr wrap="square" rtlCol="0">
            <a:spAutoFit/>
          </a:bodyPr>
          <a:lstStyle/>
          <a:p>
            <a:pPr algn="ctr"/>
            <a:r>
              <a:rPr lang="en-GB" dirty="0" smtClean="0"/>
              <a:t>Scene 3: The poker game</a:t>
            </a:r>
            <a:endParaRPr lang="en-GB" dirty="0"/>
          </a:p>
        </p:txBody>
      </p:sp>
    </p:spTree>
    <p:extLst>
      <p:ext uri="{BB962C8B-B14F-4D97-AF65-F5344CB8AC3E}">
        <p14:creationId xmlns:p14="http://schemas.microsoft.com/office/powerpoint/2010/main" val="27847078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dirty="0"/>
              <a:t>Scene </a:t>
            </a:r>
            <a:r>
              <a:rPr lang="en-GB" u="sng" dirty="0" smtClean="0"/>
              <a:t>3: </a:t>
            </a:r>
            <a:r>
              <a:rPr lang="en-GB" u="sng" dirty="0"/>
              <a:t>Questions on </a:t>
            </a:r>
            <a:r>
              <a:rPr lang="en-GB" u="sng" dirty="0" smtClean="0"/>
              <a:t>Stanley and Mitch</a:t>
            </a:r>
            <a:endParaRPr lang="en-GB" u="sng" dirty="0"/>
          </a:p>
        </p:txBody>
      </p:sp>
      <p:sp>
        <p:nvSpPr>
          <p:cNvPr id="4" name="TextBox 3"/>
          <p:cNvSpPr txBox="1"/>
          <p:nvPr/>
        </p:nvSpPr>
        <p:spPr>
          <a:xfrm>
            <a:off x="3823676" y="1751521"/>
            <a:ext cx="4834880" cy="3970318"/>
          </a:xfrm>
          <a:prstGeom prst="rect">
            <a:avLst/>
          </a:prstGeom>
          <a:noFill/>
        </p:spPr>
        <p:txBody>
          <a:bodyPr wrap="square" rtlCol="0">
            <a:spAutoFit/>
          </a:bodyPr>
          <a:lstStyle/>
          <a:p>
            <a:pPr algn="ctr"/>
            <a:r>
              <a:rPr lang="en-GB" sz="2800" b="1" u="sng" dirty="0" smtClean="0"/>
              <a:t>Question </a:t>
            </a:r>
            <a:r>
              <a:rPr lang="en-GB" sz="2800" b="1" u="sng" dirty="0"/>
              <a:t>7</a:t>
            </a:r>
            <a:endParaRPr lang="en-GB" sz="2800" b="1" u="sng" dirty="0" smtClean="0"/>
          </a:p>
          <a:p>
            <a:endParaRPr lang="en-GB" sz="2800" dirty="0"/>
          </a:p>
          <a:p>
            <a:r>
              <a:rPr lang="en-GB" sz="2800" dirty="0" smtClean="0"/>
              <a:t>What do the audience learn of Mitch’s background?</a:t>
            </a:r>
          </a:p>
          <a:p>
            <a:endParaRPr lang="en-GB" sz="2800" dirty="0"/>
          </a:p>
          <a:p>
            <a:r>
              <a:rPr lang="en-GB" sz="2800" dirty="0" smtClean="0"/>
              <a:t>Why do you think he is attracted to Blanch?</a:t>
            </a:r>
          </a:p>
          <a:p>
            <a:endParaRPr lang="en-GB" sz="2800" dirty="0"/>
          </a:p>
          <a:p>
            <a:r>
              <a:rPr lang="en-GB" sz="2800" dirty="0" smtClean="0"/>
              <a:t>Why is she so attracted to him?</a:t>
            </a:r>
            <a:endParaRPr lang="en-GB" sz="2800" dirty="0"/>
          </a:p>
        </p:txBody>
      </p:sp>
      <p:pic>
        <p:nvPicPr>
          <p:cNvPr id="5" name="Picture 2" descr="Rudy Bond: A Streetcar Named Desi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87459"/>
            <a:ext cx="3322712" cy="399593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51520" y="5783394"/>
            <a:ext cx="3322712" cy="369332"/>
          </a:xfrm>
          <a:prstGeom prst="rect">
            <a:avLst/>
          </a:prstGeom>
          <a:solidFill>
            <a:schemeClr val="bg1"/>
          </a:solidFill>
        </p:spPr>
        <p:txBody>
          <a:bodyPr wrap="square" rtlCol="0">
            <a:spAutoFit/>
          </a:bodyPr>
          <a:lstStyle/>
          <a:p>
            <a:pPr algn="ctr"/>
            <a:r>
              <a:rPr lang="en-GB" dirty="0" smtClean="0"/>
              <a:t>Scene 3: The poker game</a:t>
            </a:r>
            <a:endParaRPr lang="en-GB" dirty="0"/>
          </a:p>
        </p:txBody>
      </p:sp>
    </p:spTree>
    <p:extLst>
      <p:ext uri="{BB962C8B-B14F-4D97-AF65-F5344CB8AC3E}">
        <p14:creationId xmlns:p14="http://schemas.microsoft.com/office/powerpoint/2010/main" val="24262889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dirty="0"/>
              <a:t>Scene </a:t>
            </a:r>
            <a:r>
              <a:rPr lang="en-GB" u="sng" dirty="0" smtClean="0"/>
              <a:t>3: </a:t>
            </a:r>
            <a:r>
              <a:rPr lang="en-GB" u="sng" dirty="0"/>
              <a:t>Questions on </a:t>
            </a:r>
            <a:r>
              <a:rPr lang="en-GB" u="sng" dirty="0" smtClean="0"/>
              <a:t>Stanley and Mitch</a:t>
            </a:r>
            <a:endParaRPr lang="en-GB" u="sng" dirty="0"/>
          </a:p>
        </p:txBody>
      </p:sp>
      <p:sp>
        <p:nvSpPr>
          <p:cNvPr id="4" name="TextBox 3"/>
          <p:cNvSpPr txBox="1"/>
          <p:nvPr/>
        </p:nvSpPr>
        <p:spPr>
          <a:xfrm>
            <a:off x="3823676" y="1751521"/>
            <a:ext cx="4834880" cy="3108543"/>
          </a:xfrm>
          <a:prstGeom prst="rect">
            <a:avLst/>
          </a:prstGeom>
          <a:noFill/>
        </p:spPr>
        <p:txBody>
          <a:bodyPr wrap="square" rtlCol="0">
            <a:spAutoFit/>
          </a:bodyPr>
          <a:lstStyle/>
          <a:p>
            <a:pPr algn="ctr"/>
            <a:r>
              <a:rPr lang="en-GB" sz="2800" b="1" u="sng" dirty="0" smtClean="0"/>
              <a:t>Question 8 </a:t>
            </a:r>
          </a:p>
          <a:p>
            <a:endParaRPr lang="en-GB" sz="2800" dirty="0"/>
          </a:p>
          <a:p>
            <a:r>
              <a:rPr lang="en-GB" sz="2800" dirty="0" smtClean="0"/>
              <a:t>What is Stanley’s reaction to the radio?</a:t>
            </a:r>
          </a:p>
          <a:p>
            <a:endParaRPr lang="en-GB" sz="2800" dirty="0"/>
          </a:p>
          <a:p>
            <a:r>
              <a:rPr lang="en-GB" sz="2800" dirty="0" smtClean="0"/>
              <a:t>Why do you think he reacts so strongly?</a:t>
            </a:r>
            <a:endParaRPr lang="en-GB" sz="2800" dirty="0"/>
          </a:p>
        </p:txBody>
      </p:sp>
      <p:pic>
        <p:nvPicPr>
          <p:cNvPr id="5" name="Picture 2" descr="Rudy Bond: A Streetcar Named Desi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87459"/>
            <a:ext cx="3322712" cy="399593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51520" y="5783394"/>
            <a:ext cx="3322712" cy="369332"/>
          </a:xfrm>
          <a:prstGeom prst="rect">
            <a:avLst/>
          </a:prstGeom>
          <a:solidFill>
            <a:schemeClr val="bg1"/>
          </a:solidFill>
        </p:spPr>
        <p:txBody>
          <a:bodyPr wrap="square" rtlCol="0">
            <a:spAutoFit/>
          </a:bodyPr>
          <a:lstStyle/>
          <a:p>
            <a:pPr algn="ctr"/>
            <a:r>
              <a:rPr lang="en-GB" dirty="0" smtClean="0"/>
              <a:t>Scene 3: The poker game</a:t>
            </a:r>
            <a:endParaRPr lang="en-GB" dirty="0"/>
          </a:p>
        </p:txBody>
      </p:sp>
    </p:spTree>
    <p:extLst>
      <p:ext uri="{BB962C8B-B14F-4D97-AF65-F5344CB8AC3E}">
        <p14:creationId xmlns:p14="http://schemas.microsoft.com/office/powerpoint/2010/main" val="529206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dirty="0"/>
              <a:t>Scene </a:t>
            </a:r>
            <a:r>
              <a:rPr lang="en-GB" u="sng" dirty="0" smtClean="0"/>
              <a:t>3: </a:t>
            </a:r>
            <a:r>
              <a:rPr lang="en-GB" u="sng" dirty="0"/>
              <a:t>Questions on </a:t>
            </a:r>
            <a:r>
              <a:rPr lang="en-GB" u="sng" dirty="0" smtClean="0"/>
              <a:t>Stanley and Mitch</a:t>
            </a:r>
            <a:endParaRPr lang="en-GB" u="sng" dirty="0"/>
          </a:p>
        </p:txBody>
      </p:sp>
      <p:sp>
        <p:nvSpPr>
          <p:cNvPr id="4" name="TextBox 3"/>
          <p:cNvSpPr txBox="1"/>
          <p:nvPr/>
        </p:nvSpPr>
        <p:spPr>
          <a:xfrm>
            <a:off x="3823676" y="1751521"/>
            <a:ext cx="4834880" cy="3970318"/>
          </a:xfrm>
          <a:prstGeom prst="rect">
            <a:avLst/>
          </a:prstGeom>
          <a:noFill/>
        </p:spPr>
        <p:txBody>
          <a:bodyPr wrap="square" rtlCol="0">
            <a:spAutoFit/>
          </a:bodyPr>
          <a:lstStyle/>
          <a:p>
            <a:pPr algn="ctr"/>
            <a:r>
              <a:rPr lang="en-GB" sz="2800" b="1" u="sng" dirty="0" smtClean="0"/>
              <a:t>Question 9 </a:t>
            </a:r>
          </a:p>
          <a:p>
            <a:endParaRPr lang="en-GB" sz="2800" dirty="0"/>
          </a:p>
          <a:p>
            <a:r>
              <a:rPr lang="en-GB" sz="2800" dirty="0" smtClean="0"/>
              <a:t>What is the contrast between the atmosphere in the bedroom and the atmosphere in the main room of the apartment?</a:t>
            </a:r>
          </a:p>
          <a:p>
            <a:endParaRPr lang="en-GB" sz="2800" dirty="0"/>
          </a:p>
          <a:p>
            <a:r>
              <a:rPr lang="en-GB" sz="2800" dirty="0" smtClean="0"/>
              <a:t>What are the differences and what does this suggest?</a:t>
            </a:r>
            <a:endParaRPr lang="en-GB" sz="2800" dirty="0"/>
          </a:p>
        </p:txBody>
      </p:sp>
      <p:pic>
        <p:nvPicPr>
          <p:cNvPr id="5" name="Picture 2" descr="Rudy Bond: A Streetcar Named Desi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87459"/>
            <a:ext cx="3322712" cy="399593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51520" y="5783394"/>
            <a:ext cx="3322712" cy="369332"/>
          </a:xfrm>
          <a:prstGeom prst="rect">
            <a:avLst/>
          </a:prstGeom>
          <a:solidFill>
            <a:schemeClr val="bg1"/>
          </a:solidFill>
        </p:spPr>
        <p:txBody>
          <a:bodyPr wrap="square" rtlCol="0">
            <a:spAutoFit/>
          </a:bodyPr>
          <a:lstStyle/>
          <a:p>
            <a:pPr algn="ctr"/>
            <a:r>
              <a:rPr lang="en-GB" dirty="0" smtClean="0"/>
              <a:t>Scene 3: The poker game</a:t>
            </a:r>
            <a:endParaRPr lang="en-GB" dirty="0"/>
          </a:p>
        </p:txBody>
      </p:sp>
    </p:spTree>
    <p:extLst>
      <p:ext uri="{BB962C8B-B14F-4D97-AF65-F5344CB8AC3E}">
        <p14:creationId xmlns:p14="http://schemas.microsoft.com/office/powerpoint/2010/main" val="26632952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dirty="0"/>
              <a:t>Scene </a:t>
            </a:r>
            <a:r>
              <a:rPr lang="en-GB" u="sng" dirty="0" smtClean="0"/>
              <a:t>3: </a:t>
            </a:r>
            <a:r>
              <a:rPr lang="en-GB" u="sng" dirty="0"/>
              <a:t>Questions on </a:t>
            </a:r>
            <a:r>
              <a:rPr lang="en-GB" u="sng" dirty="0" smtClean="0"/>
              <a:t>Stanley and Mitch</a:t>
            </a:r>
            <a:endParaRPr lang="en-GB" u="sng" dirty="0"/>
          </a:p>
        </p:txBody>
      </p:sp>
      <p:sp>
        <p:nvSpPr>
          <p:cNvPr id="4" name="TextBox 3"/>
          <p:cNvSpPr txBox="1"/>
          <p:nvPr/>
        </p:nvSpPr>
        <p:spPr>
          <a:xfrm>
            <a:off x="3851920" y="2492896"/>
            <a:ext cx="4834880" cy="1815882"/>
          </a:xfrm>
          <a:prstGeom prst="rect">
            <a:avLst/>
          </a:prstGeom>
          <a:noFill/>
        </p:spPr>
        <p:txBody>
          <a:bodyPr wrap="square" rtlCol="0">
            <a:spAutoFit/>
          </a:bodyPr>
          <a:lstStyle/>
          <a:p>
            <a:pPr algn="ctr"/>
            <a:r>
              <a:rPr lang="en-GB" sz="2800" b="1" u="sng" dirty="0" smtClean="0"/>
              <a:t>Question 10 </a:t>
            </a:r>
          </a:p>
          <a:p>
            <a:endParaRPr lang="en-GB" sz="2800" dirty="0"/>
          </a:p>
          <a:p>
            <a:r>
              <a:rPr lang="en-GB" sz="2800" dirty="0" smtClean="0"/>
              <a:t>How do the various characters react to Stanley’s violence?</a:t>
            </a:r>
            <a:endParaRPr lang="en-GB" sz="2800" dirty="0"/>
          </a:p>
        </p:txBody>
      </p:sp>
      <p:pic>
        <p:nvPicPr>
          <p:cNvPr id="5" name="Picture 2" descr="Rudy Bond: A Streetcar Named Desi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87459"/>
            <a:ext cx="3322712" cy="399593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51520" y="5783394"/>
            <a:ext cx="3322712" cy="369332"/>
          </a:xfrm>
          <a:prstGeom prst="rect">
            <a:avLst/>
          </a:prstGeom>
          <a:solidFill>
            <a:schemeClr val="bg1"/>
          </a:solidFill>
        </p:spPr>
        <p:txBody>
          <a:bodyPr wrap="square" rtlCol="0">
            <a:spAutoFit/>
          </a:bodyPr>
          <a:lstStyle/>
          <a:p>
            <a:pPr algn="ctr"/>
            <a:r>
              <a:rPr lang="en-GB" dirty="0" smtClean="0"/>
              <a:t>Scene 3: The poker game</a:t>
            </a:r>
            <a:endParaRPr lang="en-GB" dirty="0"/>
          </a:p>
        </p:txBody>
      </p:sp>
    </p:spTree>
    <p:extLst>
      <p:ext uri="{BB962C8B-B14F-4D97-AF65-F5344CB8AC3E}">
        <p14:creationId xmlns:p14="http://schemas.microsoft.com/office/powerpoint/2010/main" val="17563584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dirty="0"/>
              <a:t>Scene </a:t>
            </a:r>
            <a:r>
              <a:rPr lang="en-GB" u="sng" dirty="0" smtClean="0"/>
              <a:t>3: </a:t>
            </a:r>
            <a:r>
              <a:rPr lang="en-GB" u="sng" dirty="0"/>
              <a:t>Questions on </a:t>
            </a:r>
            <a:r>
              <a:rPr lang="en-GB" u="sng" dirty="0" smtClean="0"/>
              <a:t>Stanley and Mitch</a:t>
            </a:r>
            <a:endParaRPr lang="en-GB" u="sng" dirty="0"/>
          </a:p>
        </p:txBody>
      </p:sp>
      <p:sp>
        <p:nvSpPr>
          <p:cNvPr id="4" name="TextBox 3"/>
          <p:cNvSpPr txBox="1"/>
          <p:nvPr/>
        </p:nvSpPr>
        <p:spPr>
          <a:xfrm>
            <a:off x="3707904" y="1484784"/>
            <a:ext cx="4834880" cy="4832092"/>
          </a:xfrm>
          <a:prstGeom prst="rect">
            <a:avLst/>
          </a:prstGeom>
          <a:noFill/>
        </p:spPr>
        <p:txBody>
          <a:bodyPr wrap="square" rtlCol="0">
            <a:spAutoFit/>
          </a:bodyPr>
          <a:lstStyle/>
          <a:p>
            <a:pPr algn="ctr"/>
            <a:r>
              <a:rPr lang="en-GB" sz="2800" b="1" u="sng" dirty="0" smtClean="0"/>
              <a:t>Question 11</a:t>
            </a:r>
          </a:p>
          <a:p>
            <a:endParaRPr lang="en-GB" sz="2800" dirty="0"/>
          </a:p>
          <a:p>
            <a:r>
              <a:rPr lang="en-GB" sz="2800" dirty="0"/>
              <a:t>H</a:t>
            </a:r>
            <a:r>
              <a:rPr lang="en-GB" sz="2800" dirty="0" smtClean="0"/>
              <a:t>ow does Stanley gets Stella to come back from the </a:t>
            </a:r>
            <a:r>
              <a:rPr lang="en-GB" sz="2800" dirty="0" err="1" smtClean="0"/>
              <a:t>Hubbels’s</a:t>
            </a:r>
            <a:r>
              <a:rPr lang="en-GB" sz="2800" dirty="0" smtClean="0"/>
              <a:t> apartment?</a:t>
            </a:r>
          </a:p>
          <a:p>
            <a:endParaRPr lang="en-GB" sz="2800" dirty="0"/>
          </a:p>
          <a:p>
            <a:r>
              <a:rPr lang="en-GB" sz="2800" dirty="0" smtClean="0"/>
              <a:t>What does this suggest about his character?</a:t>
            </a:r>
          </a:p>
          <a:p>
            <a:endParaRPr lang="en-GB" sz="2800" dirty="0"/>
          </a:p>
          <a:p>
            <a:r>
              <a:rPr lang="en-GB" sz="2800" dirty="0" smtClean="0"/>
              <a:t>What does it suggest about his relationship with Stella?</a:t>
            </a:r>
            <a:endParaRPr lang="en-GB" sz="2800" dirty="0"/>
          </a:p>
        </p:txBody>
      </p:sp>
      <p:pic>
        <p:nvPicPr>
          <p:cNvPr id="5" name="Picture 2" descr="Rudy Bond: A Streetcar Named Desi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87459"/>
            <a:ext cx="3322712" cy="399593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51520" y="5783394"/>
            <a:ext cx="3322712" cy="369332"/>
          </a:xfrm>
          <a:prstGeom prst="rect">
            <a:avLst/>
          </a:prstGeom>
          <a:solidFill>
            <a:schemeClr val="bg1"/>
          </a:solidFill>
        </p:spPr>
        <p:txBody>
          <a:bodyPr wrap="square" rtlCol="0">
            <a:spAutoFit/>
          </a:bodyPr>
          <a:lstStyle/>
          <a:p>
            <a:pPr algn="ctr"/>
            <a:r>
              <a:rPr lang="en-GB" dirty="0" smtClean="0"/>
              <a:t>Scene 3: The poker game</a:t>
            </a:r>
            <a:endParaRPr lang="en-GB" dirty="0"/>
          </a:p>
        </p:txBody>
      </p:sp>
    </p:spTree>
    <p:extLst>
      <p:ext uri="{BB962C8B-B14F-4D97-AF65-F5344CB8AC3E}">
        <p14:creationId xmlns:p14="http://schemas.microsoft.com/office/powerpoint/2010/main" val="3210681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a:t>Scene </a:t>
            </a:r>
            <a:r>
              <a:rPr lang="en-GB" u="sng" smtClean="0"/>
              <a:t>3: </a:t>
            </a:r>
            <a:r>
              <a:rPr lang="en-GB" u="sng" dirty="0"/>
              <a:t>Questions on </a:t>
            </a:r>
            <a:r>
              <a:rPr lang="en-GB" u="sng" dirty="0" smtClean="0"/>
              <a:t>Stanley and Mitch</a:t>
            </a:r>
            <a:endParaRPr lang="en-GB" u="sng" dirty="0"/>
          </a:p>
        </p:txBody>
      </p:sp>
      <p:sp>
        <p:nvSpPr>
          <p:cNvPr id="4" name="TextBox 3"/>
          <p:cNvSpPr txBox="1"/>
          <p:nvPr/>
        </p:nvSpPr>
        <p:spPr>
          <a:xfrm>
            <a:off x="3851920" y="1988840"/>
            <a:ext cx="4834880" cy="4401205"/>
          </a:xfrm>
          <a:prstGeom prst="rect">
            <a:avLst/>
          </a:prstGeom>
          <a:noFill/>
        </p:spPr>
        <p:txBody>
          <a:bodyPr wrap="square" rtlCol="0">
            <a:spAutoFit/>
          </a:bodyPr>
          <a:lstStyle/>
          <a:p>
            <a:pPr algn="ctr"/>
            <a:r>
              <a:rPr lang="en-GB" sz="2800" b="1" u="sng" dirty="0" smtClean="0"/>
              <a:t>Question 12 </a:t>
            </a:r>
          </a:p>
          <a:p>
            <a:endParaRPr lang="en-GB" sz="2800" dirty="0"/>
          </a:p>
          <a:p>
            <a:r>
              <a:rPr lang="en-GB" sz="2800" dirty="0" smtClean="0"/>
              <a:t>Why does Stella return?</a:t>
            </a:r>
          </a:p>
          <a:p>
            <a:endParaRPr lang="en-GB" sz="2800" dirty="0"/>
          </a:p>
          <a:p>
            <a:r>
              <a:rPr lang="en-GB" sz="2800" dirty="0"/>
              <a:t>What does this suggest about </a:t>
            </a:r>
            <a:r>
              <a:rPr lang="en-GB" sz="2800" dirty="0" smtClean="0"/>
              <a:t>her </a:t>
            </a:r>
            <a:r>
              <a:rPr lang="en-GB" sz="2800" dirty="0"/>
              <a:t>character?</a:t>
            </a:r>
          </a:p>
          <a:p>
            <a:endParaRPr lang="en-GB" sz="2800" dirty="0"/>
          </a:p>
          <a:p>
            <a:r>
              <a:rPr lang="en-GB" sz="2800" dirty="0"/>
              <a:t>What does it suggest about </a:t>
            </a:r>
            <a:r>
              <a:rPr lang="en-GB" sz="2800" dirty="0" smtClean="0"/>
              <a:t>her </a:t>
            </a:r>
            <a:r>
              <a:rPr lang="en-GB" sz="2800" dirty="0"/>
              <a:t>relationship with </a:t>
            </a:r>
            <a:r>
              <a:rPr lang="en-GB" sz="2800" dirty="0" smtClean="0"/>
              <a:t>Stanley?</a:t>
            </a:r>
            <a:endParaRPr lang="en-GB" sz="2800" dirty="0"/>
          </a:p>
          <a:p>
            <a:endParaRPr lang="en-GB" sz="2800" dirty="0"/>
          </a:p>
        </p:txBody>
      </p:sp>
      <p:pic>
        <p:nvPicPr>
          <p:cNvPr id="5" name="Picture 2" descr="Rudy Bond: A Streetcar Named Desi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87459"/>
            <a:ext cx="3322712" cy="399593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51520" y="5783394"/>
            <a:ext cx="3322712" cy="369332"/>
          </a:xfrm>
          <a:prstGeom prst="rect">
            <a:avLst/>
          </a:prstGeom>
          <a:solidFill>
            <a:schemeClr val="bg1"/>
          </a:solidFill>
        </p:spPr>
        <p:txBody>
          <a:bodyPr wrap="square" rtlCol="0">
            <a:spAutoFit/>
          </a:bodyPr>
          <a:lstStyle/>
          <a:p>
            <a:pPr algn="ctr"/>
            <a:r>
              <a:rPr lang="en-GB" dirty="0" smtClean="0"/>
              <a:t>Scene 3: The poker game</a:t>
            </a:r>
            <a:endParaRPr lang="en-GB" dirty="0"/>
          </a:p>
        </p:txBody>
      </p:sp>
    </p:spTree>
    <p:extLst>
      <p:ext uri="{BB962C8B-B14F-4D97-AF65-F5344CB8AC3E}">
        <p14:creationId xmlns:p14="http://schemas.microsoft.com/office/powerpoint/2010/main" val="973030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GB" sz="3600" u="sng" dirty="0" smtClean="0"/>
              <a:t>Starter: A Streetcar Named Desire Recap</a:t>
            </a:r>
            <a:endParaRPr lang="en-GB" sz="3600" u="sng" dirty="0"/>
          </a:p>
        </p:txBody>
      </p:sp>
      <p:sp>
        <p:nvSpPr>
          <p:cNvPr id="5" name="Rectangle 4"/>
          <p:cNvSpPr/>
          <p:nvPr/>
        </p:nvSpPr>
        <p:spPr>
          <a:xfrm>
            <a:off x="3923928" y="3905394"/>
            <a:ext cx="4572000" cy="923330"/>
          </a:xfrm>
          <a:prstGeom prst="rect">
            <a:avLst/>
          </a:prstGeom>
        </p:spPr>
        <p:txBody>
          <a:bodyPr>
            <a:spAutoFit/>
          </a:bodyPr>
          <a:lstStyle/>
          <a:p>
            <a:endParaRPr lang="en-GB" dirty="0">
              <a:hlinkClick r:id="rId2"/>
            </a:endParaRPr>
          </a:p>
          <a:p>
            <a:r>
              <a:rPr lang="en-GB" dirty="0" smtClean="0">
                <a:hlinkClick r:id="rId2"/>
              </a:rPr>
              <a:t>https</a:t>
            </a:r>
            <a:r>
              <a:rPr lang="en-GB" dirty="0">
                <a:hlinkClick r:id="rId2"/>
              </a:rPr>
              <a:t>://www.youtube.com/watch?v=Y3Nuy6weh5M</a:t>
            </a:r>
            <a:endParaRPr lang="en-GB" dirty="0"/>
          </a:p>
        </p:txBody>
      </p:sp>
      <p:sp>
        <p:nvSpPr>
          <p:cNvPr id="6" name="Rectangle 5"/>
          <p:cNvSpPr/>
          <p:nvPr/>
        </p:nvSpPr>
        <p:spPr>
          <a:xfrm>
            <a:off x="3925238" y="5947685"/>
            <a:ext cx="4572000" cy="646331"/>
          </a:xfrm>
          <a:prstGeom prst="rect">
            <a:avLst/>
          </a:prstGeom>
        </p:spPr>
        <p:txBody>
          <a:bodyPr>
            <a:spAutoFit/>
          </a:bodyPr>
          <a:lstStyle/>
          <a:p>
            <a:r>
              <a:rPr lang="en-GB" dirty="0">
                <a:hlinkClick r:id="rId3"/>
              </a:rPr>
              <a:t>https://www.youtube.com/watch?v=rlzgyTl7_oE</a:t>
            </a:r>
            <a:endParaRPr lang="en-GB" dirty="0"/>
          </a:p>
        </p:txBody>
      </p:sp>
      <p:pic>
        <p:nvPicPr>
          <p:cNvPr id="1026" name="Picture 2" descr="Rudy Bond: A Streetcar Named Desi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772816"/>
            <a:ext cx="3322712" cy="399593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923928" y="1310481"/>
            <a:ext cx="5112568" cy="4708981"/>
          </a:xfrm>
          <a:prstGeom prst="rect">
            <a:avLst/>
          </a:prstGeom>
          <a:noFill/>
        </p:spPr>
        <p:txBody>
          <a:bodyPr wrap="square" rtlCol="0">
            <a:spAutoFit/>
          </a:bodyPr>
          <a:lstStyle/>
          <a:p>
            <a:r>
              <a:rPr lang="en-GB" sz="2800" dirty="0" smtClean="0"/>
              <a:t>To begin today’s lesson I would like you to watch the following two video summaries of scene 1 and scene 2 from “A Streetcar Name Desire”. </a:t>
            </a:r>
          </a:p>
          <a:p>
            <a:endParaRPr lang="en-GB" sz="2000" dirty="0"/>
          </a:p>
          <a:p>
            <a:r>
              <a:rPr lang="en-GB" sz="2800" dirty="0" smtClean="0"/>
              <a:t>Scene 1:</a:t>
            </a:r>
          </a:p>
          <a:p>
            <a:endParaRPr lang="en-GB" sz="2800" dirty="0"/>
          </a:p>
          <a:p>
            <a:endParaRPr lang="en-GB" sz="2800" dirty="0" smtClean="0"/>
          </a:p>
          <a:p>
            <a:endParaRPr lang="en-GB" sz="2800" dirty="0" smtClean="0"/>
          </a:p>
          <a:p>
            <a:r>
              <a:rPr lang="en-GB" sz="2800" dirty="0" smtClean="0"/>
              <a:t>Scene 2:</a:t>
            </a:r>
          </a:p>
        </p:txBody>
      </p:sp>
      <p:sp>
        <p:nvSpPr>
          <p:cNvPr id="9" name="TextBox 8"/>
          <p:cNvSpPr txBox="1"/>
          <p:nvPr/>
        </p:nvSpPr>
        <p:spPr>
          <a:xfrm>
            <a:off x="457200" y="5768751"/>
            <a:ext cx="3322712" cy="369332"/>
          </a:xfrm>
          <a:prstGeom prst="rect">
            <a:avLst/>
          </a:prstGeom>
          <a:solidFill>
            <a:schemeClr val="bg1"/>
          </a:solidFill>
        </p:spPr>
        <p:txBody>
          <a:bodyPr wrap="square" rtlCol="0">
            <a:spAutoFit/>
          </a:bodyPr>
          <a:lstStyle/>
          <a:p>
            <a:pPr algn="ctr"/>
            <a:r>
              <a:rPr lang="en-GB" dirty="0" smtClean="0"/>
              <a:t>Scene 3: The poker game</a:t>
            </a:r>
            <a:endParaRPr lang="en-GB" dirty="0"/>
          </a:p>
        </p:txBody>
      </p:sp>
    </p:spTree>
    <p:extLst>
      <p:ext uri="{BB962C8B-B14F-4D97-AF65-F5344CB8AC3E}">
        <p14:creationId xmlns:p14="http://schemas.microsoft.com/office/powerpoint/2010/main" val="10464358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9405"/>
            <a:ext cx="8229600" cy="1143000"/>
          </a:xfrm>
        </p:spPr>
        <p:txBody>
          <a:bodyPr/>
          <a:lstStyle/>
          <a:p>
            <a:r>
              <a:rPr lang="en-GB" u="sng" dirty="0"/>
              <a:t>Plenary</a:t>
            </a:r>
          </a:p>
        </p:txBody>
      </p:sp>
      <p:sp>
        <p:nvSpPr>
          <p:cNvPr id="5" name="TextBox 4"/>
          <p:cNvSpPr txBox="1"/>
          <p:nvPr/>
        </p:nvSpPr>
        <p:spPr>
          <a:xfrm>
            <a:off x="3275856" y="1249110"/>
            <a:ext cx="5599526" cy="5262979"/>
          </a:xfrm>
          <a:prstGeom prst="rect">
            <a:avLst/>
          </a:prstGeom>
          <a:noFill/>
        </p:spPr>
        <p:txBody>
          <a:bodyPr wrap="square" rtlCol="0">
            <a:spAutoFit/>
          </a:bodyPr>
          <a:lstStyle/>
          <a:p>
            <a:r>
              <a:rPr lang="en-GB" sz="2800" dirty="0"/>
              <a:t>For today’s plenary I would like you </a:t>
            </a:r>
            <a:r>
              <a:rPr lang="en-GB" sz="2800" dirty="0" smtClean="0"/>
              <a:t>to consider the following video summary of scene 3 from “A Streetcar Named Desire”.</a:t>
            </a:r>
          </a:p>
          <a:p>
            <a:endParaRPr lang="en-GB" sz="2800" dirty="0" smtClean="0"/>
          </a:p>
          <a:p>
            <a:r>
              <a:rPr lang="en-GB" sz="2800" dirty="0">
                <a:hlinkClick r:id="rId2"/>
              </a:rPr>
              <a:t>https://</a:t>
            </a:r>
            <a:r>
              <a:rPr lang="en-GB" sz="2800" dirty="0" smtClean="0">
                <a:hlinkClick r:id="rId2"/>
              </a:rPr>
              <a:t>www.youtube.com/watch?v=yzYxbeLvZ-c</a:t>
            </a:r>
            <a:endParaRPr lang="en-GB" sz="2800" dirty="0" smtClean="0"/>
          </a:p>
          <a:p>
            <a:endParaRPr lang="en-GB" sz="2800" dirty="0"/>
          </a:p>
          <a:p>
            <a:r>
              <a:rPr lang="en-GB" sz="2800" dirty="0" smtClean="0"/>
              <a:t>What events do you think are most significant in this scene? </a:t>
            </a:r>
            <a:r>
              <a:rPr lang="en-GB" sz="2800" smtClean="0"/>
              <a:t>Choose your top 3.</a:t>
            </a:r>
            <a:endParaRPr lang="en-GB" sz="2800" dirty="0"/>
          </a:p>
          <a:p>
            <a:endParaRPr lang="en-GB" sz="2800" dirty="0"/>
          </a:p>
        </p:txBody>
      </p:sp>
      <p:pic>
        <p:nvPicPr>
          <p:cNvPr id="6" name="Picture 5"/>
          <p:cNvPicPr>
            <a:picLocks noChangeAspect="1"/>
          </p:cNvPicPr>
          <p:nvPr/>
        </p:nvPicPr>
        <p:blipFill>
          <a:blip r:embed="rId3"/>
          <a:stretch>
            <a:fillRect/>
          </a:stretch>
        </p:blipFill>
        <p:spPr>
          <a:xfrm>
            <a:off x="263419" y="1268760"/>
            <a:ext cx="2847975" cy="5040560"/>
          </a:xfrm>
          <a:prstGeom prst="rect">
            <a:avLst/>
          </a:prstGeom>
        </p:spPr>
      </p:pic>
    </p:spTree>
    <p:extLst>
      <p:ext uri="{BB962C8B-B14F-4D97-AF65-F5344CB8AC3E}">
        <p14:creationId xmlns:p14="http://schemas.microsoft.com/office/powerpoint/2010/main" val="276926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Task 1 – Reading of the Text</a:t>
            </a:r>
            <a:endParaRPr lang="en-GB" u="sng" dirty="0"/>
          </a:p>
        </p:txBody>
      </p:sp>
      <p:sp>
        <p:nvSpPr>
          <p:cNvPr id="4" name="TextBox 3"/>
          <p:cNvSpPr txBox="1"/>
          <p:nvPr/>
        </p:nvSpPr>
        <p:spPr>
          <a:xfrm>
            <a:off x="251520" y="1164134"/>
            <a:ext cx="8640960" cy="5693866"/>
          </a:xfrm>
          <a:prstGeom prst="rect">
            <a:avLst/>
          </a:prstGeom>
          <a:noFill/>
        </p:spPr>
        <p:txBody>
          <a:bodyPr wrap="square" rtlCol="0">
            <a:spAutoFit/>
          </a:bodyPr>
          <a:lstStyle/>
          <a:p>
            <a:r>
              <a:rPr lang="en-GB" sz="2800" dirty="0" smtClean="0"/>
              <a:t>Now that you have a recapped on the opening two scenes of the texts and refreshed yourself on how the events of the play’s narrative are structured across the exposition, inciting incident and rising action you are ready to begin reading scene 3 of the play.</a:t>
            </a:r>
          </a:p>
          <a:p>
            <a:endParaRPr lang="en-GB" sz="2800" dirty="0"/>
          </a:p>
          <a:p>
            <a:r>
              <a:rPr lang="en-GB" sz="2800" dirty="0" smtClean="0"/>
              <a:t>I would now like you to read scene 3.</a:t>
            </a:r>
          </a:p>
          <a:p>
            <a:endParaRPr lang="en-GB" sz="2800" dirty="0"/>
          </a:p>
          <a:p>
            <a:r>
              <a:rPr lang="en-GB" sz="2800" dirty="0" smtClean="0"/>
              <a:t>Pay specific attention to :</a:t>
            </a:r>
          </a:p>
          <a:p>
            <a:endParaRPr lang="en-GB" sz="2800" dirty="0" smtClean="0"/>
          </a:p>
          <a:p>
            <a:pPr marL="457200" indent="-457200">
              <a:buFont typeface="Arial" panose="020B0604020202020204" pitchFamily="34" charset="0"/>
              <a:buChar char="•"/>
            </a:pPr>
            <a:r>
              <a:rPr lang="en-GB" sz="2800" dirty="0" smtClean="0"/>
              <a:t>The continued development of tension and conflict.</a:t>
            </a:r>
          </a:p>
          <a:p>
            <a:pPr marL="457200" indent="-457200">
              <a:buFont typeface="Arial" panose="020B0604020202020204" pitchFamily="34" charset="0"/>
              <a:buChar char="•"/>
            </a:pPr>
            <a:r>
              <a:rPr lang="en-GB" sz="2800" dirty="0" smtClean="0"/>
              <a:t>The development of Mitch’s character.</a:t>
            </a:r>
          </a:p>
          <a:p>
            <a:pPr marL="457200" indent="-457200">
              <a:buFont typeface="Arial" panose="020B0604020202020204" pitchFamily="34" charset="0"/>
              <a:buChar char="•"/>
            </a:pPr>
            <a:r>
              <a:rPr lang="en-GB" sz="2800" dirty="0" smtClean="0"/>
              <a:t>The development of Stanley’s character.</a:t>
            </a:r>
            <a:endParaRPr lang="en-GB" sz="2800" dirty="0"/>
          </a:p>
        </p:txBody>
      </p:sp>
    </p:spTree>
    <p:extLst>
      <p:ext uri="{BB962C8B-B14F-4D97-AF65-F5344CB8AC3E}">
        <p14:creationId xmlns:p14="http://schemas.microsoft.com/office/powerpoint/2010/main" val="3683105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Task 1 – Reading Around the Text</a:t>
            </a:r>
            <a:endParaRPr lang="en-GB" u="sng" dirty="0"/>
          </a:p>
        </p:txBody>
      </p:sp>
      <p:sp>
        <p:nvSpPr>
          <p:cNvPr id="4" name="TextBox 3"/>
          <p:cNvSpPr txBox="1"/>
          <p:nvPr/>
        </p:nvSpPr>
        <p:spPr>
          <a:xfrm>
            <a:off x="387927" y="1395609"/>
            <a:ext cx="8229600" cy="5693866"/>
          </a:xfrm>
          <a:prstGeom prst="rect">
            <a:avLst/>
          </a:prstGeom>
          <a:noFill/>
        </p:spPr>
        <p:txBody>
          <a:bodyPr wrap="square" rtlCol="0">
            <a:spAutoFit/>
          </a:bodyPr>
          <a:lstStyle/>
          <a:p>
            <a:r>
              <a:rPr lang="en-GB" sz="2400" dirty="0" smtClean="0"/>
              <a:t>Prior to answering the questions I have set on this scene I would like you to use the links on the following slide to access three Literature Study websites. </a:t>
            </a:r>
          </a:p>
          <a:p>
            <a:endParaRPr lang="en-GB" sz="2400" dirty="0"/>
          </a:p>
          <a:p>
            <a:r>
              <a:rPr lang="en-GB" sz="2400" dirty="0" smtClean="0"/>
              <a:t>The 3 websites are all helpful in consolidating and developing understanding. They are not an exhaustive list, but they are a good starting point for your independent studies.</a:t>
            </a:r>
          </a:p>
          <a:p>
            <a:endParaRPr lang="en-GB" sz="2400" dirty="0"/>
          </a:p>
          <a:p>
            <a:r>
              <a:rPr lang="en-GB" sz="2400" dirty="0" smtClean="0"/>
              <a:t>I would like you to use the first link to read the summary and analysis of scene 3. </a:t>
            </a:r>
          </a:p>
          <a:p>
            <a:endParaRPr lang="en-GB" sz="2400" dirty="0"/>
          </a:p>
          <a:p>
            <a:r>
              <a:rPr lang="en-GB" sz="2400" dirty="0" smtClean="0"/>
              <a:t>I would then like to use the second and third links to read their analysis of scene 3 (you do not have to read the summaries on these two sites).</a:t>
            </a:r>
          </a:p>
          <a:p>
            <a:endParaRPr lang="en-GB" sz="2800" dirty="0"/>
          </a:p>
        </p:txBody>
      </p:sp>
    </p:spTree>
    <p:extLst>
      <p:ext uri="{BB962C8B-B14F-4D97-AF65-F5344CB8AC3E}">
        <p14:creationId xmlns:p14="http://schemas.microsoft.com/office/powerpoint/2010/main" val="33936211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Task 1 – Reading Around the Text</a:t>
            </a:r>
            <a:endParaRPr lang="en-GB" u="sng" dirty="0"/>
          </a:p>
        </p:txBody>
      </p:sp>
      <p:sp>
        <p:nvSpPr>
          <p:cNvPr id="4" name="TextBox 3"/>
          <p:cNvSpPr txBox="1"/>
          <p:nvPr/>
        </p:nvSpPr>
        <p:spPr>
          <a:xfrm>
            <a:off x="455240" y="1417638"/>
            <a:ext cx="8229600" cy="5447645"/>
          </a:xfrm>
          <a:prstGeom prst="rect">
            <a:avLst/>
          </a:prstGeom>
          <a:noFill/>
        </p:spPr>
        <p:txBody>
          <a:bodyPr wrap="square" rtlCol="0">
            <a:spAutoFit/>
          </a:bodyPr>
          <a:lstStyle/>
          <a:p>
            <a:r>
              <a:rPr lang="en-GB" sz="2800" dirty="0" smtClean="0"/>
              <a:t>Site 1 = </a:t>
            </a:r>
            <a:r>
              <a:rPr lang="en-GB" sz="2800" dirty="0" err="1" smtClean="0"/>
              <a:t>Sparksnotes</a:t>
            </a:r>
            <a:r>
              <a:rPr lang="en-GB" sz="2800" dirty="0" smtClean="0"/>
              <a:t>:</a:t>
            </a:r>
            <a:endParaRPr lang="en-GB" sz="2800" dirty="0"/>
          </a:p>
          <a:p>
            <a:r>
              <a:rPr lang="en-GB" sz="2800" dirty="0">
                <a:hlinkClick r:id="rId2"/>
              </a:rPr>
              <a:t>https://www.sparknotes.com/lit/streetcar/section3</a:t>
            </a:r>
            <a:r>
              <a:rPr lang="en-GB" sz="2800" dirty="0" smtClean="0">
                <a:hlinkClick r:id="rId2"/>
              </a:rPr>
              <a:t>/</a:t>
            </a:r>
            <a:endParaRPr lang="en-GB" sz="2800" dirty="0" smtClean="0"/>
          </a:p>
          <a:p>
            <a:r>
              <a:rPr lang="en-GB" sz="2800" dirty="0" smtClean="0"/>
              <a:t>Site 2 = </a:t>
            </a:r>
            <a:r>
              <a:rPr lang="en-GB" sz="2800" dirty="0" err="1" smtClean="0"/>
              <a:t>Cliffsnotes</a:t>
            </a:r>
            <a:r>
              <a:rPr lang="en-GB" sz="2800" dirty="0" smtClean="0"/>
              <a:t>:</a:t>
            </a:r>
            <a:endParaRPr lang="en-GB" sz="2800" dirty="0"/>
          </a:p>
          <a:p>
            <a:r>
              <a:rPr lang="en-GB" sz="2800" dirty="0">
                <a:hlinkClick r:id="rId3"/>
              </a:rPr>
              <a:t>https://</a:t>
            </a:r>
            <a:r>
              <a:rPr lang="en-GB" sz="2800" dirty="0" smtClean="0">
                <a:hlinkClick r:id="rId3"/>
              </a:rPr>
              <a:t>www.cliffsnotes.com/literature/s/a-streetcar-named-desire/summary-and-analysis/scene-3</a:t>
            </a:r>
            <a:endParaRPr lang="en-GB" sz="2800" dirty="0" smtClean="0"/>
          </a:p>
          <a:p>
            <a:r>
              <a:rPr lang="en-GB" sz="2800" dirty="0" smtClean="0"/>
              <a:t>Site 3 = </a:t>
            </a:r>
            <a:r>
              <a:rPr lang="en-GB" sz="2800" dirty="0" err="1" smtClean="0"/>
              <a:t>Litcharts</a:t>
            </a:r>
            <a:r>
              <a:rPr lang="en-GB" sz="2800" dirty="0" smtClean="0"/>
              <a:t>:</a:t>
            </a:r>
            <a:endParaRPr lang="en-GB" sz="2800" dirty="0"/>
          </a:p>
          <a:p>
            <a:r>
              <a:rPr lang="en-GB" sz="2800" dirty="0">
                <a:hlinkClick r:id="rId4"/>
              </a:rPr>
              <a:t>https://www.litcharts.com/lit/a-streetcar-named-desire/scene-3</a:t>
            </a:r>
            <a:endParaRPr lang="en-GB" sz="2800" dirty="0" smtClean="0"/>
          </a:p>
          <a:p>
            <a:endParaRPr lang="en-GB" sz="2800" dirty="0"/>
          </a:p>
          <a:p>
            <a:r>
              <a:rPr lang="en-GB" sz="2400" dirty="0" smtClean="0"/>
              <a:t>As with the similar resource for the last lesson (LESSON 4), these resources firstly present a simple summary of what you have read, and then present an analysis of the third scene, the setting, characters and narrative events within it.</a:t>
            </a:r>
            <a:endParaRPr lang="en-GB" sz="2400" dirty="0"/>
          </a:p>
        </p:txBody>
      </p:sp>
    </p:spTree>
    <p:extLst>
      <p:ext uri="{BB962C8B-B14F-4D97-AF65-F5344CB8AC3E}">
        <p14:creationId xmlns:p14="http://schemas.microsoft.com/office/powerpoint/2010/main" val="660935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u="sng" dirty="0" smtClean="0"/>
              <a:t>Task 2 – Scene 3:The Poker Night</a:t>
            </a:r>
            <a:endParaRPr lang="en-GB" u="sng" dirty="0"/>
          </a:p>
        </p:txBody>
      </p:sp>
      <p:sp>
        <p:nvSpPr>
          <p:cNvPr id="7" name="TextBox 6"/>
          <p:cNvSpPr txBox="1"/>
          <p:nvPr/>
        </p:nvSpPr>
        <p:spPr>
          <a:xfrm>
            <a:off x="3912987" y="1268760"/>
            <a:ext cx="5204792" cy="5262979"/>
          </a:xfrm>
          <a:prstGeom prst="rect">
            <a:avLst/>
          </a:prstGeom>
          <a:noFill/>
        </p:spPr>
        <p:txBody>
          <a:bodyPr wrap="square" rtlCol="0">
            <a:spAutoFit/>
          </a:bodyPr>
          <a:lstStyle/>
          <a:p>
            <a:r>
              <a:rPr lang="en-GB" sz="2800" dirty="0" smtClean="0"/>
              <a:t>Now that you have read scene 3, and read through some analysis thereon, I would like you to consider the developing conflict and tension between Stanley and all the other characters in the play.</a:t>
            </a:r>
          </a:p>
          <a:p>
            <a:endParaRPr lang="en-GB" sz="2800" dirty="0" smtClean="0"/>
          </a:p>
          <a:p>
            <a:r>
              <a:rPr lang="en-GB" sz="2800" dirty="0" smtClean="0"/>
              <a:t>Stanley’s level of conflict with the other characters does differ in its intensity, but conflict and tension is always underlying within his interactions. Why?</a:t>
            </a:r>
            <a:endParaRPr lang="en-GB" sz="2800" dirty="0"/>
          </a:p>
        </p:txBody>
      </p:sp>
      <p:pic>
        <p:nvPicPr>
          <p:cNvPr id="8" name="Picture 2" descr="Rudy Bond: A Streetcar Named Desi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772816"/>
            <a:ext cx="3322712" cy="399593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457200" y="5768751"/>
            <a:ext cx="3322712" cy="369332"/>
          </a:xfrm>
          <a:prstGeom prst="rect">
            <a:avLst/>
          </a:prstGeom>
          <a:solidFill>
            <a:schemeClr val="bg1"/>
          </a:solidFill>
        </p:spPr>
        <p:txBody>
          <a:bodyPr wrap="square" rtlCol="0">
            <a:spAutoFit/>
          </a:bodyPr>
          <a:lstStyle/>
          <a:p>
            <a:pPr algn="ctr"/>
            <a:r>
              <a:rPr lang="en-GB" dirty="0" smtClean="0"/>
              <a:t>Scene 3: The poker game</a:t>
            </a:r>
            <a:endParaRPr lang="en-GB" dirty="0"/>
          </a:p>
        </p:txBody>
      </p:sp>
    </p:spTree>
    <p:extLst>
      <p:ext uri="{BB962C8B-B14F-4D97-AF65-F5344CB8AC3E}">
        <p14:creationId xmlns:p14="http://schemas.microsoft.com/office/powerpoint/2010/main" val="2152921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Scene 3: </a:t>
            </a:r>
            <a:r>
              <a:rPr lang="en-GB" u="sng" dirty="0"/>
              <a:t>Questions on </a:t>
            </a:r>
            <a:r>
              <a:rPr lang="en-GB" u="sng" dirty="0" smtClean="0"/>
              <a:t>Stanley and Mitch</a:t>
            </a:r>
            <a:endParaRPr lang="en-GB" u="sng" dirty="0"/>
          </a:p>
        </p:txBody>
      </p:sp>
      <p:sp>
        <p:nvSpPr>
          <p:cNvPr id="7" name="TextBox 6"/>
          <p:cNvSpPr txBox="1"/>
          <p:nvPr/>
        </p:nvSpPr>
        <p:spPr>
          <a:xfrm>
            <a:off x="107504" y="1556792"/>
            <a:ext cx="8928992" cy="5078313"/>
          </a:xfrm>
          <a:prstGeom prst="rect">
            <a:avLst/>
          </a:prstGeom>
          <a:noFill/>
        </p:spPr>
        <p:txBody>
          <a:bodyPr wrap="square" rtlCol="0">
            <a:spAutoFit/>
          </a:bodyPr>
          <a:lstStyle/>
          <a:p>
            <a:r>
              <a:rPr lang="en-GB" sz="2700" dirty="0" smtClean="0"/>
              <a:t>You have now read three sets of analysis of this particular scene and considered the development of conflict and tension on stage between Stanley and the other central characters. </a:t>
            </a:r>
          </a:p>
          <a:p>
            <a:endParaRPr lang="en-GB" sz="2700" dirty="0"/>
          </a:p>
          <a:p>
            <a:r>
              <a:rPr lang="en-GB" sz="2700" dirty="0" smtClean="0"/>
              <a:t>I would now like you to work through the following questions on scene 3. As with the previous lesson, you </a:t>
            </a:r>
            <a:r>
              <a:rPr lang="en-GB" sz="2700" dirty="0"/>
              <a:t>do not need to write anything down for this, simply read the question and then revisit the relevant sections of the text.</a:t>
            </a:r>
          </a:p>
          <a:p>
            <a:endParaRPr lang="en-GB" sz="2700" dirty="0"/>
          </a:p>
          <a:p>
            <a:r>
              <a:rPr lang="en-GB" sz="2700" dirty="0"/>
              <a:t>Consider what you response would be and why. Link to techniques and context where possible, as you would for a GCSE Literature exam response</a:t>
            </a:r>
            <a:r>
              <a:rPr lang="en-GB" sz="2700" dirty="0" smtClean="0"/>
              <a:t>.</a:t>
            </a:r>
            <a:endParaRPr lang="en-GB" sz="2700" dirty="0"/>
          </a:p>
        </p:txBody>
      </p:sp>
    </p:spTree>
    <p:extLst>
      <p:ext uri="{BB962C8B-B14F-4D97-AF65-F5344CB8AC3E}">
        <p14:creationId xmlns:p14="http://schemas.microsoft.com/office/powerpoint/2010/main" val="35799085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dirty="0"/>
              <a:t>Scene </a:t>
            </a:r>
            <a:r>
              <a:rPr lang="en-GB" u="sng" dirty="0" smtClean="0"/>
              <a:t>3: </a:t>
            </a:r>
            <a:r>
              <a:rPr lang="en-GB" u="sng" dirty="0"/>
              <a:t>Questions on </a:t>
            </a:r>
            <a:r>
              <a:rPr lang="en-GB" u="sng" dirty="0" smtClean="0"/>
              <a:t>Stanley and Mitch</a:t>
            </a:r>
            <a:endParaRPr lang="en-GB" u="sng" dirty="0"/>
          </a:p>
        </p:txBody>
      </p:sp>
      <p:sp>
        <p:nvSpPr>
          <p:cNvPr id="4" name="TextBox 3"/>
          <p:cNvSpPr txBox="1"/>
          <p:nvPr/>
        </p:nvSpPr>
        <p:spPr>
          <a:xfrm>
            <a:off x="3574232" y="1417638"/>
            <a:ext cx="5569768" cy="5109091"/>
          </a:xfrm>
          <a:prstGeom prst="rect">
            <a:avLst/>
          </a:prstGeom>
          <a:noFill/>
        </p:spPr>
        <p:txBody>
          <a:bodyPr wrap="square" rtlCol="0">
            <a:spAutoFit/>
          </a:bodyPr>
          <a:lstStyle/>
          <a:p>
            <a:pPr algn="ctr"/>
            <a:r>
              <a:rPr lang="en-GB" sz="2800" b="1" u="sng" dirty="0" smtClean="0"/>
              <a:t>Question 1 </a:t>
            </a:r>
          </a:p>
          <a:p>
            <a:endParaRPr lang="en-GB" sz="2800" dirty="0"/>
          </a:p>
          <a:p>
            <a:r>
              <a:rPr lang="en-GB" sz="2700" dirty="0" smtClean="0"/>
              <a:t>Tennessee Williams called an earlier version of this play “The Poker Night”. </a:t>
            </a:r>
            <a:endParaRPr lang="en-GB" sz="2700" dirty="0"/>
          </a:p>
          <a:p>
            <a:endParaRPr lang="en-GB" sz="2700" dirty="0" smtClean="0"/>
          </a:p>
          <a:p>
            <a:r>
              <a:rPr lang="en-GB" sz="2700" dirty="0" smtClean="0"/>
              <a:t>What does this suggest about this particular scene in the play?</a:t>
            </a:r>
          </a:p>
          <a:p>
            <a:endParaRPr lang="en-GB" sz="2700" dirty="0"/>
          </a:p>
          <a:p>
            <a:r>
              <a:rPr lang="en-GB" sz="2700" dirty="0" smtClean="0"/>
              <a:t>What associations do you have with the game of poker and what might Williams be trying to suggest by including the game in his play?</a:t>
            </a:r>
            <a:endParaRPr lang="en-GB" sz="2700" dirty="0"/>
          </a:p>
        </p:txBody>
      </p:sp>
      <p:pic>
        <p:nvPicPr>
          <p:cNvPr id="5" name="Picture 2" descr="Rudy Bond: A Streetcar Named Desi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148173"/>
            <a:ext cx="3322712" cy="399593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51520" y="6144108"/>
            <a:ext cx="3322712" cy="369332"/>
          </a:xfrm>
          <a:prstGeom prst="rect">
            <a:avLst/>
          </a:prstGeom>
          <a:solidFill>
            <a:schemeClr val="bg1"/>
          </a:solidFill>
        </p:spPr>
        <p:txBody>
          <a:bodyPr wrap="square" rtlCol="0">
            <a:spAutoFit/>
          </a:bodyPr>
          <a:lstStyle/>
          <a:p>
            <a:pPr algn="ctr"/>
            <a:r>
              <a:rPr lang="en-GB" dirty="0" smtClean="0"/>
              <a:t>Scene 3: The poker game</a:t>
            </a:r>
            <a:endParaRPr lang="en-GB" dirty="0"/>
          </a:p>
        </p:txBody>
      </p:sp>
    </p:spTree>
    <p:extLst>
      <p:ext uri="{BB962C8B-B14F-4D97-AF65-F5344CB8AC3E}">
        <p14:creationId xmlns:p14="http://schemas.microsoft.com/office/powerpoint/2010/main" val="1964938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2 – </a:t>
            </a:r>
            <a:r>
              <a:rPr lang="en-GB" u="sng" dirty="0"/>
              <a:t>Scene </a:t>
            </a:r>
            <a:r>
              <a:rPr lang="en-GB" u="sng" dirty="0" smtClean="0"/>
              <a:t>3: </a:t>
            </a:r>
            <a:r>
              <a:rPr lang="en-GB" u="sng" dirty="0"/>
              <a:t>Questions on </a:t>
            </a:r>
            <a:r>
              <a:rPr lang="en-GB" u="sng" dirty="0" smtClean="0"/>
              <a:t>Stanley and Mitch</a:t>
            </a:r>
            <a:endParaRPr lang="en-GB" u="sng" dirty="0"/>
          </a:p>
        </p:txBody>
      </p:sp>
      <p:sp>
        <p:nvSpPr>
          <p:cNvPr id="4" name="TextBox 3"/>
          <p:cNvSpPr txBox="1"/>
          <p:nvPr/>
        </p:nvSpPr>
        <p:spPr>
          <a:xfrm>
            <a:off x="3851920" y="2467112"/>
            <a:ext cx="4834880" cy="2246769"/>
          </a:xfrm>
          <a:prstGeom prst="rect">
            <a:avLst/>
          </a:prstGeom>
          <a:noFill/>
        </p:spPr>
        <p:txBody>
          <a:bodyPr wrap="square" rtlCol="0">
            <a:spAutoFit/>
          </a:bodyPr>
          <a:lstStyle/>
          <a:p>
            <a:pPr algn="ctr"/>
            <a:r>
              <a:rPr lang="en-GB" sz="2800" b="1" u="sng" dirty="0" smtClean="0"/>
              <a:t>Question </a:t>
            </a:r>
            <a:r>
              <a:rPr lang="en-GB" sz="2800" b="1" u="sng" dirty="0"/>
              <a:t>2</a:t>
            </a:r>
            <a:endParaRPr lang="en-GB" sz="2800" b="1" u="sng" dirty="0" smtClean="0"/>
          </a:p>
          <a:p>
            <a:endParaRPr lang="en-GB" sz="2800" dirty="0"/>
          </a:p>
          <a:p>
            <a:r>
              <a:rPr lang="en-GB" sz="2800" dirty="0" smtClean="0"/>
              <a:t>Why is Stanley on his “high horse” at the beginning of this scene?</a:t>
            </a:r>
            <a:endParaRPr lang="en-GB" sz="2800" dirty="0"/>
          </a:p>
        </p:txBody>
      </p:sp>
      <p:pic>
        <p:nvPicPr>
          <p:cNvPr id="5" name="Picture 2" descr="Rudy Bond: A Streetcar Named Desi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87459"/>
            <a:ext cx="3322712" cy="399593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51520" y="5783394"/>
            <a:ext cx="3322712" cy="369332"/>
          </a:xfrm>
          <a:prstGeom prst="rect">
            <a:avLst/>
          </a:prstGeom>
          <a:solidFill>
            <a:schemeClr val="bg1"/>
          </a:solidFill>
        </p:spPr>
        <p:txBody>
          <a:bodyPr wrap="square" rtlCol="0">
            <a:spAutoFit/>
          </a:bodyPr>
          <a:lstStyle/>
          <a:p>
            <a:pPr algn="ctr"/>
            <a:r>
              <a:rPr lang="en-GB" dirty="0" smtClean="0"/>
              <a:t>Scene 3: The poker game</a:t>
            </a:r>
            <a:endParaRPr lang="en-GB" dirty="0"/>
          </a:p>
        </p:txBody>
      </p:sp>
    </p:spTree>
    <p:extLst>
      <p:ext uri="{BB962C8B-B14F-4D97-AF65-F5344CB8AC3E}">
        <p14:creationId xmlns:p14="http://schemas.microsoft.com/office/powerpoint/2010/main" val="21886839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054B7DBDF4BA9409A5C5D7797933F7F" ma:contentTypeVersion="13" ma:contentTypeDescription="Create a new document." ma:contentTypeScope="" ma:versionID="e4da622bd6858b78e621c2ea942b4a29">
  <xsd:schema xmlns:xsd="http://www.w3.org/2001/XMLSchema" xmlns:xs="http://www.w3.org/2001/XMLSchema" xmlns:p="http://schemas.microsoft.com/office/2006/metadata/properties" xmlns:ns2="d4ef18c4-b113-4804-98bd-9a53b9d444db" xmlns:ns3="18fc9a34-bd67-4aeb-af0c-dbcce0fead03" targetNamespace="http://schemas.microsoft.com/office/2006/metadata/properties" ma:root="true" ma:fieldsID="4d5d536d6284d112cdf0d6fc6631a303" ns2:_="" ns3:_="">
    <xsd:import namespace="d4ef18c4-b113-4804-98bd-9a53b9d444db"/>
    <xsd:import namespace="18fc9a34-bd67-4aeb-af0c-dbcce0fead03"/>
    <xsd:element name="properties">
      <xsd:complexType>
        <xsd:sequence>
          <xsd:element name="documentManagement">
            <xsd:complexType>
              <xsd:all>
                <xsd:element ref="ns2:Description" minOccurs="0"/>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ef18c4-b113-4804-98bd-9a53b9d444db" elementFormDefault="qualified">
    <xsd:import namespace="http://schemas.microsoft.com/office/2006/documentManagement/types"/>
    <xsd:import namespace="http://schemas.microsoft.com/office/infopath/2007/PartnerControls"/>
    <xsd:element name="Description" ma:index="8" nillable="true" ma:displayName="Description" ma:format="Dropdown" ma:internalName="Description">
      <xsd:simpleType>
        <xsd:restriction base="dms:Note">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fc9a34-bd67-4aeb-af0c-dbcce0fead03"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 xmlns="d4ef18c4-b113-4804-98bd-9a53b9d444db" xsi:nil="true"/>
  </documentManagement>
</p:properties>
</file>

<file path=customXml/itemProps1.xml><?xml version="1.0" encoding="utf-8"?>
<ds:datastoreItem xmlns:ds="http://schemas.openxmlformats.org/officeDocument/2006/customXml" ds:itemID="{771FA45C-6719-4765-BE0D-D36CDB45494C}"/>
</file>

<file path=customXml/itemProps2.xml><?xml version="1.0" encoding="utf-8"?>
<ds:datastoreItem xmlns:ds="http://schemas.openxmlformats.org/officeDocument/2006/customXml" ds:itemID="{610E52B1-F186-4C0F-9A1D-28D40CB20AF6}"/>
</file>

<file path=customXml/itemProps3.xml><?xml version="1.0" encoding="utf-8"?>
<ds:datastoreItem xmlns:ds="http://schemas.openxmlformats.org/officeDocument/2006/customXml" ds:itemID="{AE0C0AFF-7172-426C-A032-154324D6E855}"/>
</file>

<file path=docProps/app.xml><?xml version="1.0" encoding="utf-8"?>
<Properties xmlns="http://schemas.openxmlformats.org/officeDocument/2006/extended-properties" xmlns:vt="http://schemas.openxmlformats.org/officeDocument/2006/docPropsVTypes">
  <TotalTime>1364</TotalTime>
  <Words>1114</Words>
  <Application>Microsoft Office PowerPoint</Application>
  <PresentationFormat>On-screen Show (4:3)</PresentationFormat>
  <Paragraphs>140</Paragraphs>
  <Slides>20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Arial</vt:lpstr>
      <vt:lpstr>Calibri</vt:lpstr>
      <vt:lpstr>Office Theme</vt:lpstr>
      <vt:lpstr>Lesson 5: A Streetcar Named Desire</vt:lpstr>
      <vt:lpstr>Starter: A Streetcar Named Desire Recap</vt:lpstr>
      <vt:lpstr>Task 1 – Reading of the Text</vt:lpstr>
      <vt:lpstr>Task 1 – Reading Around the Text</vt:lpstr>
      <vt:lpstr>Task 1 – Reading Around the Text</vt:lpstr>
      <vt:lpstr>Task 2 – Scene 3:The Poker Night</vt:lpstr>
      <vt:lpstr>Task 2 – Scene 3: Questions on Stanley and Mitch</vt:lpstr>
      <vt:lpstr>Task 2 – Scene 3: Questions on Stanley and Mitch</vt:lpstr>
      <vt:lpstr>Task 2 – Scene 3: Questions on Stanley and Mitch</vt:lpstr>
      <vt:lpstr>Task 2 – Scene 3: Questions on Stanley and Mitch</vt:lpstr>
      <vt:lpstr>Task 2 – Scene 3: Questions on Stanley and Mitch</vt:lpstr>
      <vt:lpstr>Task 2 – Scene 3: Questions on Stanley and Mitch</vt:lpstr>
      <vt:lpstr>Task 2 – Scene 3: Questions on Stanley and Mitch</vt:lpstr>
      <vt:lpstr>Task 2 – Scene 3: Questions on Stanley and Mitch</vt:lpstr>
      <vt:lpstr>Task 2 – Scene 3: Questions on Stanley and Mitch</vt:lpstr>
      <vt:lpstr>Task 2 – Scene 3: Questions on Stanley and Mitch</vt:lpstr>
      <vt:lpstr>Task 2 – Scene 3: Questions on Stanley and Mitch</vt:lpstr>
      <vt:lpstr>Task 2 – Scene 3: Questions on Stanley and Mitch</vt:lpstr>
      <vt:lpstr>Task 2 – Scene 3: Questions on Stanley and Mitch</vt:lpstr>
      <vt:lpstr>Plenary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AS Language Coursework – Creating Texts</dc:title>
  <dc:creator>Benjani</dc:creator>
  <cp:lastModifiedBy>keslocal</cp:lastModifiedBy>
  <cp:revision>157</cp:revision>
  <dcterms:created xsi:type="dcterms:W3CDTF">2012-11-22T18:40:04Z</dcterms:created>
  <dcterms:modified xsi:type="dcterms:W3CDTF">2020-05-04T09:59:54Z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0x010100A054B7DBDF4BA9409A5C5D7797933F7F</vt:lpwstr>
  </property>
</Properties>
</file>