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79" r:id="rId3"/>
    <p:sldId id="366" r:id="rId4"/>
    <p:sldId id="380" r:id="rId5"/>
    <p:sldId id="351" r:id="rId6"/>
    <p:sldId id="375" r:id="rId7"/>
    <p:sldId id="390" r:id="rId8"/>
    <p:sldId id="389" r:id="rId9"/>
    <p:sldId id="388" r:id="rId10"/>
    <p:sldId id="387" r:id="rId11"/>
    <p:sldId id="386" r:id="rId12"/>
    <p:sldId id="385" r:id="rId13"/>
    <p:sldId id="381" r:id="rId14"/>
    <p:sldId id="391" r:id="rId15"/>
    <p:sldId id="392" r:id="rId16"/>
    <p:sldId id="393" r:id="rId17"/>
    <p:sldId id="34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4922" autoAdjust="0"/>
  </p:normalViewPr>
  <p:slideViewPr>
    <p:cSldViewPr>
      <p:cViewPr>
        <p:scale>
          <a:sx n="50" d="100"/>
          <a:sy n="50" d="100"/>
        </p:scale>
        <p:origin x="1267" y="1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12/05/2020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12/05/2020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12/05/2020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a:t>
            </a:r>
            <a:r>
              <a:rPr lang="en-GB" sz="3600" u="sng" dirty="0" smtClean="0"/>
              <a:t>10: 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a:bodyPr>
          <a:lstStyle/>
          <a:p>
            <a:pPr algn="l"/>
            <a:r>
              <a:rPr lang="en-GB" dirty="0" err="1">
                <a:solidFill>
                  <a:schemeClr val="tx1"/>
                </a:solidFill>
              </a:rPr>
              <a:t>L.Objective</a:t>
            </a:r>
            <a:r>
              <a:rPr lang="en-GB" dirty="0">
                <a:solidFill>
                  <a:schemeClr val="tx1"/>
                </a:solidFill>
              </a:rPr>
              <a:t>: </a:t>
            </a:r>
            <a:r>
              <a:rPr lang="en-GB" dirty="0" smtClean="0">
                <a:solidFill>
                  <a:schemeClr val="tx1"/>
                </a:solidFill>
              </a:rPr>
              <a:t>To </a:t>
            </a:r>
            <a:r>
              <a:rPr lang="en-GB" dirty="0" smtClean="0">
                <a:solidFill>
                  <a:schemeClr val="tx1"/>
                </a:solidFill>
              </a:rPr>
              <a:t>read and </a:t>
            </a:r>
            <a:r>
              <a:rPr lang="en-GB" dirty="0" smtClean="0">
                <a:solidFill>
                  <a:schemeClr val="tx1"/>
                </a:solidFill>
              </a:rPr>
              <a:t>analyse </a:t>
            </a:r>
            <a:r>
              <a:rPr lang="en-GB" dirty="0" smtClean="0">
                <a:solidFill>
                  <a:schemeClr val="tx1"/>
                </a:solidFill>
              </a:rPr>
              <a:t>the final scene of the play, to focus on the final tragedy, the resolution and denouement.</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2200602"/>
          </a:xfrm>
          <a:prstGeom prst="rect">
            <a:avLst/>
          </a:prstGeom>
          <a:noFill/>
        </p:spPr>
        <p:txBody>
          <a:bodyPr wrap="square" rtlCol="0">
            <a:spAutoFit/>
          </a:bodyPr>
          <a:lstStyle/>
          <a:p>
            <a:pPr algn="ctr"/>
            <a:r>
              <a:rPr lang="en-GB" sz="2800" b="1" u="sng" dirty="0" smtClean="0"/>
              <a:t>Question </a:t>
            </a:r>
            <a:r>
              <a:rPr lang="en-GB" sz="2800" b="1" u="sng" dirty="0" smtClean="0"/>
              <a:t>5 </a:t>
            </a:r>
            <a:endParaRPr lang="en-GB" sz="2800" b="1" u="sng" dirty="0" smtClean="0"/>
          </a:p>
          <a:p>
            <a:endParaRPr lang="en-GB" sz="2800" dirty="0"/>
          </a:p>
          <a:p>
            <a:r>
              <a:rPr lang="en-GB" sz="2700" dirty="0" smtClean="0"/>
              <a:t>How </a:t>
            </a:r>
            <a:r>
              <a:rPr lang="en-GB" sz="2700" dirty="0"/>
              <a:t>d</a:t>
            </a:r>
            <a:r>
              <a:rPr lang="en-GB" sz="2700" dirty="0" smtClean="0"/>
              <a:t>oes the doctor manage to calm Blanche and lead her out?</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728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2200602"/>
          </a:xfrm>
          <a:prstGeom prst="rect">
            <a:avLst/>
          </a:prstGeom>
          <a:noFill/>
        </p:spPr>
        <p:txBody>
          <a:bodyPr wrap="square" rtlCol="0">
            <a:spAutoFit/>
          </a:bodyPr>
          <a:lstStyle/>
          <a:p>
            <a:pPr algn="ctr"/>
            <a:r>
              <a:rPr lang="en-GB" sz="2800" b="1" u="sng" dirty="0" smtClean="0"/>
              <a:t>Question </a:t>
            </a:r>
            <a:r>
              <a:rPr lang="en-GB" sz="2800" b="1" u="sng" dirty="0" smtClean="0"/>
              <a:t>6 </a:t>
            </a:r>
            <a:endParaRPr lang="en-GB" sz="2800" b="1" u="sng" dirty="0" smtClean="0"/>
          </a:p>
          <a:p>
            <a:endParaRPr lang="en-GB" sz="2800" dirty="0"/>
          </a:p>
          <a:p>
            <a:r>
              <a:rPr lang="en-GB" sz="2700" dirty="0" smtClean="0"/>
              <a:t>How would the audience react to Blanche’s last words before she leaves?</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500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a:t>
            </a:r>
            <a:r>
              <a:rPr lang="en-GB" sz="2800" b="1" u="sng" dirty="0" smtClean="0"/>
              <a:t>7 </a:t>
            </a:r>
            <a:endParaRPr lang="en-GB" sz="2800" b="1" u="sng" dirty="0" smtClean="0"/>
          </a:p>
          <a:p>
            <a:endParaRPr lang="en-GB" sz="2800" dirty="0"/>
          </a:p>
          <a:p>
            <a:r>
              <a:rPr lang="en-GB" sz="2700" dirty="0" smtClean="0"/>
              <a:t>What do the last few moments of the play (after Blanche has gone) suggest to you about Stanley and Stella’s future?</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021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4 </a:t>
            </a:r>
            <a:r>
              <a:rPr lang="en-GB" u="sng" dirty="0" smtClean="0"/>
              <a:t>– </a:t>
            </a:r>
            <a:r>
              <a:rPr lang="en-GB" u="sng" dirty="0" smtClean="0"/>
              <a:t>Scene 11: Aspects of Tragedy</a:t>
            </a:r>
            <a:endParaRPr lang="en-GB" u="sng" dirty="0"/>
          </a:p>
        </p:txBody>
      </p:sp>
      <p:sp>
        <p:nvSpPr>
          <p:cNvPr id="8" name="TextBox 7"/>
          <p:cNvSpPr txBox="1"/>
          <p:nvPr/>
        </p:nvSpPr>
        <p:spPr>
          <a:xfrm>
            <a:off x="457200" y="1422614"/>
            <a:ext cx="8435280" cy="5262979"/>
          </a:xfrm>
          <a:prstGeom prst="rect">
            <a:avLst/>
          </a:prstGeom>
          <a:noFill/>
        </p:spPr>
        <p:txBody>
          <a:bodyPr wrap="square" rtlCol="0">
            <a:spAutoFit/>
          </a:bodyPr>
          <a:lstStyle/>
          <a:p>
            <a:pPr algn="ctr"/>
            <a:r>
              <a:rPr lang="en-GB" sz="2800" b="1" u="sng" dirty="0" smtClean="0"/>
              <a:t>Aspects of Tragedy Grid</a:t>
            </a:r>
            <a:endParaRPr lang="en-GB" sz="2800" b="1" u="sng" dirty="0" smtClean="0"/>
          </a:p>
          <a:p>
            <a:r>
              <a:rPr lang="en-GB" sz="2800" dirty="0" smtClean="0"/>
              <a:t/>
            </a:r>
            <a:br>
              <a:rPr lang="en-GB" sz="2800" dirty="0" smtClean="0"/>
            </a:br>
            <a:r>
              <a:rPr lang="en-GB" sz="2800" dirty="0" smtClean="0"/>
              <a:t>The final task in this lesson requires you to work through the grid entitled “ASPECTS OF TRAGEDY ACTIVITY LESSON 11”.</a:t>
            </a:r>
            <a:endParaRPr lang="en-GB" sz="2800" dirty="0"/>
          </a:p>
          <a:p>
            <a:endParaRPr lang="en-GB" sz="2800" dirty="0" smtClean="0"/>
          </a:p>
          <a:p>
            <a:r>
              <a:rPr lang="en-GB" sz="2800" dirty="0" smtClean="0"/>
              <a:t>This is exactly the same as the grids we will complete having read the course texts in Y12, so this is an important activity to complete accurately and in detail.</a:t>
            </a:r>
          </a:p>
          <a:p>
            <a:endParaRPr lang="en-GB" sz="2800" dirty="0"/>
          </a:p>
          <a:p>
            <a:r>
              <a:rPr lang="en-GB" sz="2800" dirty="0" smtClean="0"/>
              <a:t>Please download this grid to your computer so you can work on it over the next couple of days.</a:t>
            </a:r>
            <a:endParaRPr lang="en-GB" sz="2700" dirty="0" smtClean="0"/>
          </a:p>
        </p:txBody>
      </p:sp>
    </p:spTree>
    <p:extLst>
      <p:ext uri="{BB962C8B-B14F-4D97-AF65-F5344CB8AC3E}">
        <p14:creationId xmlns:p14="http://schemas.microsoft.com/office/powerpoint/2010/main" val="67204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4 </a:t>
            </a:r>
            <a:r>
              <a:rPr lang="en-GB" u="sng" dirty="0" smtClean="0"/>
              <a:t>– </a:t>
            </a:r>
            <a:r>
              <a:rPr lang="en-GB" u="sng" dirty="0" smtClean="0"/>
              <a:t>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7864" y="1173946"/>
            <a:ext cx="5616624" cy="5262979"/>
          </a:xfrm>
          <a:prstGeom prst="rect">
            <a:avLst/>
          </a:prstGeom>
          <a:noFill/>
        </p:spPr>
        <p:txBody>
          <a:bodyPr wrap="square" rtlCol="0">
            <a:spAutoFit/>
          </a:bodyPr>
          <a:lstStyle/>
          <a:p>
            <a:pPr algn="ctr"/>
            <a:r>
              <a:rPr lang="en-GB" sz="2800" b="1" u="sng" dirty="0" smtClean="0"/>
              <a:t>Aspects of Tragedy Grid</a:t>
            </a:r>
            <a:endParaRPr lang="en-GB" sz="2800" b="1" u="sng" dirty="0" smtClean="0"/>
          </a:p>
          <a:p>
            <a:r>
              <a:rPr lang="en-GB" sz="2800" dirty="0" smtClean="0"/>
              <a:t/>
            </a:r>
            <a:br>
              <a:rPr lang="en-GB" sz="2800" dirty="0" smtClean="0"/>
            </a:br>
            <a:r>
              <a:rPr lang="en-GB" sz="2800" dirty="0" smtClean="0"/>
              <a:t>As you can see from the grid, the aspects of tragedy, that were introduced to you in lesson 1 of this scheme of work, are the focus of this task.</a:t>
            </a:r>
          </a:p>
          <a:p>
            <a:endParaRPr lang="en-GB" sz="2800" dirty="0"/>
          </a:p>
          <a:p>
            <a:r>
              <a:rPr lang="en-GB" sz="2800" dirty="0" smtClean="0"/>
              <a:t>You will be linking the aspects of tragedy to examples from the text you have just read through and studied.  </a:t>
            </a:r>
            <a:endParaRPr lang="en-GB" sz="2700" dirty="0" smtClean="0"/>
          </a:p>
        </p:txBody>
      </p:sp>
    </p:spTree>
    <p:extLst>
      <p:ext uri="{BB962C8B-B14F-4D97-AF65-F5344CB8AC3E}">
        <p14:creationId xmlns:p14="http://schemas.microsoft.com/office/powerpoint/2010/main" val="2742191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4 </a:t>
            </a:r>
            <a:r>
              <a:rPr lang="en-GB" u="sng" dirty="0" smtClean="0"/>
              <a:t>– </a:t>
            </a:r>
            <a:r>
              <a:rPr lang="en-GB" u="sng" dirty="0" smtClean="0"/>
              <a:t>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7864" y="1173946"/>
            <a:ext cx="5616624" cy="5262979"/>
          </a:xfrm>
          <a:prstGeom prst="rect">
            <a:avLst/>
          </a:prstGeom>
          <a:noFill/>
        </p:spPr>
        <p:txBody>
          <a:bodyPr wrap="square" rtlCol="0">
            <a:spAutoFit/>
          </a:bodyPr>
          <a:lstStyle/>
          <a:p>
            <a:pPr algn="ctr"/>
            <a:r>
              <a:rPr lang="en-GB" sz="2800" b="1" u="sng" dirty="0" smtClean="0"/>
              <a:t>Aspects of Tragedy Grid</a:t>
            </a:r>
            <a:endParaRPr lang="en-GB" sz="2800" b="1" u="sng" dirty="0" smtClean="0"/>
          </a:p>
          <a:p>
            <a:r>
              <a:rPr lang="en-GB" sz="2800" dirty="0" smtClean="0"/>
              <a:t/>
            </a:r>
            <a:br>
              <a:rPr lang="en-GB" sz="2800" dirty="0" smtClean="0"/>
            </a:br>
            <a:r>
              <a:rPr lang="en-GB" sz="2800" dirty="0" smtClean="0"/>
              <a:t>You are to read the aspects of tragedy and then work across the rows filling in the columns:</a:t>
            </a:r>
          </a:p>
          <a:p>
            <a:endParaRPr lang="en-GB" sz="2800" dirty="0"/>
          </a:p>
          <a:p>
            <a:r>
              <a:rPr lang="en-GB" sz="2800" dirty="0" smtClean="0"/>
              <a:t>Examples in the text – list some examples of this aspect of tragedy that you have found in the text or how you feel that aspect of tragedy relates to the text. Bullet point and describe.</a:t>
            </a:r>
            <a:endParaRPr lang="en-GB" sz="2700" dirty="0" smtClean="0"/>
          </a:p>
        </p:txBody>
      </p:sp>
    </p:spTree>
    <p:extLst>
      <p:ext uri="{BB962C8B-B14F-4D97-AF65-F5344CB8AC3E}">
        <p14:creationId xmlns:p14="http://schemas.microsoft.com/office/powerpoint/2010/main" val="3799868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smtClean="0"/>
              <a:t>4 </a:t>
            </a:r>
            <a:r>
              <a:rPr lang="en-GB" u="sng" dirty="0" smtClean="0"/>
              <a:t>– </a:t>
            </a:r>
            <a:r>
              <a:rPr lang="en-GB" u="sng" dirty="0" smtClean="0"/>
              <a:t>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75856" y="1388646"/>
            <a:ext cx="5616624" cy="4832092"/>
          </a:xfrm>
          <a:prstGeom prst="rect">
            <a:avLst/>
          </a:prstGeom>
          <a:noFill/>
        </p:spPr>
        <p:txBody>
          <a:bodyPr wrap="square" rtlCol="0">
            <a:spAutoFit/>
          </a:bodyPr>
          <a:lstStyle/>
          <a:p>
            <a:pPr algn="ctr"/>
            <a:r>
              <a:rPr lang="en-GB" sz="2800" b="1" u="sng" dirty="0" smtClean="0"/>
              <a:t>Aspects of Tragedy Grid</a:t>
            </a:r>
            <a:endParaRPr lang="en-GB" sz="2800" b="1" u="sng" dirty="0" smtClean="0"/>
          </a:p>
          <a:p>
            <a:r>
              <a:rPr lang="en-GB" sz="2800" dirty="0" smtClean="0"/>
              <a:t/>
            </a:r>
            <a:br>
              <a:rPr lang="en-GB" sz="2800" dirty="0" smtClean="0"/>
            </a:br>
            <a:r>
              <a:rPr lang="en-GB" sz="2800" dirty="0" smtClean="0"/>
              <a:t>Page/Scene References – Simply list down the page references or scenes where this aspect of tragedy occurs. </a:t>
            </a:r>
          </a:p>
          <a:p>
            <a:endParaRPr lang="en-GB" sz="2800" dirty="0"/>
          </a:p>
          <a:p>
            <a:r>
              <a:rPr lang="en-GB" sz="2800" dirty="0" smtClean="0"/>
              <a:t>Key Quotes – Note down what you feel are 2 or 3 key quotes relating to the particular aspect of tragedy, linked to the scenes and page references you have already noted.</a:t>
            </a:r>
            <a:endParaRPr lang="en-GB" sz="2700" dirty="0" smtClean="0"/>
          </a:p>
        </p:txBody>
      </p:sp>
    </p:spTree>
    <p:extLst>
      <p:ext uri="{BB962C8B-B14F-4D97-AF65-F5344CB8AC3E}">
        <p14:creationId xmlns:p14="http://schemas.microsoft.com/office/powerpoint/2010/main" val="1060457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2771800" y="836712"/>
            <a:ext cx="6372200" cy="6124754"/>
          </a:xfrm>
          <a:prstGeom prst="rect">
            <a:avLst/>
          </a:prstGeom>
          <a:noFill/>
        </p:spPr>
        <p:txBody>
          <a:bodyPr wrap="square" rtlCol="0">
            <a:spAutoFit/>
          </a:bodyPr>
          <a:lstStyle/>
          <a:p>
            <a:r>
              <a:rPr lang="en-GB" sz="2800" dirty="0"/>
              <a:t>For today’s plenary I would like you </a:t>
            </a:r>
            <a:r>
              <a:rPr lang="en-GB" sz="2800" dirty="0" smtClean="0"/>
              <a:t>to </a:t>
            </a:r>
            <a:r>
              <a:rPr lang="en-GB" sz="2800" dirty="0" smtClean="0"/>
              <a:t>consider the end of the play.</a:t>
            </a:r>
          </a:p>
          <a:p>
            <a:endParaRPr lang="en-GB" sz="2800" dirty="0"/>
          </a:p>
          <a:p>
            <a:r>
              <a:rPr lang="en-GB" sz="2800" dirty="0" smtClean="0"/>
              <a:t>The play is a tragedy.</a:t>
            </a:r>
          </a:p>
          <a:p>
            <a:endParaRPr lang="en-GB" sz="2800" dirty="0"/>
          </a:p>
          <a:p>
            <a:r>
              <a:rPr lang="en-GB" sz="2800" dirty="0" smtClean="0"/>
              <a:t>How satisfactory is the resolution of the play for the audience?</a:t>
            </a:r>
          </a:p>
          <a:p>
            <a:endParaRPr lang="en-GB" sz="2800" dirty="0"/>
          </a:p>
          <a:p>
            <a:r>
              <a:rPr lang="en-GB" sz="2800" dirty="0" smtClean="0"/>
              <a:t>How do you feel the tragedy is a reflection of the characters?</a:t>
            </a:r>
          </a:p>
          <a:p>
            <a:endParaRPr lang="en-GB" sz="2800" dirty="0"/>
          </a:p>
          <a:p>
            <a:r>
              <a:rPr lang="en-GB" sz="2800" dirty="0" smtClean="0"/>
              <a:t>How do you feel the tragedy is a reflection of the context it was written and produced within?</a:t>
            </a:r>
            <a:endParaRPr lang="en-GB" sz="2800" dirty="0"/>
          </a:p>
        </p:txBody>
      </p:sp>
      <p:pic>
        <p:nvPicPr>
          <p:cNvPr id="6" name="Picture 5"/>
          <p:cNvPicPr>
            <a:picLocks noChangeAspect="1"/>
          </p:cNvPicPr>
          <p:nvPr/>
        </p:nvPicPr>
        <p:blipFill>
          <a:blip r:embed="rId2"/>
          <a:stretch>
            <a:fillRect/>
          </a:stretch>
        </p:blipFill>
        <p:spPr>
          <a:xfrm>
            <a:off x="263419" y="1268760"/>
            <a:ext cx="2508381"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sz="3600" u="sng" dirty="0" smtClean="0"/>
              <a:t>Starter: A Streetcar Named Desire: Stella</a:t>
            </a:r>
            <a:endParaRPr lang="en-GB" sz="3600" u="sng" dirty="0"/>
          </a:p>
        </p:txBody>
      </p:sp>
      <p:sp>
        <p:nvSpPr>
          <p:cNvPr id="8" name="TextBox 7"/>
          <p:cNvSpPr txBox="1"/>
          <p:nvPr/>
        </p:nvSpPr>
        <p:spPr>
          <a:xfrm>
            <a:off x="3851920" y="1301566"/>
            <a:ext cx="5121487" cy="5262979"/>
          </a:xfrm>
          <a:prstGeom prst="rect">
            <a:avLst/>
          </a:prstGeom>
          <a:noFill/>
        </p:spPr>
        <p:txBody>
          <a:bodyPr wrap="square" rtlCol="0">
            <a:spAutoFit/>
          </a:bodyPr>
          <a:lstStyle/>
          <a:p>
            <a:r>
              <a:rPr lang="en-GB" sz="2800" dirty="0" smtClean="0"/>
              <a:t>To begin today’s lesson I would like you to consider the </a:t>
            </a:r>
            <a:r>
              <a:rPr lang="en-GB" sz="2800" dirty="0" smtClean="0"/>
              <a:t>events at the end of Scene 10.</a:t>
            </a:r>
          </a:p>
          <a:p>
            <a:endParaRPr lang="en-GB" sz="2800" dirty="0"/>
          </a:p>
          <a:p>
            <a:r>
              <a:rPr lang="en-GB" sz="2800" dirty="0" smtClean="0"/>
              <a:t>With Stella giving birth to a boy, Stanley’s rape of Blanche and the impending return of Stella, with her child from the hospital, how do you think the final scene of the play will unfold?</a:t>
            </a:r>
          </a:p>
          <a:p>
            <a:endParaRPr lang="en-GB" sz="2800" dirty="0"/>
          </a:p>
          <a:p>
            <a:r>
              <a:rPr lang="en-GB" sz="2800" dirty="0" smtClean="0"/>
              <a:t>PREDICT using understanding.</a:t>
            </a:r>
            <a:endParaRPr lang="en-GB" sz="2800" dirty="0" smtClean="0"/>
          </a:p>
        </p:txBody>
      </p:sp>
      <p:pic>
        <p:nvPicPr>
          <p:cNvPr id="5" name="Picture 2" descr="A-Streetcar-Named-Desire-Framed-Movie-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43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4139952" y="1470226"/>
            <a:ext cx="4807336" cy="5262979"/>
          </a:xfrm>
          <a:prstGeom prst="rect">
            <a:avLst/>
          </a:prstGeom>
          <a:noFill/>
        </p:spPr>
        <p:txBody>
          <a:bodyPr wrap="square" rtlCol="0">
            <a:spAutoFit/>
          </a:bodyPr>
          <a:lstStyle/>
          <a:p>
            <a:r>
              <a:rPr lang="en-GB" sz="2800" dirty="0" smtClean="0"/>
              <a:t>The focus of scene </a:t>
            </a:r>
            <a:r>
              <a:rPr lang="en-GB" sz="2800" dirty="0" smtClean="0"/>
              <a:t>11 is another poker game, a similar atmosphere to the first, and the eventual removal of Blanche to an institution. </a:t>
            </a:r>
          </a:p>
          <a:p>
            <a:endParaRPr lang="en-GB" sz="2800" dirty="0"/>
          </a:p>
          <a:p>
            <a:r>
              <a:rPr lang="en-GB" sz="2800" dirty="0" smtClean="0"/>
              <a:t>As you read this scene focus on the shift in Blanche’s behaviour towards the men in the house and Stanley’s continued monstrous and dominating behaviour.</a:t>
            </a:r>
          </a:p>
        </p:txBody>
      </p:sp>
      <p:pic>
        <p:nvPicPr>
          <p:cNvPr id="1026" name="Picture 2" descr="A Streetcar Named Desire:' Final Scen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10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2 – Reading Around the Text</a:t>
            </a:r>
            <a:endParaRPr lang="en-GB" u="sng" dirty="0"/>
          </a:p>
        </p:txBody>
      </p:sp>
      <p:sp>
        <p:nvSpPr>
          <p:cNvPr id="4" name="TextBox 3"/>
          <p:cNvSpPr txBox="1"/>
          <p:nvPr/>
        </p:nvSpPr>
        <p:spPr>
          <a:xfrm>
            <a:off x="3806200" y="1630536"/>
            <a:ext cx="5205264" cy="4462760"/>
          </a:xfrm>
          <a:prstGeom prst="rect">
            <a:avLst/>
          </a:prstGeom>
          <a:noFill/>
        </p:spPr>
        <p:txBody>
          <a:bodyPr wrap="square" rtlCol="0">
            <a:spAutoFit/>
          </a:bodyPr>
          <a:lstStyle/>
          <a:p>
            <a:r>
              <a:rPr lang="en-GB" sz="2400" dirty="0" smtClean="0"/>
              <a:t>Prior to answering the questions I have set on </a:t>
            </a:r>
            <a:r>
              <a:rPr lang="en-GB" sz="2400" dirty="0" smtClean="0"/>
              <a:t>this final scene I </a:t>
            </a:r>
            <a:r>
              <a:rPr lang="en-GB" sz="2400" dirty="0" smtClean="0"/>
              <a:t>would like you to use the internet to search for the summaries and analysis of </a:t>
            </a:r>
            <a:r>
              <a:rPr lang="en-GB" sz="2400" dirty="0" smtClean="0"/>
              <a:t>scene 11 of </a:t>
            </a:r>
            <a:r>
              <a:rPr lang="en-GB" sz="2400" dirty="0" smtClean="0"/>
              <a:t>A Streetcar Named Desire. </a:t>
            </a:r>
          </a:p>
          <a:p>
            <a:endParaRPr lang="en-GB" sz="2400" dirty="0"/>
          </a:p>
          <a:p>
            <a:r>
              <a:rPr lang="en-GB" sz="2800" dirty="0" smtClean="0"/>
              <a:t>Use any of the websites you have previously used, that you have found, or that I suggested, to help you with your reading around of these two very important scenes.</a:t>
            </a:r>
            <a:endParaRPr lang="en-GB" sz="2800" dirty="0"/>
          </a:p>
        </p:txBody>
      </p:sp>
      <p:pic>
        <p:nvPicPr>
          <p:cNvPr id="5" name="Picture 2" descr="A Streetcar Named Desire:' Final Scen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63" t="47465" r="16186"/>
          <a:stretch/>
        </p:blipFill>
        <p:spPr bwMode="auto">
          <a:xfrm>
            <a:off x="251520" y="1679248"/>
            <a:ext cx="3528392"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621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a:t>
            </a:r>
            <a:r>
              <a:rPr lang="en-GB" u="sng" dirty="0" smtClean="0"/>
              <a:t>Scene 11: </a:t>
            </a:r>
            <a:r>
              <a:rPr lang="en-GB" u="sng" dirty="0" smtClean="0"/>
              <a:t>Blanche, </a:t>
            </a:r>
            <a:r>
              <a:rPr lang="en-GB" u="sng" dirty="0" smtClean="0"/>
              <a:t>Stella, Mitch </a:t>
            </a:r>
            <a:r>
              <a:rPr lang="en-GB" u="sng" dirty="0" smtClean="0"/>
              <a:t>and Stanley</a:t>
            </a:r>
            <a:endParaRPr lang="en-GB" u="sng" dirty="0"/>
          </a:p>
        </p:txBody>
      </p:sp>
      <p:sp>
        <p:nvSpPr>
          <p:cNvPr id="7" name="TextBox 6"/>
          <p:cNvSpPr txBox="1"/>
          <p:nvPr/>
        </p:nvSpPr>
        <p:spPr>
          <a:xfrm>
            <a:off x="226755" y="1595021"/>
            <a:ext cx="8690489" cy="5262979"/>
          </a:xfrm>
          <a:prstGeom prst="rect">
            <a:avLst/>
          </a:prstGeom>
          <a:noFill/>
        </p:spPr>
        <p:txBody>
          <a:bodyPr wrap="square" rtlCol="0">
            <a:spAutoFit/>
          </a:bodyPr>
          <a:lstStyle/>
          <a:p>
            <a:r>
              <a:rPr lang="en-GB" sz="2800" dirty="0" smtClean="0"/>
              <a:t>Now that you have read scene </a:t>
            </a:r>
            <a:r>
              <a:rPr lang="en-GB" sz="2800" dirty="0" smtClean="0"/>
              <a:t>11, </a:t>
            </a:r>
            <a:r>
              <a:rPr lang="en-GB" sz="2800" dirty="0" smtClean="0"/>
              <a:t>and read through some analysis thereon, I would like you to consider the </a:t>
            </a:r>
            <a:r>
              <a:rPr lang="en-GB" sz="2800" dirty="0" smtClean="0"/>
              <a:t>final dynamics on stage between </a:t>
            </a:r>
            <a:r>
              <a:rPr lang="en-GB" sz="2800" dirty="0" smtClean="0"/>
              <a:t>Blanche, </a:t>
            </a:r>
            <a:r>
              <a:rPr lang="en-GB" sz="2800" dirty="0" smtClean="0"/>
              <a:t>Stella, Mitch </a:t>
            </a:r>
            <a:r>
              <a:rPr lang="en-GB" sz="2800" dirty="0" smtClean="0"/>
              <a:t>and Stanley.</a:t>
            </a:r>
          </a:p>
          <a:p>
            <a:endParaRPr lang="en-GB" sz="2800" dirty="0"/>
          </a:p>
          <a:p>
            <a:r>
              <a:rPr lang="en-GB" sz="2800" dirty="0" smtClean="0"/>
              <a:t>Consider:</a:t>
            </a:r>
          </a:p>
          <a:p>
            <a:pPr marL="457200" indent="-457200">
              <a:buFont typeface="Arial" panose="020B0604020202020204" pitchFamily="34" charset="0"/>
              <a:buChar char="•"/>
            </a:pPr>
            <a:r>
              <a:rPr lang="en-GB" sz="2800" dirty="0" smtClean="0"/>
              <a:t>Stella’s relationship with Blanche.</a:t>
            </a:r>
          </a:p>
          <a:p>
            <a:pPr marL="457200" indent="-457200">
              <a:buFont typeface="Arial" panose="020B0604020202020204" pitchFamily="34" charset="0"/>
              <a:buChar char="•"/>
            </a:pPr>
            <a:r>
              <a:rPr lang="en-GB" sz="2800" dirty="0" smtClean="0"/>
              <a:t>Stanley’s relationship with Mitch.</a:t>
            </a:r>
          </a:p>
          <a:p>
            <a:pPr marL="457200" indent="-457200">
              <a:buFont typeface="Arial" panose="020B0604020202020204" pitchFamily="34" charset="0"/>
              <a:buChar char="•"/>
            </a:pPr>
            <a:r>
              <a:rPr lang="en-GB" sz="2800" dirty="0" smtClean="0"/>
              <a:t>Blanche’s attitude towards the men.</a:t>
            </a:r>
          </a:p>
          <a:p>
            <a:pPr marL="457200" indent="-457200">
              <a:buFont typeface="Arial" panose="020B0604020202020204" pitchFamily="34" charset="0"/>
              <a:buChar char="•"/>
            </a:pPr>
            <a:r>
              <a:rPr lang="en-GB" sz="2800" dirty="0" smtClean="0"/>
              <a:t>Blanche’s belief and the symbolic importance of </a:t>
            </a:r>
            <a:r>
              <a:rPr lang="en-GB" sz="2800" dirty="0" err="1" smtClean="0"/>
              <a:t>Shep</a:t>
            </a:r>
            <a:r>
              <a:rPr lang="en-GB" sz="2800" dirty="0" smtClean="0"/>
              <a:t> </a:t>
            </a:r>
            <a:r>
              <a:rPr lang="en-GB" sz="2800" dirty="0" err="1" smtClean="0"/>
              <a:t>Huntleigh</a:t>
            </a:r>
            <a:r>
              <a:rPr lang="en-GB" sz="2800" dirty="0" smtClean="0"/>
              <a:t>.</a:t>
            </a:r>
          </a:p>
          <a:p>
            <a:pPr marL="457200" indent="-457200">
              <a:buFont typeface="Arial" panose="020B0604020202020204" pitchFamily="34" charset="0"/>
              <a:buChar char="•"/>
            </a:pPr>
            <a:r>
              <a:rPr lang="en-GB" sz="2800" dirty="0" smtClean="0"/>
              <a:t>The final </a:t>
            </a:r>
            <a:r>
              <a:rPr lang="en-GB" sz="2800" dirty="0" err="1" smtClean="0"/>
              <a:t>mis</a:t>
            </a:r>
            <a:r>
              <a:rPr lang="en-GB" sz="2800" dirty="0" smtClean="0"/>
              <a:t> </a:t>
            </a:r>
            <a:r>
              <a:rPr lang="en-GB" sz="2800" dirty="0" err="1" smtClean="0"/>
              <a:t>en</a:t>
            </a:r>
            <a:r>
              <a:rPr lang="en-GB" sz="2800" dirty="0" smtClean="0"/>
              <a:t> scene presented to the audience.</a:t>
            </a:r>
            <a:endParaRPr lang="en-GB" sz="2800" dirty="0" smtClean="0"/>
          </a:p>
        </p:txBody>
      </p:sp>
    </p:spTree>
    <p:extLst>
      <p:ext uri="{BB962C8B-B14F-4D97-AF65-F5344CB8AC3E}">
        <p14:creationId xmlns:p14="http://schemas.microsoft.com/office/powerpoint/2010/main" val="215292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Do you think Stella knows about the rape? Is there any evidence in this scene to suggest she does?</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38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1785104"/>
          </a:xfrm>
          <a:prstGeom prst="rect">
            <a:avLst/>
          </a:prstGeom>
          <a:noFill/>
        </p:spPr>
        <p:txBody>
          <a:bodyPr wrap="square" rtlCol="0">
            <a:spAutoFit/>
          </a:bodyPr>
          <a:lstStyle/>
          <a:p>
            <a:pPr algn="ctr"/>
            <a:r>
              <a:rPr lang="en-GB" sz="2800" b="1" u="sng" dirty="0" smtClean="0"/>
              <a:t>Question </a:t>
            </a:r>
            <a:r>
              <a:rPr lang="en-GB" sz="2800" b="1" u="sng" dirty="0" smtClean="0"/>
              <a:t>2 </a:t>
            </a:r>
            <a:endParaRPr lang="en-GB" sz="2800" b="1" u="sng" dirty="0" smtClean="0"/>
          </a:p>
          <a:p>
            <a:endParaRPr lang="en-GB" sz="2800" dirty="0"/>
          </a:p>
          <a:p>
            <a:r>
              <a:rPr lang="en-GB" sz="2700" dirty="0" smtClean="0"/>
              <a:t>How do you explain Blanche’s retreat in madness?</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844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283968" y="2132856"/>
            <a:ext cx="4489648" cy="3031599"/>
          </a:xfrm>
          <a:prstGeom prst="rect">
            <a:avLst/>
          </a:prstGeom>
          <a:noFill/>
        </p:spPr>
        <p:txBody>
          <a:bodyPr wrap="square" rtlCol="0">
            <a:spAutoFit/>
          </a:bodyPr>
          <a:lstStyle/>
          <a:p>
            <a:pPr algn="ctr"/>
            <a:r>
              <a:rPr lang="en-GB" sz="2800" b="1" u="sng" dirty="0" smtClean="0"/>
              <a:t>Question </a:t>
            </a:r>
            <a:r>
              <a:rPr lang="en-GB" sz="2800" b="1" u="sng" dirty="0" smtClean="0"/>
              <a:t>3 </a:t>
            </a:r>
            <a:endParaRPr lang="en-GB" sz="2800" b="1" u="sng" dirty="0" smtClean="0"/>
          </a:p>
          <a:p>
            <a:endParaRPr lang="en-GB" sz="2800" dirty="0"/>
          </a:p>
          <a:p>
            <a:r>
              <a:rPr lang="en-GB" sz="2700" dirty="0" smtClean="0"/>
              <a:t>What comment is Williams making to the audience about the characters in this scene (the women with Blanche, the men playing cards)?</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17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a:t>
            </a:r>
            <a:r>
              <a:rPr lang="en-GB" u="sng" dirty="0" smtClean="0"/>
              <a:t>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a:t>
            </a:r>
            <a:r>
              <a:rPr lang="en-GB" sz="2800" b="1" u="sng" dirty="0" smtClean="0"/>
              <a:t>4 </a:t>
            </a:r>
            <a:endParaRPr lang="en-GB" sz="2800" b="1" u="sng" dirty="0" smtClean="0"/>
          </a:p>
          <a:p>
            <a:endParaRPr lang="en-GB" sz="2800" dirty="0"/>
          </a:p>
          <a:p>
            <a:r>
              <a:rPr lang="en-GB" sz="2700" dirty="0" smtClean="0"/>
              <a:t>How does Blanche’s long speech about death draw together the main elements of her illusions?</a:t>
            </a:r>
            <a:endParaRPr lang="en-GB" sz="2700" dirty="0" smtClean="0"/>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978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1E975B47-20A8-4554-8208-6F3E314B2E5F}"/>
</file>

<file path=customXml/itemProps2.xml><?xml version="1.0" encoding="utf-8"?>
<ds:datastoreItem xmlns:ds="http://schemas.openxmlformats.org/officeDocument/2006/customXml" ds:itemID="{91EC8EF3-CDBA-4D3C-96AC-0CE147AEF6E6}"/>
</file>

<file path=customXml/itemProps3.xml><?xml version="1.0" encoding="utf-8"?>
<ds:datastoreItem xmlns:ds="http://schemas.openxmlformats.org/officeDocument/2006/customXml" ds:itemID="{3CA901B7-3172-4124-B5C4-E0E20322F0F0}"/>
</file>

<file path=docProps/app.xml><?xml version="1.0" encoding="utf-8"?>
<Properties xmlns="http://schemas.openxmlformats.org/officeDocument/2006/extended-properties" xmlns:vt="http://schemas.openxmlformats.org/officeDocument/2006/docPropsVTypes">
  <TotalTime>1943</TotalTime>
  <Words>634</Words>
  <Application>Microsoft Office PowerPoint</Application>
  <PresentationFormat>On-screen Show (4:3)</PresentationFormat>
  <Paragraphs>85</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Lesson 10: A Streetcar Named Desire</vt:lpstr>
      <vt:lpstr>Starter: A Streetcar Named Desire: Stella</vt:lpstr>
      <vt:lpstr>Task 1 – Reading of the Text</vt:lpstr>
      <vt:lpstr>Task 2 – Reading Around the Text</vt:lpstr>
      <vt:lpstr>Task 3 – Scene 11: Blanche, Stella, Mitch and Stanley</vt:lpstr>
      <vt:lpstr>Task 3 – Scene 11: Final Questions</vt:lpstr>
      <vt:lpstr>Task 3 – Scene 11: Final Questions</vt:lpstr>
      <vt:lpstr>Task 3 – Scene 11: Final Questions</vt:lpstr>
      <vt:lpstr>Task 3 – Scene 11: Final Questions</vt:lpstr>
      <vt:lpstr>Task 3 – Scene 11: Final Questions</vt:lpstr>
      <vt:lpstr>Task 3 – Scene 11: Final Questions</vt:lpstr>
      <vt:lpstr>Task 3 – Scene 11: Final Questions</vt:lpstr>
      <vt:lpstr>Task 4 – Scene 11: Aspects of Tragedy</vt:lpstr>
      <vt:lpstr>Task 4 – Scene 11: Aspects of Tragedy</vt:lpstr>
      <vt:lpstr>Task 4 – Scene 11: Aspects of Tragedy</vt:lpstr>
      <vt:lpstr>Task 4 – Scene 11: Aspects of Tragedy</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206</cp:revision>
  <dcterms:created xsi:type="dcterms:W3CDTF">2012-11-22T18:40:04Z</dcterms:created>
  <dcterms:modified xsi:type="dcterms:W3CDTF">2020-05-12T12:42:55Z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