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78"/>
  </p:notesMasterIdLst>
  <p:sldIdLst>
    <p:sldId id="256" r:id="rId5"/>
    <p:sldId id="257" r:id="rId6"/>
    <p:sldId id="570" r:id="rId7"/>
    <p:sldId id="460" r:id="rId8"/>
    <p:sldId id="461" r:id="rId9"/>
    <p:sldId id="571" r:id="rId10"/>
    <p:sldId id="258" r:id="rId11"/>
    <p:sldId id="259" r:id="rId12"/>
    <p:sldId id="343" r:id="rId13"/>
    <p:sldId id="550" r:id="rId14"/>
    <p:sldId id="554" r:id="rId15"/>
    <p:sldId id="316" r:id="rId16"/>
    <p:sldId id="291" r:id="rId17"/>
    <p:sldId id="563" r:id="rId18"/>
    <p:sldId id="457" r:id="rId19"/>
    <p:sldId id="411" r:id="rId20"/>
    <p:sldId id="409" r:id="rId21"/>
    <p:sldId id="453" r:id="rId22"/>
    <p:sldId id="454" r:id="rId23"/>
    <p:sldId id="419" r:id="rId24"/>
    <p:sldId id="437" r:id="rId25"/>
    <p:sldId id="448" r:id="rId26"/>
    <p:sldId id="514" r:id="rId27"/>
    <p:sldId id="568" r:id="rId28"/>
    <p:sldId id="447" r:id="rId29"/>
    <p:sldId id="512" r:id="rId30"/>
    <p:sldId id="439" r:id="rId31"/>
    <p:sldId id="313" r:id="rId32"/>
    <p:sldId id="452" r:id="rId33"/>
    <p:sldId id="573" r:id="rId34"/>
    <p:sldId id="382" r:id="rId35"/>
    <p:sldId id="572" r:id="rId36"/>
    <p:sldId id="268" r:id="rId37"/>
    <p:sldId id="269" r:id="rId38"/>
    <p:sldId id="270" r:id="rId39"/>
    <p:sldId id="271" r:id="rId40"/>
    <p:sldId id="260" r:id="rId41"/>
    <p:sldId id="407" r:id="rId42"/>
    <p:sldId id="286" r:id="rId43"/>
    <p:sldId id="310" r:id="rId44"/>
    <p:sldId id="581" r:id="rId45"/>
    <p:sldId id="265" r:id="rId46"/>
    <p:sldId id="295" r:id="rId47"/>
    <p:sldId id="296" r:id="rId48"/>
    <p:sldId id="297" r:id="rId49"/>
    <p:sldId id="298" r:id="rId50"/>
    <p:sldId id="575" r:id="rId51"/>
    <p:sldId id="576" r:id="rId52"/>
    <p:sldId id="577" r:id="rId53"/>
    <p:sldId id="578" r:id="rId54"/>
    <p:sldId id="272" r:id="rId55"/>
    <p:sldId id="274" r:id="rId56"/>
    <p:sldId id="289" r:id="rId57"/>
    <p:sldId id="565" r:id="rId58"/>
    <p:sldId id="566" r:id="rId59"/>
    <p:sldId id="559" r:id="rId60"/>
    <p:sldId id="522" r:id="rId61"/>
    <p:sldId id="315" r:id="rId62"/>
    <p:sldId id="442" r:id="rId63"/>
    <p:sldId id="403" r:id="rId64"/>
    <p:sldId id="404" r:id="rId65"/>
    <p:sldId id="428" r:id="rId66"/>
    <p:sldId id="468" r:id="rId67"/>
    <p:sldId id="471" r:id="rId68"/>
    <p:sldId id="582" r:id="rId69"/>
    <p:sldId id="422" r:id="rId70"/>
    <p:sldId id="456" r:id="rId71"/>
    <p:sldId id="450" r:id="rId72"/>
    <p:sldId id="434" r:id="rId73"/>
    <p:sldId id="580" r:id="rId74"/>
    <p:sldId id="306" r:id="rId75"/>
    <p:sldId id="574" r:id="rId76"/>
    <p:sldId id="579" r:id="rId7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B9E7E3-5CA1-8588-3980-B2A2ED20DA44}" v="4" dt="2020-04-28T15:19:21.828"/>
    <p1510:client id="{BADB7BE3-AC7C-DC9B-0C55-5E6A99CDC464}" v="1" dt="2020-04-28T15:18:24.6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microsoft.com/office/2015/10/relationships/revisionInfo" Target="revisionInfo.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Godfrey" userId="S::gy@allsaints.sheffield.sch.uk::b1f4c422-5ee0-4431-8d22-fcc1548a31a2" providerId="AD" clId="Web-{BADB7BE3-AC7C-DC9B-0C55-5E6A99CDC464}"/>
    <pc:docChg chg="modSld">
      <pc:chgData name="J.Godfrey" userId="S::gy@allsaints.sheffield.sch.uk::b1f4c422-5ee0-4431-8d22-fcc1548a31a2" providerId="AD" clId="Web-{BADB7BE3-AC7C-DC9B-0C55-5E6A99CDC464}" dt="2020-04-28T15:18:24.617" v="0" actId="1076"/>
      <pc:docMkLst>
        <pc:docMk/>
      </pc:docMkLst>
      <pc:sldChg chg="modSp">
        <pc:chgData name="J.Godfrey" userId="S::gy@allsaints.sheffield.sch.uk::b1f4c422-5ee0-4431-8d22-fcc1548a31a2" providerId="AD" clId="Web-{BADB7BE3-AC7C-DC9B-0C55-5E6A99CDC464}" dt="2020-04-28T15:18:24.617" v="0" actId="1076"/>
        <pc:sldMkLst>
          <pc:docMk/>
          <pc:sldMk cId="1022358064" sldId="257"/>
        </pc:sldMkLst>
        <pc:picChg chg="mod">
          <ac:chgData name="J.Godfrey" userId="S::gy@allsaints.sheffield.sch.uk::b1f4c422-5ee0-4431-8d22-fcc1548a31a2" providerId="AD" clId="Web-{BADB7BE3-AC7C-DC9B-0C55-5E6A99CDC464}" dt="2020-04-28T15:18:24.617" v="0" actId="1076"/>
          <ac:picMkLst>
            <pc:docMk/>
            <pc:sldMk cId="1022358064" sldId="257"/>
            <ac:picMk id="28" creationId="{0CAF2202-60B2-D741-9CE2-F310ED1138B6}"/>
          </ac:picMkLst>
        </pc:picChg>
      </pc:sldChg>
    </pc:docChg>
  </pc:docChgLst>
  <pc:docChgLst>
    <pc:chgData name="J.Godfrey" userId="S::gy@allsaints.sheffield.sch.uk::b1f4c422-5ee0-4431-8d22-fcc1548a31a2" providerId="AD" clId="Web-{63B9E7E3-5CA1-8588-3980-B2A2ED20DA44}"/>
    <pc:docChg chg="modSld">
      <pc:chgData name="J.Godfrey" userId="S::gy@allsaints.sheffield.sch.uk::b1f4c422-5ee0-4431-8d22-fcc1548a31a2" providerId="AD" clId="Web-{63B9E7E3-5CA1-8588-3980-B2A2ED20DA44}" dt="2020-04-28T15:19:21.125" v="2" actId="20577"/>
      <pc:docMkLst>
        <pc:docMk/>
      </pc:docMkLst>
      <pc:sldChg chg="modSp">
        <pc:chgData name="J.Godfrey" userId="S::gy@allsaints.sheffield.sch.uk::b1f4c422-5ee0-4431-8d22-fcc1548a31a2" providerId="AD" clId="Web-{63B9E7E3-5CA1-8588-3980-B2A2ED20DA44}" dt="2020-04-28T15:19:20.265" v="1" actId="20577"/>
        <pc:sldMkLst>
          <pc:docMk/>
          <pc:sldMk cId="1022358064" sldId="257"/>
        </pc:sldMkLst>
        <pc:spChg chg="mod">
          <ac:chgData name="J.Godfrey" userId="S::gy@allsaints.sheffield.sch.uk::b1f4c422-5ee0-4431-8d22-fcc1548a31a2" providerId="AD" clId="Web-{63B9E7E3-5CA1-8588-3980-B2A2ED20DA44}" dt="2020-04-28T15:19:20.265" v="1" actId="20577"/>
          <ac:spMkLst>
            <pc:docMk/>
            <pc:sldMk cId="1022358064" sldId="257"/>
            <ac:spMk id="24" creationId="{54DDF483-328E-5340-9558-0CBC6E0CDE2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E78FFF-A6E0-D04D-9348-BAC71B3A5440}" type="datetimeFigureOut">
              <a:rPr lang="en-US" smtClean="0"/>
              <a:t>4/28/2020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3DA14A-356D-AF49-A7F8-C63DB193DAFD}" type="slidenum">
              <a:rPr lang="en-US" smtClean="0"/>
              <a:t>‹#›</a:t>
            </a:fld>
            <a:endParaRPr lang="en-US"/>
          </a:p>
        </p:txBody>
      </p:sp>
    </p:spTree>
    <p:extLst>
      <p:ext uri="{BB962C8B-B14F-4D97-AF65-F5344CB8AC3E}">
        <p14:creationId xmlns:p14="http://schemas.microsoft.com/office/powerpoint/2010/main" val="12822156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B6870A43-1543-49DF-8851-F897167D4F2B}" type="slidenum">
              <a:rPr lang="en-GB" smtClean="0"/>
              <a:pPr/>
              <a:t>4</a:t>
            </a:fld>
            <a:endParaRPr lang="en-GB"/>
          </a:p>
        </p:txBody>
      </p:sp>
    </p:spTree>
    <p:extLst>
      <p:ext uri="{BB962C8B-B14F-4D97-AF65-F5344CB8AC3E}">
        <p14:creationId xmlns:p14="http://schemas.microsoft.com/office/powerpoint/2010/main" val="2092752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txBox="1">
            <a:spLocks noGrp="1"/>
          </p:cNvSpPr>
          <p:nvPr>
            <p:ph type="body" sz="quarter" idx="1"/>
          </p:nvPr>
        </p:nvSpPr>
        <p:spPr/>
        <p:txBody>
          <a:bodyPr/>
          <a:lstStyle/>
          <a:p>
            <a:pPr lvl="0"/>
            <a:r>
              <a:rPr lang="en-GB"/>
              <a:t>My father’s memories – 2011</a:t>
            </a:r>
          </a:p>
          <a:p>
            <a:pPr lvl="0"/>
            <a:r>
              <a:rPr lang="en-GB"/>
              <a:t>Joseph COrnell</a:t>
            </a:r>
          </a:p>
        </p:txBody>
      </p:sp>
      <p:sp>
        <p:nvSpPr>
          <p:cNvPr id="4" name="Slide Number Placeholder 3"/>
          <p:cNvSpPr txBox="1"/>
          <p:nvPr/>
        </p:nvSpPr>
        <p:spPr>
          <a:xfrm>
            <a:off x="3850438" y="9428578"/>
            <a:ext cx="2945659" cy="496332"/>
          </a:xfrm>
          <a:prstGeom prst="rect">
            <a:avLst/>
          </a:prstGeom>
          <a:noFill/>
          <a:ln cap="flat">
            <a:noFill/>
          </a:ln>
        </p:spPr>
        <p:txBody>
          <a:bodyPr vert="horz" wrap="square" lIns="91440" tIns="45720" rIns="91440" bIns="45720" anchor="b" anchorCtr="0" compatLnSpc="1">
            <a:noAutofit/>
          </a:bodyPr>
          <a:lstStyle/>
          <a:p>
            <a:pPr marL="0" marR="0" lvl="0" indent="0" algn="r"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fld id="{0522D4FD-C288-4C1D-ABA6-18E4E226ACEB}" type="slidenum">
              <a:rPr kumimoji="0" sz="1800" b="0" i="0" u="none" strike="noStrike" kern="0" cap="none" spc="0" normalizeH="0" baseline="0" noProof="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t>20</a:t>
            </a:fld>
            <a:endParaRPr kumimoji="0" lang="en-GB" sz="1200" b="0" i="0" u="none" strike="noStrike" kern="1200" cap="none" spc="0" normalizeH="0" baseline="0" noProof="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740280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3DA14A-356D-AF49-A7F8-C63DB193DAFD}" type="slidenum">
              <a:rPr lang="en-US" smtClean="0"/>
              <a:t>23</a:t>
            </a:fld>
            <a:endParaRPr lang="en-US"/>
          </a:p>
        </p:txBody>
      </p:sp>
    </p:spTree>
    <p:extLst>
      <p:ext uri="{BB962C8B-B14F-4D97-AF65-F5344CB8AC3E}">
        <p14:creationId xmlns:p14="http://schemas.microsoft.com/office/powerpoint/2010/main" val="2151306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txBox="1">
            <a:spLocks noGrp="1"/>
          </p:cNvSpPr>
          <p:nvPr>
            <p:ph type="body" sz="quarter" idx="1"/>
          </p:nvPr>
        </p:nvSpPr>
        <p:spPr/>
        <p:txBody>
          <a:bodyPr/>
          <a:lstStyle/>
          <a:p>
            <a:pPr lvl="0"/>
            <a:r>
              <a:rPr lang="en-GB"/>
              <a:t>Ways to present: #Christian Boltanski; Annette Messager</a:t>
            </a:r>
          </a:p>
        </p:txBody>
      </p:sp>
      <p:sp>
        <p:nvSpPr>
          <p:cNvPr id="4" name="Slide Number Placeholder 3"/>
          <p:cNvSpPr txBox="1"/>
          <p:nvPr/>
        </p:nvSpPr>
        <p:spPr>
          <a:xfrm>
            <a:off x="3850438" y="9428578"/>
            <a:ext cx="2945659" cy="496332"/>
          </a:xfrm>
          <a:prstGeom prst="rect">
            <a:avLst/>
          </a:prstGeom>
          <a:noFill/>
          <a:ln cap="flat">
            <a:noFill/>
          </a:ln>
        </p:spPr>
        <p:txBody>
          <a:bodyPr vert="horz" wrap="square" lIns="91440" tIns="45720" rIns="91440" bIns="45720" anchor="b" anchorCtr="0" compatLnSpc="1">
            <a:noAutofit/>
          </a:bodyPr>
          <a:lstStyle/>
          <a:p>
            <a:pPr algn="r">
              <a:defRPr sz="1800" b="0" i="0" u="none" strike="noStrike" kern="0" cap="none" spc="0" baseline="0">
                <a:solidFill>
                  <a:srgbClr val="000000"/>
                </a:solidFill>
                <a:uFillTx/>
              </a:defRPr>
            </a:pPr>
            <a:fld id="{AEDC96F5-A981-4ED7-B142-AA0DCDCC179A}" type="slidenum">
              <a:rPr kern="0">
                <a:solidFill>
                  <a:srgbClr val="000000"/>
                </a:solidFill>
              </a:rPr>
              <a:pPr algn="r">
                <a:defRPr sz="1800" b="0" i="0" u="none" strike="noStrike" kern="0" cap="none" spc="0" baseline="0">
                  <a:solidFill>
                    <a:srgbClr val="000000"/>
                  </a:solidFill>
                  <a:uFillTx/>
                </a:defRPr>
              </a:pPr>
              <a:t>29</a:t>
            </a:fld>
            <a:endParaRPr lang="en-GB" sz="1200">
              <a:solidFill>
                <a:srgbClr val="000000"/>
              </a:solidFill>
            </a:endParaRPr>
          </a:p>
        </p:txBody>
      </p:sp>
    </p:spTree>
    <p:extLst>
      <p:ext uri="{BB962C8B-B14F-4D97-AF65-F5344CB8AC3E}">
        <p14:creationId xmlns:p14="http://schemas.microsoft.com/office/powerpoint/2010/main" val="2150543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http://www.youtube.com/watch?v=TSM5lyL9DC8 </a:t>
            </a:r>
          </a:p>
        </p:txBody>
      </p:sp>
      <p:sp>
        <p:nvSpPr>
          <p:cNvPr id="4" name="Slide Number Placeholder 3"/>
          <p:cNvSpPr>
            <a:spLocks noGrp="1"/>
          </p:cNvSpPr>
          <p:nvPr>
            <p:ph type="sldNum" sz="quarter" idx="10"/>
          </p:nvPr>
        </p:nvSpPr>
        <p:spPr/>
        <p:txBody>
          <a:bodyPr/>
          <a:lstStyle/>
          <a:p>
            <a:fld id="{63A232A1-E0D8-4DBB-A644-DB22C32F8B59}" type="slidenum">
              <a:rPr lang="en-GB" smtClean="0"/>
              <a:pPr/>
              <a:t>39</a:t>
            </a:fld>
            <a:endParaRPr lang="en-GB"/>
          </a:p>
        </p:txBody>
      </p:sp>
    </p:spTree>
    <p:extLst>
      <p:ext uri="{BB962C8B-B14F-4D97-AF65-F5344CB8AC3E}">
        <p14:creationId xmlns:p14="http://schemas.microsoft.com/office/powerpoint/2010/main" val="3311008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A50B981-F12F-4573-8B02-3D638CC11789}" type="slidenum">
              <a:rPr lang="en-GB" smtClean="0"/>
              <a:t>43</a:t>
            </a:fld>
            <a:endParaRPr lang="en-GB"/>
          </a:p>
        </p:txBody>
      </p:sp>
    </p:spTree>
    <p:extLst>
      <p:ext uri="{BB962C8B-B14F-4D97-AF65-F5344CB8AC3E}">
        <p14:creationId xmlns:p14="http://schemas.microsoft.com/office/powerpoint/2010/main" val="3821251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677E1-B228-B14A-8FB2-2AF1841B94A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D88A1334-A28D-9643-9E23-88A38219D2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8CEC6424-994F-674A-9DFE-BFB8FA6B97A1}"/>
              </a:ext>
            </a:extLst>
          </p:cNvPr>
          <p:cNvSpPr>
            <a:spLocks noGrp="1"/>
          </p:cNvSpPr>
          <p:nvPr>
            <p:ph type="dt" sz="half" idx="10"/>
          </p:nvPr>
        </p:nvSpPr>
        <p:spPr/>
        <p:txBody>
          <a:bodyPr/>
          <a:lstStyle/>
          <a:p>
            <a:fld id="{EF54AC85-74AB-E44F-8EF0-73DC813A7B7E}" type="datetimeFigureOut">
              <a:rPr lang="en-US" smtClean="0"/>
              <a:t>4/28/2020</a:t>
            </a:fld>
            <a:endParaRPr lang="en-US"/>
          </a:p>
        </p:txBody>
      </p:sp>
      <p:sp>
        <p:nvSpPr>
          <p:cNvPr id="5" name="Footer Placeholder 4">
            <a:extLst>
              <a:ext uri="{FF2B5EF4-FFF2-40B4-BE49-F238E27FC236}">
                <a16:creationId xmlns:a16="http://schemas.microsoft.com/office/drawing/2014/main" id="{19C284D1-AF70-B54B-B8BD-759290289D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FB1DF9-BEA7-E343-BDA8-BC0F93C9ACF5}"/>
              </a:ext>
            </a:extLst>
          </p:cNvPr>
          <p:cNvSpPr>
            <a:spLocks noGrp="1"/>
          </p:cNvSpPr>
          <p:nvPr>
            <p:ph type="sldNum" sz="quarter" idx="12"/>
          </p:nvPr>
        </p:nvSpPr>
        <p:spPr/>
        <p:txBody>
          <a:bodyPr/>
          <a:lstStyle/>
          <a:p>
            <a:fld id="{87BB5F3C-537D-4F42-AE55-1A48024D0CF3}" type="slidenum">
              <a:rPr lang="en-US" smtClean="0"/>
              <a:t>‹#›</a:t>
            </a:fld>
            <a:endParaRPr lang="en-US"/>
          </a:p>
        </p:txBody>
      </p:sp>
    </p:spTree>
    <p:extLst>
      <p:ext uri="{BB962C8B-B14F-4D97-AF65-F5344CB8AC3E}">
        <p14:creationId xmlns:p14="http://schemas.microsoft.com/office/powerpoint/2010/main" val="33983751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05C6E-62EC-B248-BAB6-2389FB01409E}"/>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8434FDFA-D148-A348-B9E8-F3118E2941E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A19D768-550A-AE48-8C99-D9608A82C1E0}"/>
              </a:ext>
            </a:extLst>
          </p:cNvPr>
          <p:cNvSpPr>
            <a:spLocks noGrp="1"/>
          </p:cNvSpPr>
          <p:nvPr>
            <p:ph type="dt" sz="half" idx="10"/>
          </p:nvPr>
        </p:nvSpPr>
        <p:spPr/>
        <p:txBody>
          <a:bodyPr/>
          <a:lstStyle/>
          <a:p>
            <a:fld id="{EF54AC85-74AB-E44F-8EF0-73DC813A7B7E}" type="datetimeFigureOut">
              <a:rPr lang="en-US" smtClean="0"/>
              <a:t>4/28/2020</a:t>
            </a:fld>
            <a:endParaRPr lang="en-US"/>
          </a:p>
        </p:txBody>
      </p:sp>
      <p:sp>
        <p:nvSpPr>
          <p:cNvPr id="5" name="Footer Placeholder 4">
            <a:extLst>
              <a:ext uri="{FF2B5EF4-FFF2-40B4-BE49-F238E27FC236}">
                <a16:creationId xmlns:a16="http://schemas.microsoft.com/office/drawing/2014/main" id="{EBD79232-278E-C243-B0E6-BD8E0CCE33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15FD41-3354-BC4A-9982-EA9804433A81}"/>
              </a:ext>
            </a:extLst>
          </p:cNvPr>
          <p:cNvSpPr>
            <a:spLocks noGrp="1"/>
          </p:cNvSpPr>
          <p:nvPr>
            <p:ph type="sldNum" sz="quarter" idx="12"/>
          </p:nvPr>
        </p:nvSpPr>
        <p:spPr/>
        <p:txBody>
          <a:bodyPr/>
          <a:lstStyle/>
          <a:p>
            <a:fld id="{87BB5F3C-537D-4F42-AE55-1A48024D0CF3}" type="slidenum">
              <a:rPr lang="en-US" smtClean="0"/>
              <a:t>‹#›</a:t>
            </a:fld>
            <a:endParaRPr lang="en-US"/>
          </a:p>
        </p:txBody>
      </p:sp>
    </p:spTree>
    <p:extLst>
      <p:ext uri="{BB962C8B-B14F-4D97-AF65-F5344CB8AC3E}">
        <p14:creationId xmlns:p14="http://schemas.microsoft.com/office/powerpoint/2010/main" val="1172209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B13082C-6DA5-EC41-A5A6-C7C6B964557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9CE6975-4EC7-D047-B557-01177FBB372F}"/>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F6CD04B-BC0C-1C48-B661-033920A61EA6}"/>
              </a:ext>
            </a:extLst>
          </p:cNvPr>
          <p:cNvSpPr>
            <a:spLocks noGrp="1"/>
          </p:cNvSpPr>
          <p:nvPr>
            <p:ph type="dt" sz="half" idx="10"/>
          </p:nvPr>
        </p:nvSpPr>
        <p:spPr/>
        <p:txBody>
          <a:bodyPr/>
          <a:lstStyle/>
          <a:p>
            <a:fld id="{EF54AC85-74AB-E44F-8EF0-73DC813A7B7E}" type="datetimeFigureOut">
              <a:rPr lang="en-US" smtClean="0"/>
              <a:t>4/28/2020</a:t>
            </a:fld>
            <a:endParaRPr lang="en-US"/>
          </a:p>
        </p:txBody>
      </p:sp>
      <p:sp>
        <p:nvSpPr>
          <p:cNvPr id="5" name="Footer Placeholder 4">
            <a:extLst>
              <a:ext uri="{FF2B5EF4-FFF2-40B4-BE49-F238E27FC236}">
                <a16:creationId xmlns:a16="http://schemas.microsoft.com/office/drawing/2014/main" id="{ADD9DA26-18B5-A94F-BFAE-63E46DEABE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C4869E-3DBB-E44E-9B3D-359AF36BEF0E}"/>
              </a:ext>
            </a:extLst>
          </p:cNvPr>
          <p:cNvSpPr>
            <a:spLocks noGrp="1"/>
          </p:cNvSpPr>
          <p:nvPr>
            <p:ph type="sldNum" sz="quarter" idx="12"/>
          </p:nvPr>
        </p:nvSpPr>
        <p:spPr/>
        <p:txBody>
          <a:bodyPr/>
          <a:lstStyle/>
          <a:p>
            <a:fld id="{87BB5F3C-537D-4F42-AE55-1A48024D0CF3}" type="slidenum">
              <a:rPr lang="en-US" smtClean="0"/>
              <a:t>‹#›</a:t>
            </a:fld>
            <a:endParaRPr lang="en-US"/>
          </a:p>
        </p:txBody>
      </p:sp>
    </p:spTree>
    <p:extLst>
      <p:ext uri="{BB962C8B-B14F-4D97-AF65-F5344CB8AC3E}">
        <p14:creationId xmlns:p14="http://schemas.microsoft.com/office/powerpoint/2010/main" val="3328838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916DA-A43E-DB40-B2EC-061DB54E4EB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414064B-57A1-F84C-A0F4-15D47262F958}"/>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A607610-CE1F-AD45-93E2-6E3435EBD9FD}"/>
              </a:ext>
            </a:extLst>
          </p:cNvPr>
          <p:cNvSpPr>
            <a:spLocks noGrp="1"/>
          </p:cNvSpPr>
          <p:nvPr>
            <p:ph type="dt" sz="half" idx="10"/>
          </p:nvPr>
        </p:nvSpPr>
        <p:spPr/>
        <p:txBody>
          <a:bodyPr/>
          <a:lstStyle/>
          <a:p>
            <a:fld id="{EF54AC85-74AB-E44F-8EF0-73DC813A7B7E}" type="datetimeFigureOut">
              <a:rPr lang="en-US" smtClean="0"/>
              <a:t>4/28/2020</a:t>
            </a:fld>
            <a:endParaRPr lang="en-US"/>
          </a:p>
        </p:txBody>
      </p:sp>
      <p:sp>
        <p:nvSpPr>
          <p:cNvPr id="5" name="Footer Placeholder 4">
            <a:extLst>
              <a:ext uri="{FF2B5EF4-FFF2-40B4-BE49-F238E27FC236}">
                <a16:creationId xmlns:a16="http://schemas.microsoft.com/office/drawing/2014/main" id="{46EF0468-A22A-F04A-A310-88D15C0271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3864F3-17B9-2F41-A123-F081309754D6}"/>
              </a:ext>
            </a:extLst>
          </p:cNvPr>
          <p:cNvSpPr>
            <a:spLocks noGrp="1"/>
          </p:cNvSpPr>
          <p:nvPr>
            <p:ph type="sldNum" sz="quarter" idx="12"/>
          </p:nvPr>
        </p:nvSpPr>
        <p:spPr/>
        <p:txBody>
          <a:bodyPr/>
          <a:lstStyle/>
          <a:p>
            <a:fld id="{87BB5F3C-537D-4F42-AE55-1A48024D0CF3}" type="slidenum">
              <a:rPr lang="en-US" smtClean="0"/>
              <a:t>‹#›</a:t>
            </a:fld>
            <a:endParaRPr lang="en-US"/>
          </a:p>
        </p:txBody>
      </p:sp>
    </p:spTree>
    <p:extLst>
      <p:ext uri="{BB962C8B-B14F-4D97-AF65-F5344CB8AC3E}">
        <p14:creationId xmlns:p14="http://schemas.microsoft.com/office/powerpoint/2010/main" val="24594258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9A1EBF-B6DA-FD40-9941-9E7FC24662A8}"/>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8D2FB957-3963-B340-B563-B46D24D9D9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A30A99E-DE95-A44C-85E7-E865756BA30D}"/>
              </a:ext>
            </a:extLst>
          </p:cNvPr>
          <p:cNvSpPr>
            <a:spLocks noGrp="1"/>
          </p:cNvSpPr>
          <p:nvPr>
            <p:ph type="dt" sz="half" idx="10"/>
          </p:nvPr>
        </p:nvSpPr>
        <p:spPr/>
        <p:txBody>
          <a:bodyPr/>
          <a:lstStyle/>
          <a:p>
            <a:fld id="{EF54AC85-74AB-E44F-8EF0-73DC813A7B7E}" type="datetimeFigureOut">
              <a:rPr lang="en-US" smtClean="0"/>
              <a:t>4/28/2020</a:t>
            </a:fld>
            <a:endParaRPr lang="en-US"/>
          </a:p>
        </p:txBody>
      </p:sp>
      <p:sp>
        <p:nvSpPr>
          <p:cNvPr id="5" name="Footer Placeholder 4">
            <a:extLst>
              <a:ext uri="{FF2B5EF4-FFF2-40B4-BE49-F238E27FC236}">
                <a16:creationId xmlns:a16="http://schemas.microsoft.com/office/drawing/2014/main" id="{4B9B3555-B1BA-164E-8AAA-E1F3E481A9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C39C66-FCCB-254D-A353-5815207AA2FF}"/>
              </a:ext>
            </a:extLst>
          </p:cNvPr>
          <p:cNvSpPr>
            <a:spLocks noGrp="1"/>
          </p:cNvSpPr>
          <p:nvPr>
            <p:ph type="sldNum" sz="quarter" idx="12"/>
          </p:nvPr>
        </p:nvSpPr>
        <p:spPr/>
        <p:txBody>
          <a:bodyPr/>
          <a:lstStyle/>
          <a:p>
            <a:fld id="{87BB5F3C-537D-4F42-AE55-1A48024D0CF3}" type="slidenum">
              <a:rPr lang="en-US" smtClean="0"/>
              <a:t>‹#›</a:t>
            </a:fld>
            <a:endParaRPr lang="en-US"/>
          </a:p>
        </p:txBody>
      </p:sp>
    </p:spTree>
    <p:extLst>
      <p:ext uri="{BB962C8B-B14F-4D97-AF65-F5344CB8AC3E}">
        <p14:creationId xmlns:p14="http://schemas.microsoft.com/office/powerpoint/2010/main" val="18606128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E026F-DD94-E14C-98B9-D18C3997B41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2EDFD6E-1169-B34E-8FA3-0F12A1365E27}"/>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623FA07-91E1-EF4F-9F8E-FDD7778082C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260382A0-5C86-6A49-9B21-3207E69ECAF8}"/>
              </a:ext>
            </a:extLst>
          </p:cNvPr>
          <p:cNvSpPr>
            <a:spLocks noGrp="1"/>
          </p:cNvSpPr>
          <p:nvPr>
            <p:ph type="dt" sz="half" idx="10"/>
          </p:nvPr>
        </p:nvSpPr>
        <p:spPr/>
        <p:txBody>
          <a:bodyPr/>
          <a:lstStyle/>
          <a:p>
            <a:fld id="{EF54AC85-74AB-E44F-8EF0-73DC813A7B7E}" type="datetimeFigureOut">
              <a:rPr lang="en-US" smtClean="0"/>
              <a:t>4/28/2020</a:t>
            </a:fld>
            <a:endParaRPr lang="en-US"/>
          </a:p>
        </p:txBody>
      </p:sp>
      <p:sp>
        <p:nvSpPr>
          <p:cNvPr id="6" name="Footer Placeholder 5">
            <a:extLst>
              <a:ext uri="{FF2B5EF4-FFF2-40B4-BE49-F238E27FC236}">
                <a16:creationId xmlns:a16="http://schemas.microsoft.com/office/drawing/2014/main" id="{82950621-D6EA-E848-8D65-1B0BF0C029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861874-37C3-6648-AACA-9459C6AA750D}"/>
              </a:ext>
            </a:extLst>
          </p:cNvPr>
          <p:cNvSpPr>
            <a:spLocks noGrp="1"/>
          </p:cNvSpPr>
          <p:nvPr>
            <p:ph type="sldNum" sz="quarter" idx="12"/>
          </p:nvPr>
        </p:nvSpPr>
        <p:spPr/>
        <p:txBody>
          <a:bodyPr/>
          <a:lstStyle/>
          <a:p>
            <a:fld id="{87BB5F3C-537D-4F42-AE55-1A48024D0CF3}" type="slidenum">
              <a:rPr lang="en-US" smtClean="0"/>
              <a:t>‹#›</a:t>
            </a:fld>
            <a:endParaRPr lang="en-US"/>
          </a:p>
        </p:txBody>
      </p:sp>
    </p:spTree>
    <p:extLst>
      <p:ext uri="{BB962C8B-B14F-4D97-AF65-F5344CB8AC3E}">
        <p14:creationId xmlns:p14="http://schemas.microsoft.com/office/powerpoint/2010/main" val="4235230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533B3-BB74-884F-B87A-FDEC57FC74B3}"/>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7027BE9-4416-E04D-AB1E-6CB5865CF7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269A085F-504F-8842-A6B5-BF13AD91F2E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E1EF896-E039-7E41-B24E-2487AC5C35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2AF6E7B1-1134-3546-B9E2-42D9AE9035DE}"/>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718C3DA-A6E4-EE42-9031-119AFF948BE8}"/>
              </a:ext>
            </a:extLst>
          </p:cNvPr>
          <p:cNvSpPr>
            <a:spLocks noGrp="1"/>
          </p:cNvSpPr>
          <p:nvPr>
            <p:ph type="dt" sz="half" idx="10"/>
          </p:nvPr>
        </p:nvSpPr>
        <p:spPr/>
        <p:txBody>
          <a:bodyPr/>
          <a:lstStyle/>
          <a:p>
            <a:fld id="{EF54AC85-74AB-E44F-8EF0-73DC813A7B7E}" type="datetimeFigureOut">
              <a:rPr lang="en-US" smtClean="0"/>
              <a:t>4/28/2020</a:t>
            </a:fld>
            <a:endParaRPr lang="en-US"/>
          </a:p>
        </p:txBody>
      </p:sp>
      <p:sp>
        <p:nvSpPr>
          <p:cNvPr id="8" name="Footer Placeholder 7">
            <a:extLst>
              <a:ext uri="{FF2B5EF4-FFF2-40B4-BE49-F238E27FC236}">
                <a16:creationId xmlns:a16="http://schemas.microsoft.com/office/drawing/2014/main" id="{CEC8BD80-CFD4-434A-9F1A-8AD089FD49B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5B3AF16-8D27-3849-B7B2-1D5224AB7874}"/>
              </a:ext>
            </a:extLst>
          </p:cNvPr>
          <p:cNvSpPr>
            <a:spLocks noGrp="1"/>
          </p:cNvSpPr>
          <p:nvPr>
            <p:ph type="sldNum" sz="quarter" idx="12"/>
          </p:nvPr>
        </p:nvSpPr>
        <p:spPr/>
        <p:txBody>
          <a:bodyPr/>
          <a:lstStyle/>
          <a:p>
            <a:fld id="{87BB5F3C-537D-4F42-AE55-1A48024D0CF3}" type="slidenum">
              <a:rPr lang="en-US" smtClean="0"/>
              <a:t>‹#›</a:t>
            </a:fld>
            <a:endParaRPr lang="en-US"/>
          </a:p>
        </p:txBody>
      </p:sp>
    </p:spTree>
    <p:extLst>
      <p:ext uri="{BB962C8B-B14F-4D97-AF65-F5344CB8AC3E}">
        <p14:creationId xmlns:p14="http://schemas.microsoft.com/office/powerpoint/2010/main" val="16040110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C2F14-786C-B64A-B664-1B043637D3A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EAA6389-DFDA-6642-AEA8-C3369C4FD212}"/>
              </a:ext>
            </a:extLst>
          </p:cNvPr>
          <p:cNvSpPr>
            <a:spLocks noGrp="1"/>
          </p:cNvSpPr>
          <p:nvPr>
            <p:ph type="dt" sz="half" idx="10"/>
          </p:nvPr>
        </p:nvSpPr>
        <p:spPr/>
        <p:txBody>
          <a:bodyPr/>
          <a:lstStyle/>
          <a:p>
            <a:fld id="{EF54AC85-74AB-E44F-8EF0-73DC813A7B7E}" type="datetimeFigureOut">
              <a:rPr lang="en-US" smtClean="0"/>
              <a:t>4/28/2020</a:t>
            </a:fld>
            <a:endParaRPr lang="en-US"/>
          </a:p>
        </p:txBody>
      </p:sp>
      <p:sp>
        <p:nvSpPr>
          <p:cNvPr id="4" name="Footer Placeholder 3">
            <a:extLst>
              <a:ext uri="{FF2B5EF4-FFF2-40B4-BE49-F238E27FC236}">
                <a16:creationId xmlns:a16="http://schemas.microsoft.com/office/drawing/2014/main" id="{D87E7E87-FB33-B947-9A59-02D68A2368C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39F6DC4-624B-1843-9DBC-A8145FC17694}"/>
              </a:ext>
            </a:extLst>
          </p:cNvPr>
          <p:cNvSpPr>
            <a:spLocks noGrp="1"/>
          </p:cNvSpPr>
          <p:nvPr>
            <p:ph type="sldNum" sz="quarter" idx="12"/>
          </p:nvPr>
        </p:nvSpPr>
        <p:spPr/>
        <p:txBody>
          <a:bodyPr/>
          <a:lstStyle/>
          <a:p>
            <a:fld id="{87BB5F3C-537D-4F42-AE55-1A48024D0CF3}" type="slidenum">
              <a:rPr lang="en-US" smtClean="0"/>
              <a:t>‹#›</a:t>
            </a:fld>
            <a:endParaRPr lang="en-US"/>
          </a:p>
        </p:txBody>
      </p:sp>
    </p:spTree>
    <p:extLst>
      <p:ext uri="{BB962C8B-B14F-4D97-AF65-F5344CB8AC3E}">
        <p14:creationId xmlns:p14="http://schemas.microsoft.com/office/powerpoint/2010/main" val="3367936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821DB0-FDA1-B544-AAE2-D95F7FB7E2F4}"/>
              </a:ext>
            </a:extLst>
          </p:cNvPr>
          <p:cNvSpPr>
            <a:spLocks noGrp="1"/>
          </p:cNvSpPr>
          <p:nvPr>
            <p:ph type="dt" sz="half" idx="10"/>
          </p:nvPr>
        </p:nvSpPr>
        <p:spPr/>
        <p:txBody>
          <a:bodyPr/>
          <a:lstStyle/>
          <a:p>
            <a:fld id="{EF54AC85-74AB-E44F-8EF0-73DC813A7B7E}" type="datetimeFigureOut">
              <a:rPr lang="en-US" smtClean="0"/>
              <a:t>4/28/2020</a:t>
            </a:fld>
            <a:endParaRPr lang="en-US"/>
          </a:p>
        </p:txBody>
      </p:sp>
      <p:sp>
        <p:nvSpPr>
          <p:cNvPr id="3" name="Footer Placeholder 2">
            <a:extLst>
              <a:ext uri="{FF2B5EF4-FFF2-40B4-BE49-F238E27FC236}">
                <a16:creationId xmlns:a16="http://schemas.microsoft.com/office/drawing/2014/main" id="{18820377-5588-BC49-BEB5-6459B1C7965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C54AF5C-3A95-2348-9FE8-2335C1E0BF78}"/>
              </a:ext>
            </a:extLst>
          </p:cNvPr>
          <p:cNvSpPr>
            <a:spLocks noGrp="1"/>
          </p:cNvSpPr>
          <p:nvPr>
            <p:ph type="sldNum" sz="quarter" idx="12"/>
          </p:nvPr>
        </p:nvSpPr>
        <p:spPr/>
        <p:txBody>
          <a:bodyPr/>
          <a:lstStyle/>
          <a:p>
            <a:fld id="{87BB5F3C-537D-4F42-AE55-1A48024D0CF3}" type="slidenum">
              <a:rPr lang="en-US" smtClean="0"/>
              <a:t>‹#›</a:t>
            </a:fld>
            <a:endParaRPr lang="en-US"/>
          </a:p>
        </p:txBody>
      </p:sp>
    </p:spTree>
    <p:extLst>
      <p:ext uri="{BB962C8B-B14F-4D97-AF65-F5344CB8AC3E}">
        <p14:creationId xmlns:p14="http://schemas.microsoft.com/office/powerpoint/2010/main" val="2346669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B648D-BA21-D741-99BE-8C20CB3D82A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93B39C9-F725-9D4C-A848-AEC4498E586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80D5EE81-F94C-3344-8A8B-7EAC7DE20D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B7F0F4B-0534-CA44-B090-36030DF46A5D}"/>
              </a:ext>
            </a:extLst>
          </p:cNvPr>
          <p:cNvSpPr>
            <a:spLocks noGrp="1"/>
          </p:cNvSpPr>
          <p:nvPr>
            <p:ph type="dt" sz="half" idx="10"/>
          </p:nvPr>
        </p:nvSpPr>
        <p:spPr/>
        <p:txBody>
          <a:bodyPr/>
          <a:lstStyle/>
          <a:p>
            <a:fld id="{EF54AC85-74AB-E44F-8EF0-73DC813A7B7E}" type="datetimeFigureOut">
              <a:rPr lang="en-US" smtClean="0"/>
              <a:t>4/28/2020</a:t>
            </a:fld>
            <a:endParaRPr lang="en-US"/>
          </a:p>
        </p:txBody>
      </p:sp>
      <p:sp>
        <p:nvSpPr>
          <p:cNvPr id="6" name="Footer Placeholder 5">
            <a:extLst>
              <a:ext uri="{FF2B5EF4-FFF2-40B4-BE49-F238E27FC236}">
                <a16:creationId xmlns:a16="http://schemas.microsoft.com/office/drawing/2014/main" id="{56B4790A-6BFA-254B-A45A-2188E345DD6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2548AF9-59AA-BF4B-B3D2-0C2B45963A8E}"/>
              </a:ext>
            </a:extLst>
          </p:cNvPr>
          <p:cNvSpPr>
            <a:spLocks noGrp="1"/>
          </p:cNvSpPr>
          <p:nvPr>
            <p:ph type="sldNum" sz="quarter" idx="12"/>
          </p:nvPr>
        </p:nvSpPr>
        <p:spPr/>
        <p:txBody>
          <a:bodyPr/>
          <a:lstStyle/>
          <a:p>
            <a:fld id="{87BB5F3C-537D-4F42-AE55-1A48024D0CF3}" type="slidenum">
              <a:rPr lang="en-US" smtClean="0"/>
              <a:t>‹#›</a:t>
            </a:fld>
            <a:endParaRPr lang="en-US"/>
          </a:p>
        </p:txBody>
      </p:sp>
    </p:spTree>
    <p:extLst>
      <p:ext uri="{BB962C8B-B14F-4D97-AF65-F5344CB8AC3E}">
        <p14:creationId xmlns:p14="http://schemas.microsoft.com/office/powerpoint/2010/main" val="294740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2E2C3-6152-6845-9B22-2832B2690F2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DDA9C568-BF0B-1648-886D-8D0E90A104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7925635-BE51-AE48-9ECC-5B51777B76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CCCBE4E-D2C6-0344-85AE-CD8E25F6A9BA}"/>
              </a:ext>
            </a:extLst>
          </p:cNvPr>
          <p:cNvSpPr>
            <a:spLocks noGrp="1"/>
          </p:cNvSpPr>
          <p:nvPr>
            <p:ph type="dt" sz="half" idx="10"/>
          </p:nvPr>
        </p:nvSpPr>
        <p:spPr/>
        <p:txBody>
          <a:bodyPr/>
          <a:lstStyle/>
          <a:p>
            <a:fld id="{EF54AC85-74AB-E44F-8EF0-73DC813A7B7E}" type="datetimeFigureOut">
              <a:rPr lang="en-US" smtClean="0"/>
              <a:t>4/28/2020</a:t>
            </a:fld>
            <a:endParaRPr lang="en-US"/>
          </a:p>
        </p:txBody>
      </p:sp>
      <p:sp>
        <p:nvSpPr>
          <p:cNvPr id="6" name="Footer Placeholder 5">
            <a:extLst>
              <a:ext uri="{FF2B5EF4-FFF2-40B4-BE49-F238E27FC236}">
                <a16:creationId xmlns:a16="http://schemas.microsoft.com/office/drawing/2014/main" id="{834C51F2-239D-8D40-B750-D90620FFCB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27E8A0-5888-924C-ABCC-0104B94BE4ED}"/>
              </a:ext>
            </a:extLst>
          </p:cNvPr>
          <p:cNvSpPr>
            <a:spLocks noGrp="1"/>
          </p:cNvSpPr>
          <p:nvPr>
            <p:ph type="sldNum" sz="quarter" idx="12"/>
          </p:nvPr>
        </p:nvSpPr>
        <p:spPr/>
        <p:txBody>
          <a:bodyPr/>
          <a:lstStyle/>
          <a:p>
            <a:fld id="{87BB5F3C-537D-4F42-AE55-1A48024D0CF3}" type="slidenum">
              <a:rPr lang="en-US" smtClean="0"/>
              <a:t>‹#›</a:t>
            </a:fld>
            <a:endParaRPr lang="en-US"/>
          </a:p>
        </p:txBody>
      </p:sp>
    </p:spTree>
    <p:extLst>
      <p:ext uri="{BB962C8B-B14F-4D97-AF65-F5344CB8AC3E}">
        <p14:creationId xmlns:p14="http://schemas.microsoft.com/office/powerpoint/2010/main" val="8116015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71C9247-9BB7-7148-B307-81B344B3E75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1267950-3577-4C46-9EEB-4A8D00BF0F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4BD6FEF-B586-104D-A87A-B0AE03D0A1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54AC85-74AB-E44F-8EF0-73DC813A7B7E}" type="datetimeFigureOut">
              <a:rPr lang="en-US" smtClean="0"/>
              <a:t>4/28/2020</a:t>
            </a:fld>
            <a:endParaRPr lang="en-US"/>
          </a:p>
        </p:txBody>
      </p:sp>
      <p:sp>
        <p:nvSpPr>
          <p:cNvPr id="5" name="Footer Placeholder 4">
            <a:extLst>
              <a:ext uri="{FF2B5EF4-FFF2-40B4-BE49-F238E27FC236}">
                <a16:creationId xmlns:a16="http://schemas.microsoft.com/office/drawing/2014/main" id="{6A7F3D50-B9B2-7D43-824B-A9FA1F8AAAB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64D3CD8-131F-8A42-9A2D-F8071BEA008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BB5F3C-537D-4F42-AE55-1A48024D0CF3}" type="slidenum">
              <a:rPr lang="en-US" smtClean="0"/>
              <a:t>‹#›</a:t>
            </a:fld>
            <a:endParaRPr lang="en-US"/>
          </a:p>
        </p:txBody>
      </p:sp>
    </p:spTree>
    <p:extLst>
      <p:ext uri="{BB962C8B-B14F-4D97-AF65-F5344CB8AC3E}">
        <p14:creationId xmlns:p14="http://schemas.microsoft.com/office/powerpoint/2010/main" val="40906834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mailto:j.godfrey@allsaintslearning.co.uk" TargetMode="External"/><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6.jpeg"/></Relationships>
</file>

<file path=ppt/slides/_rels/slide1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2.png"/><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6.jpe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55.png"/></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hyperlink" Target="http://www.andreatese.com/" TargetMode="Externa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59.png"/></Relationships>
</file>

<file path=ppt/slides/_rels/slide1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hyperlink" Target="http://www.tarasellios.com/" TargetMode="Externa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2.png"/><Relationship Id="rId4" Type="http://schemas.openxmlformats.org/officeDocument/2006/relationships/image" Target="../media/image61.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5.jpeg"/><Relationship Id="rId4" Type="http://schemas.openxmlformats.org/officeDocument/2006/relationships/image" Target="../media/image64.jpeg"/></Relationships>
</file>

<file path=ppt/slides/_rels/slide2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68.png"/></Relationships>
</file>

<file path=ppt/slides/_rels/slide2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2.jpeg"/></Relationships>
</file>

<file path=ppt/slides/_rels/slide2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6.png"/><Relationship Id="rId4" Type="http://schemas.openxmlformats.org/officeDocument/2006/relationships/image" Target="../media/image75.png"/></Relationships>
</file>

<file path=ppt/slides/_rels/slide2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jpe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83.jpeg"/></Relationships>
</file>

<file path=ppt/slides/_rels/slide2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86.jpeg"/></Relationships>
</file>

<file path=ppt/slides/_rels/slide2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8" Type="http://schemas.openxmlformats.org/officeDocument/2006/relationships/image" Target="../media/image96.jpeg"/><Relationship Id="rId3" Type="http://schemas.openxmlformats.org/officeDocument/2006/relationships/image" Target="../media/image91.jpeg"/><Relationship Id="rId7" Type="http://schemas.openxmlformats.org/officeDocument/2006/relationships/image" Target="../media/image95.jpe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94.jpeg"/><Relationship Id="rId5" Type="http://schemas.openxmlformats.org/officeDocument/2006/relationships/image" Target="../media/image93.jpeg"/><Relationship Id="rId10" Type="http://schemas.openxmlformats.org/officeDocument/2006/relationships/image" Target="../media/image98.jpeg"/><Relationship Id="rId4" Type="http://schemas.openxmlformats.org/officeDocument/2006/relationships/image" Target="../media/image92.jpeg"/><Relationship Id="rId9" Type="http://schemas.openxmlformats.org/officeDocument/2006/relationships/image" Target="../media/image97.jpeg"/></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jpe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6.jpeg"/><Relationship Id="rId4" Type="http://schemas.openxmlformats.org/officeDocument/2006/relationships/image" Target="../media/image105.jpeg"/></Relationships>
</file>

<file path=ppt/slides/_rels/slide38.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9.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11.png"/><Relationship Id="rId4" Type="http://schemas.openxmlformats.org/officeDocument/2006/relationships/image" Target="../media/image110.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png"/><Relationship Id="rId1" Type="http://schemas.openxmlformats.org/officeDocument/2006/relationships/slideLayout" Target="../slideLayouts/slideLayout2.xml"/><Relationship Id="rId5" Type="http://schemas.openxmlformats.org/officeDocument/2006/relationships/image" Target="../media/image115.png"/><Relationship Id="rId4" Type="http://schemas.openxmlformats.org/officeDocument/2006/relationships/image" Target="../media/image114.png"/></Relationships>
</file>

<file path=ppt/slides/_rels/slide41.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hyperlink" Target="http://www.fubiz.net/en/2016/07/23/the-transcendent-huemans-of-allison-torneros/" TargetMode="External"/><Relationship Id="rId1" Type="http://schemas.openxmlformats.org/officeDocument/2006/relationships/slideLayout" Target="../slideLayouts/slideLayout2.xml"/><Relationship Id="rId5" Type="http://schemas.openxmlformats.org/officeDocument/2006/relationships/image" Target="../media/image120.png"/><Relationship Id="rId4" Type="http://schemas.openxmlformats.org/officeDocument/2006/relationships/image" Target="../media/image119.png"/></Relationships>
</file>

<file path=ppt/slides/_rels/slide43.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24.png"/><Relationship Id="rId5" Type="http://schemas.openxmlformats.org/officeDocument/2006/relationships/image" Target="../media/image123.jpeg"/><Relationship Id="rId4" Type="http://schemas.openxmlformats.org/officeDocument/2006/relationships/image" Target="../media/image122.png"/></Relationships>
</file>

<file path=ppt/slides/_rels/slide4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7.xml"/><Relationship Id="rId6" Type="http://schemas.openxmlformats.org/officeDocument/2006/relationships/image" Target="../media/image120.png"/><Relationship Id="rId5" Type="http://schemas.openxmlformats.org/officeDocument/2006/relationships/image" Target="../media/image128.png"/><Relationship Id="rId4" Type="http://schemas.openxmlformats.org/officeDocument/2006/relationships/image" Target="../media/image127.png"/></Relationships>
</file>

<file path=ppt/slides/_rels/slide45.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129.jpeg"/><Relationship Id="rId1" Type="http://schemas.openxmlformats.org/officeDocument/2006/relationships/slideLayout" Target="../slideLayouts/slideLayout7.xml"/><Relationship Id="rId5" Type="http://schemas.openxmlformats.org/officeDocument/2006/relationships/image" Target="../media/image120.png"/><Relationship Id="rId4" Type="http://schemas.openxmlformats.org/officeDocument/2006/relationships/image" Target="../media/image131.png"/></Relationships>
</file>

<file path=ppt/slides/_rels/slide46.xml.rels><?xml version="1.0" encoding="UTF-8" standalone="yes"?>
<Relationships xmlns="http://schemas.openxmlformats.org/package/2006/relationships"><Relationship Id="rId8" Type="http://schemas.openxmlformats.org/officeDocument/2006/relationships/image" Target="../media/image138.tiff"/><Relationship Id="rId3" Type="http://schemas.openxmlformats.org/officeDocument/2006/relationships/image" Target="../media/image133.jpeg"/><Relationship Id="rId7" Type="http://schemas.openxmlformats.org/officeDocument/2006/relationships/image" Target="../media/image137.jpeg"/><Relationship Id="rId2" Type="http://schemas.openxmlformats.org/officeDocument/2006/relationships/image" Target="../media/image132.jpeg"/><Relationship Id="rId1" Type="http://schemas.openxmlformats.org/officeDocument/2006/relationships/slideLayout" Target="../slideLayouts/slideLayout2.xml"/><Relationship Id="rId6" Type="http://schemas.openxmlformats.org/officeDocument/2006/relationships/image" Target="../media/image136.jpeg"/><Relationship Id="rId11" Type="http://schemas.openxmlformats.org/officeDocument/2006/relationships/image" Target="../media/image120.png"/><Relationship Id="rId5" Type="http://schemas.openxmlformats.org/officeDocument/2006/relationships/image" Target="../media/image135.jpeg"/><Relationship Id="rId10" Type="http://schemas.openxmlformats.org/officeDocument/2006/relationships/image" Target="../media/image140.tiff"/><Relationship Id="rId4" Type="http://schemas.openxmlformats.org/officeDocument/2006/relationships/image" Target="../media/image134.jpeg"/><Relationship Id="rId9" Type="http://schemas.openxmlformats.org/officeDocument/2006/relationships/image" Target="../media/image139.tiff"/></Relationships>
</file>

<file path=ppt/slides/_rels/slide47.xml.rels><?xml version="1.0" encoding="UTF-8" standalone="yes"?>
<Relationships xmlns="http://schemas.openxmlformats.org/package/2006/relationships"><Relationship Id="rId3" Type="http://schemas.openxmlformats.org/officeDocument/2006/relationships/image" Target="../media/image142.tiff"/><Relationship Id="rId2" Type="http://schemas.openxmlformats.org/officeDocument/2006/relationships/image" Target="../media/image141.tiff"/><Relationship Id="rId1" Type="http://schemas.openxmlformats.org/officeDocument/2006/relationships/slideLayout" Target="../slideLayouts/slideLayout2.xml"/><Relationship Id="rId5" Type="http://schemas.openxmlformats.org/officeDocument/2006/relationships/image" Target="../media/image120.png"/><Relationship Id="rId4" Type="http://schemas.openxmlformats.org/officeDocument/2006/relationships/image" Target="../media/image143.tiff"/></Relationships>
</file>

<file path=ppt/slides/_rels/slide48.xml.rels><?xml version="1.0" encoding="UTF-8" standalone="yes"?>
<Relationships xmlns="http://schemas.openxmlformats.org/package/2006/relationships"><Relationship Id="rId3" Type="http://schemas.openxmlformats.org/officeDocument/2006/relationships/image" Target="../media/image145.tiff"/><Relationship Id="rId2" Type="http://schemas.openxmlformats.org/officeDocument/2006/relationships/image" Target="../media/image144.tiff"/><Relationship Id="rId1" Type="http://schemas.openxmlformats.org/officeDocument/2006/relationships/slideLayout" Target="../slideLayouts/slideLayout2.xml"/><Relationship Id="rId5" Type="http://schemas.openxmlformats.org/officeDocument/2006/relationships/image" Target="../media/image120.png"/><Relationship Id="rId4" Type="http://schemas.openxmlformats.org/officeDocument/2006/relationships/image" Target="../media/image146.tiff"/></Relationships>
</file>

<file path=ppt/slides/_rels/slide49.xml.rels><?xml version="1.0" encoding="UTF-8" standalone="yes"?>
<Relationships xmlns="http://schemas.openxmlformats.org/package/2006/relationships"><Relationship Id="rId3" Type="http://schemas.openxmlformats.org/officeDocument/2006/relationships/image" Target="../media/image148.tiff"/><Relationship Id="rId2" Type="http://schemas.openxmlformats.org/officeDocument/2006/relationships/image" Target="../media/image147.tiff"/><Relationship Id="rId1" Type="http://schemas.openxmlformats.org/officeDocument/2006/relationships/slideLayout" Target="../slideLayouts/slideLayout2.xml"/><Relationship Id="rId4" Type="http://schemas.openxmlformats.org/officeDocument/2006/relationships/image" Target="../media/image120.pn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50.tiff"/><Relationship Id="rId2" Type="http://schemas.openxmlformats.org/officeDocument/2006/relationships/image" Target="../media/image149.tiff"/><Relationship Id="rId1" Type="http://schemas.openxmlformats.org/officeDocument/2006/relationships/slideLayout" Target="../slideLayouts/slideLayout2.xml"/><Relationship Id="rId5" Type="http://schemas.openxmlformats.org/officeDocument/2006/relationships/image" Target="../media/image120.png"/><Relationship Id="rId4" Type="http://schemas.openxmlformats.org/officeDocument/2006/relationships/hyperlink" Target="http://www.behance.net/gallery/Les-Filles/2100376"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152.tiff"/><Relationship Id="rId7" Type="http://schemas.openxmlformats.org/officeDocument/2006/relationships/image" Target="../media/image120.png"/><Relationship Id="rId2" Type="http://schemas.openxmlformats.org/officeDocument/2006/relationships/image" Target="../media/image151.tiff"/><Relationship Id="rId1" Type="http://schemas.openxmlformats.org/officeDocument/2006/relationships/slideLayout" Target="../slideLayouts/slideLayout2.xml"/><Relationship Id="rId6" Type="http://schemas.openxmlformats.org/officeDocument/2006/relationships/hyperlink" Target="http://clarae19.deviantart.com/art/Coloured-soul-262136558" TargetMode="External"/><Relationship Id="rId5" Type="http://schemas.openxmlformats.org/officeDocument/2006/relationships/image" Target="../media/image153.tiff"/><Relationship Id="rId4" Type="http://schemas.openxmlformats.org/officeDocument/2006/relationships/hyperlink" Target="http://mathiole.deviantart.com/art/Manifesto-208432223"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155.tiff"/><Relationship Id="rId7" Type="http://schemas.openxmlformats.org/officeDocument/2006/relationships/image" Target="../media/image120.png"/><Relationship Id="rId2" Type="http://schemas.openxmlformats.org/officeDocument/2006/relationships/image" Target="../media/image154.tiff"/><Relationship Id="rId1" Type="http://schemas.openxmlformats.org/officeDocument/2006/relationships/slideLayout" Target="../slideLayouts/slideLayout2.xml"/><Relationship Id="rId6" Type="http://schemas.openxmlformats.org/officeDocument/2006/relationships/image" Target="../media/image157.tiff"/><Relationship Id="rId5" Type="http://schemas.openxmlformats.org/officeDocument/2006/relationships/image" Target="../media/image156.tiff"/><Relationship Id="rId4" Type="http://schemas.openxmlformats.org/officeDocument/2006/relationships/hyperlink" Target="http://jane-beata.deviantart.com/art/Eye-study-in-flesh-tone-303048747"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61.png"/><Relationship Id="rId4" Type="http://schemas.openxmlformats.org/officeDocument/2006/relationships/image" Target="../media/image160.png"/></Relationships>
</file>

<file path=ppt/slides/_rels/slide54.xml.rels><?xml version="1.0" encoding="UTF-8" standalone="yes"?>
<Relationships xmlns="http://schemas.openxmlformats.org/package/2006/relationships"><Relationship Id="rId3" Type="http://schemas.openxmlformats.org/officeDocument/2006/relationships/image" Target="../media/image163.jpeg"/><Relationship Id="rId2" Type="http://schemas.openxmlformats.org/officeDocument/2006/relationships/image" Target="../media/image162.jpe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65.jpeg"/><Relationship Id="rId4" Type="http://schemas.openxmlformats.org/officeDocument/2006/relationships/image" Target="../media/image164.jpeg"/></Relationships>
</file>

<file path=ppt/slides/_rels/slide55.xml.rels><?xml version="1.0" encoding="UTF-8" standalone="yes"?>
<Relationships xmlns="http://schemas.openxmlformats.org/package/2006/relationships"><Relationship Id="rId3" Type="http://schemas.openxmlformats.org/officeDocument/2006/relationships/image" Target="../media/image167.png"/><Relationship Id="rId7" Type="http://schemas.openxmlformats.org/officeDocument/2006/relationships/image" Target="../media/image13.png"/><Relationship Id="rId2" Type="http://schemas.openxmlformats.org/officeDocument/2006/relationships/image" Target="../media/image166.jpeg"/><Relationship Id="rId1" Type="http://schemas.openxmlformats.org/officeDocument/2006/relationships/slideLayout" Target="../slideLayouts/slideLayout2.xml"/><Relationship Id="rId6" Type="http://schemas.openxmlformats.org/officeDocument/2006/relationships/hyperlink" Target="http://www.buropark.nl/fotowerk.html" TargetMode="External"/><Relationship Id="rId5" Type="http://schemas.openxmlformats.org/officeDocument/2006/relationships/hyperlink" Target="http://www.enjoymyart.nl/nl/erika.php" TargetMode="External"/><Relationship Id="rId4" Type="http://schemas.openxmlformats.org/officeDocument/2006/relationships/image" Target="../media/image168.png"/></Relationships>
</file>

<file path=ppt/slides/_rels/slide56.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image" Target="../media/image169.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71.jpeg"/></Relationships>
</file>

<file path=ppt/slides/_rels/slide57.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2.jpe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58.xml.rels><?xml version="1.0" encoding="UTF-8" standalone="yes"?>
<Relationships xmlns="http://schemas.openxmlformats.org/package/2006/relationships"><Relationship Id="rId8" Type="http://schemas.openxmlformats.org/officeDocument/2006/relationships/image" Target="../media/image180.jpeg"/><Relationship Id="rId3" Type="http://schemas.openxmlformats.org/officeDocument/2006/relationships/image" Target="../media/image175.jpeg"/><Relationship Id="rId7" Type="http://schemas.openxmlformats.org/officeDocument/2006/relationships/image" Target="../media/image179.png"/><Relationship Id="rId2" Type="http://schemas.openxmlformats.org/officeDocument/2006/relationships/image" Target="../media/image174.jpeg"/><Relationship Id="rId1" Type="http://schemas.openxmlformats.org/officeDocument/2006/relationships/slideLayout" Target="../slideLayouts/slideLayout2.xml"/><Relationship Id="rId6" Type="http://schemas.openxmlformats.org/officeDocument/2006/relationships/image" Target="../media/image178.png"/><Relationship Id="rId5" Type="http://schemas.openxmlformats.org/officeDocument/2006/relationships/image" Target="../media/image177.png"/><Relationship Id="rId4" Type="http://schemas.openxmlformats.org/officeDocument/2006/relationships/image" Target="../media/image176.png"/><Relationship Id="rId9" Type="http://schemas.openxmlformats.org/officeDocument/2006/relationships/image" Target="../media/image13.png"/></Relationships>
</file>

<file path=ppt/slides/_rels/slide59.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81.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83.png"/></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84.png"/><Relationship Id="rId1" Type="http://schemas.openxmlformats.org/officeDocument/2006/relationships/slideLayout" Target="../slideLayouts/slideLayout2.xml"/><Relationship Id="rId6" Type="http://schemas.openxmlformats.org/officeDocument/2006/relationships/image" Target="../media/image188.png"/><Relationship Id="rId5" Type="http://schemas.openxmlformats.org/officeDocument/2006/relationships/image" Target="../media/image187.jpeg"/><Relationship Id="rId4" Type="http://schemas.openxmlformats.org/officeDocument/2006/relationships/image" Target="../media/image186.jpeg"/></Relationships>
</file>

<file path=ppt/slides/_rels/slide61.xml.rels><?xml version="1.0" encoding="UTF-8" standalone="yes"?>
<Relationships xmlns="http://schemas.openxmlformats.org/package/2006/relationships"><Relationship Id="rId3" Type="http://schemas.openxmlformats.org/officeDocument/2006/relationships/image" Target="../media/image190.png"/><Relationship Id="rId7" Type="http://schemas.openxmlformats.org/officeDocument/2006/relationships/image" Target="../media/image13.png"/><Relationship Id="rId2" Type="http://schemas.openxmlformats.org/officeDocument/2006/relationships/image" Target="../media/image189.png"/><Relationship Id="rId1" Type="http://schemas.openxmlformats.org/officeDocument/2006/relationships/slideLayout" Target="../slideLayouts/slideLayout2.xml"/><Relationship Id="rId6" Type="http://schemas.openxmlformats.org/officeDocument/2006/relationships/image" Target="../media/image193.png"/><Relationship Id="rId5" Type="http://schemas.openxmlformats.org/officeDocument/2006/relationships/image" Target="../media/image192.png"/><Relationship Id="rId4" Type="http://schemas.openxmlformats.org/officeDocument/2006/relationships/image" Target="../media/image191.png"/></Relationships>
</file>

<file path=ppt/slides/_rels/slide62.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image" Target="../media/image194.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3.xml.rels><?xml version="1.0" encoding="UTF-8" standalone="yes"?>
<Relationships xmlns="http://schemas.openxmlformats.org/package/2006/relationships"><Relationship Id="rId3" Type="http://schemas.openxmlformats.org/officeDocument/2006/relationships/image" Target="../media/image197.jpeg"/><Relationship Id="rId2" Type="http://schemas.openxmlformats.org/officeDocument/2006/relationships/image" Target="../media/image196.jpe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99.png"/><Relationship Id="rId4" Type="http://schemas.openxmlformats.org/officeDocument/2006/relationships/image" Target="../media/image198.png"/></Relationships>
</file>

<file path=ppt/slides/_rels/slide64.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image" Target="../media/image200.png"/><Relationship Id="rId1" Type="http://schemas.openxmlformats.org/officeDocument/2006/relationships/slideLayout" Target="../slideLayouts/slideLayout2.xml"/><Relationship Id="rId5" Type="http://schemas.openxmlformats.org/officeDocument/2006/relationships/image" Target="../media/image203.png"/><Relationship Id="rId4" Type="http://schemas.openxmlformats.org/officeDocument/2006/relationships/image" Target="../media/image202.png"/></Relationships>
</file>

<file path=ppt/slides/_rels/slide65.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image" Target="../media/image204.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6.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image" Target="../media/image206.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208.png"/></Relationships>
</file>

<file path=ppt/slides/_rels/slide67.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image" Target="../media/image209.jpe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8.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image" Target="../media/image211.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214.png"/><Relationship Id="rId4" Type="http://schemas.openxmlformats.org/officeDocument/2006/relationships/image" Target="../media/image213.jpeg"/></Relationships>
</file>

<file path=ppt/slides/_rels/slide69.xml.rels><?xml version="1.0" encoding="UTF-8" standalone="yes"?>
<Relationships xmlns="http://schemas.openxmlformats.org/package/2006/relationships"><Relationship Id="rId3" Type="http://schemas.openxmlformats.org/officeDocument/2006/relationships/image" Target="../media/image216.jpeg"/><Relationship Id="rId2" Type="http://schemas.openxmlformats.org/officeDocument/2006/relationships/image" Target="../media/image215.jpe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hyperlink" Target="http://www.google.co.uk/url?sa=i&amp;rct=j&amp;q=&amp;esrc=s&amp;source=images&amp;cd=&amp;cad=rja&amp;uact=8&amp;ved=0CAcQjRxqFQoTCKj3z7X9lscCFcpq2wodoNMJtQ&amp;url=http://lexichelle.com/man-ray/&amp;ei=hqXEVaicEMrV7Qagp6eoCw&amp;psig=AFQjCNEt-X9myZal7HOt9HZz-8rPhcZA2A&amp;ust=1439037185800570" TargetMode="External"/><Relationship Id="rId7" Type="http://schemas.openxmlformats.org/officeDocument/2006/relationships/image" Target="../media/image21.jpeg"/><Relationship Id="rId2"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hyperlink" Target="http://www.google.co.uk/url?sa=i&amp;rct=j&amp;q=&amp;esrc=s&amp;source=images&amp;cd=&amp;cad=rja&amp;uact=8&amp;ved=0CAcQjRxqFQoTCMbj7NyAl8cCFYRq2wodxNkB5Q&amp;url=http://www.juxtapoz.com/current/photoreal-paintings-by-alyssa-monks&amp;ei=_ajEVYbxMoTV7QbEs4eoDg&amp;psig=AFQjCNHSWbC5ML4majE11onByVQXOX_o9Q&amp;ust=1439038057008912" TargetMode="External"/><Relationship Id="rId10" Type="http://schemas.openxmlformats.org/officeDocument/2006/relationships/image" Target="../media/image8.png"/><Relationship Id="rId4" Type="http://schemas.openxmlformats.org/officeDocument/2006/relationships/image" Target="../media/image19.jpeg"/><Relationship Id="rId9" Type="http://schemas.openxmlformats.org/officeDocument/2006/relationships/image" Target="../media/image23.jpeg"/></Relationships>
</file>

<file path=ppt/slides/_rels/slide70.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image" Target="../media/image217.jpe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219.png"/></Relationships>
</file>

<file path=ppt/slides/_rels/slide71.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image" Target="../media/image22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222.jpeg"/></Relationships>
</file>

<file path=ppt/slides/_rels/slide72.xml.rels><?xml version="1.0" encoding="UTF-8" standalone="yes"?>
<Relationships xmlns="http://schemas.openxmlformats.org/package/2006/relationships"><Relationship Id="rId2" Type="http://schemas.openxmlformats.org/officeDocument/2006/relationships/image" Target="../media/image22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27.jpeg"/><Relationship Id="rId4" Type="http://schemas.openxmlformats.org/officeDocument/2006/relationships/image" Target="../media/image26.jpe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4F8E590-2518-F848-BF14-B3F4C3FB32D9}"/>
              </a:ext>
            </a:extLst>
          </p:cNvPr>
          <p:cNvPicPr>
            <a:picLocks noChangeAspect="1"/>
          </p:cNvPicPr>
          <p:nvPr/>
        </p:nvPicPr>
        <p:blipFill>
          <a:blip r:embed="rId2"/>
          <a:stretch>
            <a:fillRect/>
          </a:stretch>
        </p:blipFill>
        <p:spPr>
          <a:xfrm>
            <a:off x="593364" y="147279"/>
            <a:ext cx="9601200" cy="990600"/>
          </a:xfrm>
          <a:prstGeom prst="rect">
            <a:avLst/>
          </a:prstGeom>
        </p:spPr>
      </p:pic>
      <p:sp>
        <p:nvSpPr>
          <p:cNvPr id="7" name="TextBox 6">
            <a:extLst>
              <a:ext uri="{FF2B5EF4-FFF2-40B4-BE49-F238E27FC236}">
                <a16:creationId xmlns:a16="http://schemas.microsoft.com/office/drawing/2014/main" id="{CAFD1FA7-2370-2947-9687-1D929423418B}"/>
              </a:ext>
            </a:extLst>
          </p:cNvPr>
          <p:cNvSpPr txBox="1"/>
          <p:nvPr/>
        </p:nvSpPr>
        <p:spPr>
          <a:xfrm>
            <a:off x="494675" y="1259174"/>
            <a:ext cx="6535712" cy="2862322"/>
          </a:xfrm>
          <a:prstGeom prst="rect">
            <a:avLst/>
          </a:prstGeom>
          <a:noFill/>
        </p:spPr>
        <p:txBody>
          <a:bodyPr wrap="square" rtlCol="0">
            <a:spAutoFit/>
          </a:bodyPr>
          <a:lstStyle/>
          <a:p>
            <a:r>
              <a:rPr lang="en-US"/>
              <a:t>This guide is intended to help prepare you for the first few weeks back at sixth form on your new art A- level course. I have tried to make the guide as straightforward as possible but if you have any questions please email me at </a:t>
            </a:r>
            <a:r>
              <a:rPr lang="en-US">
                <a:hlinkClick r:id="rId3"/>
              </a:rPr>
              <a:t>j.godfrey@allsaintslearning.co.uk</a:t>
            </a:r>
            <a:endParaRPr lang="en-US"/>
          </a:p>
          <a:p>
            <a:endParaRPr lang="en-US"/>
          </a:p>
          <a:p>
            <a:r>
              <a:rPr lang="en-US"/>
              <a:t>If you want to go further with the project by adding in your own ideas, artistic influences or extensions please do- this would be very exciting! </a:t>
            </a:r>
          </a:p>
          <a:p>
            <a:endParaRPr lang="en-US"/>
          </a:p>
          <a:p>
            <a:endParaRPr lang="en-US"/>
          </a:p>
        </p:txBody>
      </p:sp>
      <p:pic>
        <p:nvPicPr>
          <p:cNvPr id="9" name="Picture 8" descr="A drawing of a face&#10;&#10;Description automatically generated">
            <a:extLst>
              <a:ext uri="{FF2B5EF4-FFF2-40B4-BE49-F238E27FC236}">
                <a16:creationId xmlns:a16="http://schemas.microsoft.com/office/drawing/2014/main" id="{44A2F7B6-8356-D04C-A74C-2A649C747CF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4675" y="3877207"/>
            <a:ext cx="2191986" cy="767995"/>
          </a:xfrm>
          <a:prstGeom prst="rect">
            <a:avLst/>
          </a:prstGeom>
        </p:spPr>
      </p:pic>
      <p:sp>
        <p:nvSpPr>
          <p:cNvPr id="10" name="TextBox 9">
            <a:extLst>
              <a:ext uri="{FF2B5EF4-FFF2-40B4-BE49-F238E27FC236}">
                <a16:creationId xmlns:a16="http://schemas.microsoft.com/office/drawing/2014/main" id="{0DE5610C-6C6E-9F45-A100-BECFF1DBADF5}"/>
              </a:ext>
            </a:extLst>
          </p:cNvPr>
          <p:cNvSpPr txBox="1"/>
          <p:nvPr/>
        </p:nvSpPr>
        <p:spPr>
          <a:xfrm>
            <a:off x="494675" y="4766872"/>
            <a:ext cx="7090348" cy="1754326"/>
          </a:xfrm>
          <a:prstGeom prst="rect">
            <a:avLst/>
          </a:prstGeom>
          <a:noFill/>
        </p:spPr>
        <p:txBody>
          <a:bodyPr wrap="square" rtlCol="0">
            <a:spAutoFit/>
          </a:bodyPr>
          <a:lstStyle/>
          <a:p>
            <a:r>
              <a:rPr lang="en-US"/>
              <a:t>The first project back after the holidays is called “My Generation” and it is all about YOU and the things that make being a young person in 2020 unique. </a:t>
            </a:r>
          </a:p>
          <a:p>
            <a:endParaRPr lang="en-US"/>
          </a:p>
          <a:p>
            <a:r>
              <a:rPr lang="en-US"/>
              <a:t>The first step is to mind-map some ideas about what you could photograph to represent your individuality and life. </a:t>
            </a:r>
          </a:p>
        </p:txBody>
      </p:sp>
      <p:pic>
        <p:nvPicPr>
          <p:cNvPr id="12" name="Picture 11" descr="A picture containing drawing&#10;&#10;Description automatically generated">
            <a:extLst>
              <a:ext uri="{FF2B5EF4-FFF2-40B4-BE49-F238E27FC236}">
                <a16:creationId xmlns:a16="http://schemas.microsoft.com/office/drawing/2014/main" id="{AE7352A8-8B48-D446-BB3D-A5DCBB43017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675435" y="3392350"/>
            <a:ext cx="2431859" cy="484857"/>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C535EBFC-72BB-7E47-A6D6-19A283B152F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085406" y="2567530"/>
            <a:ext cx="3611919" cy="772311"/>
          </a:xfrm>
          <a:prstGeom prst="rect">
            <a:avLst/>
          </a:prstGeom>
        </p:spPr>
      </p:pic>
      <p:sp>
        <p:nvSpPr>
          <p:cNvPr id="15" name="TextBox 14">
            <a:extLst>
              <a:ext uri="{FF2B5EF4-FFF2-40B4-BE49-F238E27FC236}">
                <a16:creationId xmlns:a16="http://schemas.microsoft.com/office/drawing/2014/main" id="{BC9719F4-D8D7-A34A-B35F-0EFB6FEEB3B5}"/>
              </a:ext>
            </a:extLst>
          </p:cNvPr>
          <p:cNvSpPr txBox="1"/>
          <p:nvPr/>
        </p:nvSpPr>
        <p:spPr>
          <a:xfrm>
            <a:off x="8085406" y="1528997"/>
            <a:ext cx="1403368" cy="369332"/>
          </a:xfrm>
          <a:prstGeom prst="rect">
            <a:avLst/>
          </a:prstGeom>
          <a:noFill/>
        </p:spPr>
        <p:txBody>
          <a:bodyPr wrap="square" rtlCol="0">
            <a:spAutoFit/>
          </a:bodyPr>
          <a:lstStyle/>
          <a:p>
            <a:r>
              <a:rPr lang="en-US"/>
              <a:t>Sport</a:t>
            </a:r>
          </a:p>
        </p:txBody>
      </p:sp>
      <p:pic>
        <p:nvPicPr>
          <p:cNvPr id="17" name="Picture 16" descr="A picture containing clock&#10;&#10;Description automatically generated">
            <a:extLst>
              <a:ext uri="{FF2B5EF4-FFF2-40B4-BE49-F238E27FC236}">
                <a16:creationId xmlns:a16="http://schemas.microsoft.com/office/drawing/2014/main" id="{00C9D07F-EC63-064E-952C-F7E2EE3E8DD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2921609">
            <a:off x="8460867" y="1833697"/>
            <a:ext cx="652445" cy="588859"/>
          </a:xfrm>
          <a:prstGeom prst="rect">
            <a:avLst/>
          </a:prstGeom>
        </p:spPr>
      </p:pic>
      <p:pic>
        <p:nvPicPr>
          <p:cNvPr id="18" name="Picture 17" descr="A picture containing clock&#10;&#10;Description automatically generated">
            <a:extLst>
              <a:ext uri="{FF2B5EF4-FFF2-40B4-BE49-F238E27FC236}">
                <a16:creationId xmlns:a16="http://schemas.microsoft.com/office/drawing/2014/main" id="{95277397-21B9-5D44-8401-7A59DA8CD08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2921609">
            <a:off x="9427726" y="1769932"/>
            <a:ext cx="652445" cy="588859"/>
          </a:xfrm>
          <a:prstGeom prst="rect">
            <a:avLst/>
          </a:prstGeom>
        </p:spPr>
      </p:pic>
      <p:sp>
        <p:nvSpPr>
          <p:cNvPr id="19" name="TextBox 18">
            <a:extLst>
              <a:ext uri="{FF2B5EF4-FFF2-40B4-BE49-F238E27FC236}">
                <a16:creationId xmlns:a16="http://schemas.microsoft.com/office/drawing/2014/main" id="{DA3B1DB0-6B19-EF4E-9AEF-9A16BF16E976}"/>
              </a:ext>
            </a:extLst>
          </p:cNvPr>
          <p:cNvSpPr txBox="1"/>
          <p:nvPr/>
        </p:nvSpPr>
        <p:spPr>
          <a:xfrm>
            <a:off x="9184855" y="1119465"/>
            <a:ext cx="1473152" cy="369332"/>
          </a:xfrm>
          <a:prstGeom prst="rect">
            <a:avLst/>
          </a:prstGeom>
          <a:noFill/>
        </p:spPr>
        <p:txBody>
          <a:bodyPr wrap="square" rtlCol="0">
            <a:spAutoFit/>
          </a:bodyPr>
          <a:lstStyle/>
          <a:p>
            <a:r>
              <a:rPr lang="en-US"/>
              <a:t>Animals</a:t>
            </a:r>
          </a:p>
        </p:txBody>
      </p:sp>
      <p:pic>
        <p:nvPicPr>
          <p:cNvPr id="20" name="Picture 19" descr="A picture containing clock&#10;&#10;Description automatically generated">
            <a:extLst>
              <a:ext uri="{FF2B5EF4-FFF2-40B4-BE49-F238E27FC236}">
                <a16:creationId xmlns:a16="http://schemas.microsoft.com/office/drawing/2014/main" id="{BC9B5249-BAE4-3749-99F0-E71108234EF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8601597">
            <a:off x="8349213" y="3966775"/>
            <a:ext cx="652445" cy="588859"/>
          </a:xfrm>
          <a:prstGeom prst="rect">
            <a:avLst/>
          </a:prstGeom>
        </p:spPr>
      </p:pic>
      <p:pic>
        <p:nvPicPr>
          <p:cNvPr id="22" name="Picture 21" descr="A drawing of a face&#10;&#10;Description automatically generated">
            <a:extLst>
              <a:ext uri="{FF2B5EF4-FFF2-40B4-BE49-F238E27FC236}">
                <a16:creationId xmlns:a16="http://schemas.microsoft.com/office/drawing/2014/main" id="{AF54FC16-43C7-5244-90F8-0C3BB6FB7E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632111" y="3877207"/>
            <a:ext cx="2207735" cy="749956"/>
          </a:xfrm>
          <a:prstGeom prst="rect">
            <a:avLst/>
          </a:prstGeom>
        </p:spPr>
      </p:pic>
      <p:sp>
        <p:nvSpPr>
          <p:cNvPr id="23" name="TextBox 22">
            <a:extLst>
              <a:ext uri="{FF2B5EF4-FFF2-40B4-BE49-F238E27FC236}">
                <a16:creationId xmlns:a16="http://schemas.microsoft.com/office/drawing/2014/main" id="{E413DBDE-5A1D-504A-8EA1-AF88777331C4}"/>
              </a:ext>
            </a:extLst>
          </p:cNvPr>
          <p:cNvSpPr txBox="1"/>
          <p:nvPr/>
        </p:nvSpPr>
        <p:spPr>
          <a:xfrm>
            <a:off x="8240169" y="4627163"/>
            <a:ext cx="1248605" cy="646331"/>
          </a:xfrm>
          <a:prstGeom prst="rect">
            <a:avLst/>
          </a:prstGeom>
          <a:noFill/>
        </p:spPr>
        <p:txBody>
          <a:bodyPr wrap="square" rtlCol="0">
            <a:spAutoFit/>
          </a:bodyPr>
          <a:lstStyle/>
          <a:p>
            <a:r>
              <a:rPr lang="en-US"/>
              <a:t>Family &amp; friends</a:t>
            </a:r>
          </a:p>
        </p:txBody>
      </p:sp>
      <p:pic>
        <p:nvPicPr>
          <p:cNvPr id="24" name="Picture 23" descr="A picture containing clock&#10;&#10;Description automatically generated">
            <a:extLst>
              <a:ext uri="{FF2B5EF4-FFF2-40B4-BE49-F238E27FC236}">
                <a16:creationId xmlns:a16="http://schemas.microsoft.com/office/drawing/2014/main" id="{17266306-114D-3645-ADB5-C3FB6BB6360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8601597">
            <a:off x="9631868" y="4054313"/>
            <a:ext cx="652445" cy="588859"/>
          </a:xfrm>
          <a:prstGeom prst="rect">
            <a:avLst/>
          </a:prstGeom>
        </p:spPr>
      </p:pic>
      <p:sp>
        <p:nvSpPr>
          <p:cNvPr id="25" name="TextBox 24">
            <a:extLst>
              <a:ext uri="{FF2B5EF4-FFF2-40B4-BE49-F238E27FC236}">
                <a16:creationId xmlns:a16="http://schemas.microsoft.com/office/drawing/2014/main" id="{0D352D66-0F56-2345-A746-29BF15353407}"/>
              </a:ext>
            </a:extLst>
          </p:cNvPr>
          <p:cNvSpPr txBox="1"/>
          <p:nvPr/>
        </p:nvSpPr>
        <p:spPr>
          <a:xfrm>
            <a:off x="9371874" y="4811829"/>
            <a:ext cx="1286133" cy="646331"/>
          </a:xfrm>
          <a:prstGeom prst="rect">
            <a:avLst/>
          </a:prstGeom>
          <a:noFill/>
        </p:spPr>
        <p:txBody>
          <a:bodyPr wrap="square" rtlCol="0">
            <a:spAutoFit/>
          </a:bodyPr>
          <a:lstStyle/>
          <a:p>
            <a:r>
              <a:rPr lang="en-US"/>
              <a:t>Self portrait</a:t>
            </a:r>
          </a:p>
        </p:txBody>
      </p:sp>
      <p:pic>
        <p:nvPicPr>
          <p:cNvPr id="26" name="Picture 25" descr="A picture containing clock&#10;&#10;Description automatically generated">
            <a:extLst>
              <a:ext uri="{FF2B5EF4-FFF2-40B4-BE49-F238E27FC236}">
                <a16:creationId xmlns:a16="http://schemas.microsoft.com/office/drawing/2014/main" id="{BE4CF593-2A0F-AA4D-80CD-A6AD9FE6040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8601597">
            <a:off x="7574697" y="3069159"/>
            <a:ext cx="652445" cy="588859"/>
          </a:xfrm>
          <a:prstGeom prst="rect">
            <a:avLst/>
          </a:prstGeom>
        </p:spPr>
      </p:pic>
      <p:sp>
        <p:nvSpPr>
          <p:cNvPr id="27" name="TextBox 26">
            <a:extLst>
              <a:ext uri="{FF2B5EF4-FFF2-40B4-BE49-F238E27FC236}">
                <a16:creationId xmlns:a16="http://schemas.microsoft.com/office/drawing/2014/main" id="{1035FDEE-3844-F245-84B2-277C839704B6}"/>
              </a:ext>
            </a:extLst>
          </p:cNvPr>
          <p:cNvSpPr txBox="1"/>
          <p:nvPr/>
        </p:nvSpPr>
        <p:spPr>
          <a:xfrm>
            <a:off x="6991565" y="3634778"/>
            <a:ext cx="1248604" cy="369332"/>
          </a:xfrm>
          <a:prstGeom prst="rect">
            <a:avLst/>
          </a:prstGeom>
          <a:noFill/>
        </p:spPr>
        <p:txBody>
          <a:bodyPr wrap="square" rtlCol="0">
            <a:spAutoFit/>
          </a:bodyPr>
          <a:lstStyle/>
          <a:p>
            <a:r>
              <a:rPr lang="en-US"/>
              <a:t>Fashion</a:t>
            </a:r>
          </a:p>
        </p:txBody>
      </p:sp>
      <p:pic>
        <p:nvPicPr>
          <p:cNvPr id="28" name="Picture 27" descr="A picture containing clock&#10;&#10;Description automatically generated">
            <a:extLst>
              <a:ext uri="{FF2B5EF4-FFF2-40B4-BE49-F238E27FC236}">
                <a16:creationId xmlns:a16="http://schemas.microsoft.com/office/drawing/2014/main" id="{94C012F5-9937-F045-B4F5-4BA7EE5837F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3050023">
            <a:off x="7191330" y="2047635"/>
            <a:ext cx="652445" cy="588859"/>
          </a:xfrm>
          <a:prstGeom prst="rect">
            <a:avLst/>
          </a:prstGeom>
        </p:spPr>
      </p:pic>
      <p:sp>
        <p:nvSpPr>
          <p:cNvPr id="29" name="TextBox 28">
            <a:extLst>
              <a:ext uri="{FF2B5EF4-FFF2-40B4-BE49-F238E27FC236}">
                <a16:creationId xmlns:a16="http://schemas.microsoft.com/office/drawing/2014/main" id="{8CF12C7A-99D5-5049-9607-7B0E58901351}"/>
              </a:ext>
            </a:extLst>
          </p:cNvPr>
          <p:cNvSpPr txBox="1"/>
          <p:nvPr/>
        </p:nvSpPr>
        <p:spPr>
          <a:xfrm>
            <a:off x="10820030" y="1246485"/>
            <a:ext cx="1204921" cy="646331"/>
          </a:xfrm>
          <a:prstGeom prst="rect">
            <a:avLst/>
          </a:prstGeom>
          <a:noFill/>
        </p:spPr>
        <p:txBody>
          <a:bodyPr wrap="square" rtlCol="0">
            <a:spAutoFit/>
          </a:bodyPr>
          <a:lstStyle/>
          <a:p>
            <a:r>
              <a:rPr lang="en-US"/>
              <a:t>Musical equipment</a:t>
            </a:r>
          </a:p>
        </p:txBody>
      </p:sp>
      <p:pic>
        <p:nvPicPr>
          <p:cNvPr id="30" name="Picture 29" descr="A picture containing clock&#10;&#10;Description automatically generated">
            <a:extLst>
              <a:ext uri="{FF2B5EF4-FFF2-40B4-BE49-F238E27FC236}">
                <a16:creationId xmlns:a16="http://schemas.microsoft.com/office/drawing/2014/main" id="{4C1C5468-5365-A248-B3B2-6B7F704952C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7620996">
            <a:off x="10760223" y="1962308"/>
            <a:ext cx="652445" cy="588859"/>
          </a:xfrm>
          <a:prstGeom prst="rect">
            <a:avLst/>
          </a:prstGeom>
        </p:spPr>
      </p:pic>
      <p:sp>
        <p:nvSpPr>
          <p:cNvPr id="31" name="TextBox 30">
            <a:extLst>
              <a:ext uri="{FF2B5EF4-FFF2-40B4-BE49-F238E27FC236}">
                <a16:creationId xmlns:a16="http://schemas.microsoft.com/office/drawing/2014/main" id="{A311B456-CDAE-754C-9DF5-AB1D91F0CCCE}"/>
              </a:ext>
            </a:extLst>
          </p:cNvPr>
          <p:cNvSpPr txBox="1"/>
          <p:nvPr/>
        </p:nvSpPr>
        <p:spPr>
          <a:xfrm>
            <a:off x="6743063" y="1695029"/>
            <a:ext cx="1309852" cy="369332"/>
          </a:xfrm>
          <a:prstGeom prst="rect">
            <a:avLst/>
          </a:prstGeom>
          <a:noFill/>
        </p:spPr>
        <p:txBody>
          <a:bodyPr wrap="square" rtlCol="0">
            <a:spAutoFit/>
          </a:bodyPr>
          <a:lstStyle/>
          <a:p>
            <a:r>
              <a:rPr lang="en-US"/>
              <a:t>Possessions</a:t>
            </a:r>
          </a:p>
        </p:txBody>
      </p:sp>
      <p:pic>
        <p:nvPicPr>
          <p:cNvPr id="32" name="Picture 31" descr="A picture containing clock&#10;&#10;Description automatically generated">
            <a:extLst>
              <a:ext uri="{FF2B5EF4-FFF2-40B4-BE49-F238E27FC236}">
                <a16:creationId xmlns:a16="http://schemas.microsoft.com/office/drawing/2014/main" id="{D0980C8E-A919-904D-B857-CEA7A2DB563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4217957">
            <a:off x="10554122" y="4049140"/>
            <a:ext cx="652445" cy="588859"/>
          </a:xfrm>
          <a:prstGeom prst="rect">
            <a:avLst/>
          </a:prstGeom>
        </p:spPr>
      </p:pic>
      <p:sp>
        <p:nvSpPr>
          <p:cNvPr id="33" name="TextBox 32">
            <a:extLst>
              <a:ext uri="{FF2B5EF4-FFF2-40B4-BE49-F238E27FC236}">
                <a16:creationId xmlns:a16="http://schemas.microsoft.com/office/drawing/2014/main" id="{EBA3BCDD-E394-3B49-9253-A721A57A4B84}"/>
              </a:ext>
            </a:extLst>
          </p:cNvPr>
          <p:cNvSpPr txBox="1"/>
          <p:nvPr/>
        </p:nvSpPr>
        <p:spPr>
          <a:xfrm>
            <a:off x="7269296" y="4466446"/>
            <a:ext cx="1233282" cy="369332"/>
          </a:xfrm>
          <a:prstGeom prst="rect">
            <a:avLst/>
          </a:prstGeom>
          <a:noFill/>
        </p:spPr>
        <p:txBody>
          <a:bodyPr wrap="square" rtlCol="0">
            <a:spAutoFit/>
          </a:bodyPr>
          <a:lstStyle/>
          <a:p>
            <a:r>
              <a:rPr lang="en-US"/>
              <a:t>Nature</a:t>
            </a:r>
          </a:p>
        </p:txBody>
      </p:sp>
      <p:pic>
        <p:nvPicPr>
          <p:cNvPr id="34" name="Picture 33" descr="A picture containing clock&#10;&#10;Description automatically generated">
            <a:extLst>
              <a:ext uri="{FF2B5EF4-FFF2-40B4-BE49-F238E27FC236}">
                <a16:creationId xmlns:a16="http://schemas.microsoft.com/office/drawing/2014/main" id="{0BC81117-8F9F-6943-BD99-6D539D40139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8601597">
            <a:off x="7790879" y="3957036"/>
            <a:ext cx="652445" cy="588859"/>
          </a:xfrm>
          <a:prstGeom prst="rect">
            <a:avLst/>
          </a:prstGeom>
        </p:spPr>
      </p:pic>
      <p:sp>
        <p:nvSpPr>
          <p:cNvPr id="35" name="TextBox 34">
            <a:extLst>
              <a:ext uri="{FF2B5EF4-FFF2-40B4-BE49-F238E27FC236}">
                <a16:creationId xmlns:a16="http://schemas.microsoft.com/office/drawing/2014/main" id="{428B6D00-183D-634B-8F5E-4230F7983138}"/>
              </a:ext>
            </a:extLst>
          </p:cNvPr>
          <p:cNvSpPr txBox="1"/>
          <p:nvPr/>
        </p:nvSpPr>
        <p:spPr>
          <a:xfrm>
            <a:off x="10833746" y="4734352"/>
            <a:ext cx="1655914" cy="1754326"/>
          </a:xfrm>
          <a:prstGeom prst="rect">
            <a:avLst/>
          </a:prstGeom>
          <a:noFill/>
        </p:spPr>
        <p:txBody>
          <a:bodyPr wrap="square" rtlCol="0">
            <a:spAutoFit/>
          </a:bodyPr>
          <a:lstStyle/>
          <a:p>
            <a:r>
              <a:rPr lang="en-US"/>
              <a:t>Events (lockdown depending!)</a:t>
            </a:r>
          </a:p>
          <a:p>
            <a:r>
              <a:rPr lang="en-US"/>
              <a:t>Weddings?</a:t>
            </a:r>
          </a:p>
          <a:p>
            <a:r>
              <a:rPr lang="en-US"/>
              <a:t>Gigs?</a:t>
            </a:r>
          </a:p>
          <a:p>
            <a:r>
              <a:rPr lang="en-US"/>
              <a:t>Parties?</a:t>
            </a:r>
          </a:p>
        </p:txBody>
      </p:sp>
      <p:pic>
        <p:nvPicPr>
          <p:cNvPr id="36" name="Picture 35" descr="A picture containing clock&#10;&#10;Description automatically generated">
            <a:extLst>
              <a:ext uri="{FF2B5EF4-FFF2-40B4-BE49-F238E27FC236}">
                <a16:creationId xmlns:a16="http://schemas.microsoft.com/office/drawing/2014/main" id="{DFEDDA74-D57E-0F41-BF99-B6B82792F8B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8601597">
            <a:off x="8655022" y="5570615"/>
            <a:ext cx="652445" cy="588859"/>
          </a:xfrm>
          <a:prstGeom prst="rect">
            <a:avLst/>
          </a:prstGeom>
        </p:spPr>
      </p:pic>
      <p:sp>
        <p:nvSpPr>
          <p:cNvPr id="37" name="TextBox 36">
            <a:extLst>
              <a:ext uri="{FF2B5EF4-FFF2-40B4-BE49-F238E27FC236}">
                <a16:creationId xmlns:a16="http://schemas.microsoft.com/office/drawing/2014/main" id="{7867D13D-BD56-D540-9F12-EE34E5351C3E}"/>
              </a:ext>
            </a:extLst>
          </p:cNvPr>
          <p:cNvSpPr txBox="1"/>
          <p:nvPr/>
        </p:nvSpPr>
        <p:spPr>
          <a:xfrm>
            <a:off x="7237626" y="6208116"/>
            <a:ext cx="3417327" cy="646331"/>
          </a:xfrm>
          <a:prstGeom prst="rect">
            <a:avLst/>
          </a:prstGeom>
          <a:noFill/>
        </p:spPr>
        <p:txBody>
          <a:bodyPr wrap="square" rtlCol="0">
            <a:spAutoFit/>
          </a:bodyPr>
          <a:lstStyle/>
          <a:p>
            <a:r>
              <a:rPr lang="en-US"/>
              <a:t>What do I photograph for Instagram to represent me?</a:t>
            </a:r>
          </a:p>
        </p:txBody>
      </p:sp>
      <p:pic>
        <p:nvPicPr>
          <p:cNvPr id="38" name="Picture 37" descr="A picture containing clock&#10;&#10;Description automatically generated">
            <a:extLst>
              <a:ext uri="{FF2B5EF4-FFF2-40B4-BE49-F238E27FC236}">
                <a16:creationId xmlns:a16="http://schemas.microsoft.com/office/drawing/2014/main" id="{4FB76BB5-F986-A845-897E-5616323FB9D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5250644">
            <a:off x="11276361" y="3367314"/>
            <a:ext cx="652445" cy="588859"/>
          </a:xfrm>
          <a:prstGeom prst="rect">
            <a:avLst/>
          </a:prstGeom>
        </p:spPr>
      </p:pic>
      <p:sp>
        <p:nvSpPr>
          <p:cNvPr id="39" name="TextBox 38">
            <a:extLst>
              <a:ext uri="{FF2B5EF4-FFF2-40B4-BE49-F238E27FC236}">
                <a16:creationId xmlns:a16="http://schemas.microsoft.com/office/drawing/2014/main" id="{9220438B-BD2E-0743-87D9-C6789794D125}"/>
              </a:ext>
            </a:extLst>
          </p:cNvPr>
          <p:cNvSpPr txBox="1"/>
          <p:nvPr/>
        </p:nvSpPr>
        <p:spPr>
          <a:xfrm>
            <a:off x="11107294" y="4055885"/>
            <a:ext cx="917657" cy="369332"/>
          </a:xfrm>
          <a:prstGeom prst="rect">
            <a:avLst/>
          </a:prstGeom>
          <a:noFill/>
        </p:spPr>
        <p:txBody>
          <a:bodyPr wrap="square" rtlCol="0">
            <a:spAutoFit/>
          </a:bodyPr>
          <a:lstStyle/>
          <a:p>
            <a:r>
              <a:rPr lang="en-US"/>
              <a:t>Baking</a:t>
            </a:r>
          </a:p>
        </p:txBody>
      </p:sp>
      <p:sp>
        <p:nvSpPr>
          <p:cNvPr id="41" name="TextBox 40">
            <a:extLst>
              <a:ext uri="{FF2B5EF4-FFF2-40B4-BE49-F238E27FC236}">
                <a16:creationId xmlns:a16="http://schemas.microsoft.com/office/drawing/2014/main" id="{47427BA5-BFB2-104B-838C-265622AF3480}"/>
              </a:ext>
            </a:extLst>
          </p:cNvPr>
          <p:cNvSpPr txBox="1"/>
          <p:nvPr/>
        </p:nvSpPr>
        <p:spPr>
          <a:xfrm>
            <a:off x="10671696" y="173094"/>
            <a:ext cx="1353255" cy="923330"/>
          </a:xfrm>
          <a:prstGeom prst="rect">
            <a:avLst/>
          </a:prstGeom>
          <a:noFill/>
        </p:spPr>
        <p:txBody>
          <a:bodyPr wrap="square" rtlCol="0">
            <a:spAutoFit/>
          </a:bodyPr>
          <a:lstStyle/>
          <a:p>
            <a:r>
              <a:rPr lang="en-US"/>
              <a:t>Techniques? Artists? Your own ideas?</a:t>
            </a:r>
          </a:p>
        </p:txBody>
      </p:sp>
      <p:pic>
        <p:nvPicPr>
          <p:cNvPr id="42" name="Picture 41" descr="A picture containing clock&#10;&#10;Description automatically generated">
            <a:extLst>
              <a:ext uri="{FF2B5EF4-FFF2-40B4-BE49-F238E27FC236}">
                <a16:creationId xmlns:a16="http://schemas.microsoft.com/office/drawing/2014/main" id="{3FF7B226-8323-9840-8D62-FC330CD95AB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7701759">
            <a:off x="10217570" y="1073251"/>
            <a:ext cx="652445" cy="588859"/>
          </a:xfrm>
          <a:prstGeom prst="rect">
            <a:avLst/>
          </a:prstGeom>
        </p:spPr>
      </p:pic>
    </p:spTree>
    <p:extLst>
      <p:ext uri="{BB962C8B-B14F-4D97-AF65-F5344CB8AC3E}">
        <p14:creationId xmlns:p14="http://schemas.microsoft.com/office/powerpoint/2010/main" val="31781315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4532" y="1645132"/>
            <a:ext cx="10515600" cy="1325563"/>
          </a:xfrm>
        </p:spPr>
        <p:txBody>
          <a:bodyPr/>
          <a:lstStyle/>
          <a:p>
            <a:r>
              <a:rPr lang="en-GB"/>
              <a:t>Tommy </a:t>
            </a:r>
            <a:br>
              <a:rPr lang="en-GB"/>
            </a:br>
            <a:r>
              <a:rPr lang="en-GB"/>
              <a:t>Ingberg</a:t>
            </a:r>
          </a:p>
        </p:txBody>
      </p:sp>
      <p:pic>
        <p:nvPicPr>
          <p:cNvPr id="5" name="Picture 4"/>
          <p:cNvPicPr>
            <a:picLocks noChangeAspect="1"/>
          </p:cNvPicPr>
          <p:nvPr/>
        </p:nvPicPr>
        <p:blipFill>
          <a:blip r:embed="rId2"/>
          <a:stretch>
            <a:fillRect/>
          </a:stretch>
        </p:blipFill>
        <p:spPr>
          <a:xfrm>
            <a:off x="418512" y="4749800"/>
            <a:ext cx="2619375" cy="1743075"/>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51200" y="1821950"/>
            <a:ext cx="7015638" cy="4671685"/>
          </a:xfrm>
          <a:prstGeom prst="rect">
            <a:avLst/>
          </a:prstGeom>
        </p:spPr>
      </p:pic>
      <p:sp>
        <p:nvSpPr>
          <p:cNvPr id="3" name="Rectangle 2">
            <a:extLst>
              <a:ext uri="{FF2B5EF4-FFF2-40B4-BE49-F238E27FC236}">
                <a16:creationId xmlns:a16="http://schemas.microsoft.com/office/drawing/2014/main" id="{54A31EE6-C5FC-CD4E-AD7E-A619B2CE1D5D}"/>
              </a:ext>
            </a:extLst>
          </p:cNvPr>
          <p:cNvSpPr/>
          <p:nvPr/>
        </p:nvSpPr>
        <p:spPr>
          <a:xfrm>
            <a:off x="374532" y="917413"/>
            <a:ext cx="1509067" cy="646331"/>
          </a:xfrm>
          <a:prstGeom prst="rect">
            <a:avLst/>
          </a:prstGeom>
        </p:spPr>
        <p:txBody>
          <a:bodyPr wrap="none">
            <a:spAutoFit/>
          </a:bodyPr>
          <a:lstStyle/>
          <a:p>
            <a:r>
              <a:rPr lang="en-GB" sz="3600">
                <a:solidFill>
                  <a:srgbClr val="C00000"/>
                </a:solidFill>
              </a:rPr>
              <a:t>Surreal</a:t>
            </a:r>
            <a:endParaRPr lang="en-US" sz="3600">
              <a:solidFill>
                <a:srgbClr val="C00000"/>
              </a:solidFill>
            </a:endParaRPr>
          </a:p>
        </p:txBody>
      </p:sp>
      <p:pic>
        <p:nvPicPr>
          <p:cNvPr id="7" name="Picture 6" descr="A drawing of a face&#10;&#10;Description automatically generated">
            <a:extLst>
              <a:ext uri="{FF2B5EF4-FFF2-40B4-BE49-F238E27FC236}">
                <a16:creationId xmlns:a16="http://schemas.microsoft.com/office/drawing/2014/main" id="{D9A16DAD-9C2F-1D4B-BA51-7075980ED95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74532" y="210773"/>
            <a:ext cx="2400300" cy="603250"/>
          </a:xfrm>
          <a:prstGeom prst="rect">
            <a:avLst/>
          </a:prstGeom>
        </p:spPr>
      </p:pic>
    </p:spTree>
    <p:extLst>
      <p:ext uri="{BB962C8B-B14F-4D97-AF65-F5344CB8AC3E}">
        <p14:creationId xmlns:p14="http://schemas.microsoft.com/office/powerpoint/2010/main" val="1443313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Kevin Corrado</a:t>
            </a:r>
          </a:p>
        </p:txBody>
      </p:sp>
      <p:pic>
        <p:nvPicPr>
          <p:cNvPr id="4" name="Picture 3"/>
          <p:cNvPicPr>
            <a:picLocks noChangeAspect="1"/>
          </p:cNvPicPr>
          <p:nvPr/>
        </p:nvPicPr>
        <p:blipFill>
          <a:blip r:embed="rId2"/>
          <a:stretch>
            <a:fillRect/>
          </a:stretch>
        </p:blipFill>
        <p:spPr>
          <a:xfrm>
            <a:off x="433521" y="1417638"/>
            <a:ext cx="2399831" cy="3606303"/>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28372" y="2756078"/>
            <a:ext cx="2513754" cy="3770631"/>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82689" y="1417638"/>
            <a:ext cx="4700655" cy="4700655"/>
          </a:xfrm>
          <a:prstGeom prst="rect">
            <a:avLst/>
          </a:prstGeom>
        </p:spPr>
      </p:pic>
      <p:sp>
        <p:nvSpPr>
          <p:cNvPr id="3" name="Rectangle 2">
            <a:extLst>
              <a:ext uri="{FF2B5EF4-FFF2-40B4-BE49-F238E27FC236}">
                <a16:creationId xmlns:a16="http://schemas.microsoft.com/office/drawing/2014/main" id="{7DDEB6DC-ED75-BB42-B5EC-B21BC28C7BC9}"/>
              </a:ext>
            </a:extLst>
          </p:cNvPr>
          <p:cNvSpPr/>
          <p:nvPr/>
        </p:nvSpPr>
        <p:spPr>
          <a:xfrm>
            <a:off x="3238031" y="1417638"/>
            <a:ext cx="1509067" cy="646331"/>
          </a:xfrm>
          <a:prstGeom prst="rect">
            <a:avLst/>
          </a:prstGeom>
        </p:spPr>
        <p:txBody>
          <a:bodyPr wrap="none">
            <a:spAutoFit/>
          </a:bodyPr>
          <a:lstStyle/>
          <a:p>
            <a:r>
              <a:rPr lang="en-GB" sz="3600">
                <a:solidFill>
                  <a:srgbClr val="C00000"/>
                </a:solidFill>
              </a:rPr>
              <a:t>Surreal</a:t>
            </a:r>
            <a:endParaRPr lang="en-US" sz="3600">
              <a:solidFill>
                <a:srgbClr val="C00000"/>
              </a:solidFill>
            </a:endParaRPr>
          </a:p>
        </p:txBody>
      </p:sp>
      <p:pic>
        <p:nvPicPr>
          <p:cNvPr id="7" name="Picture 6" descr="A drawing of a face&#10;&#10;Description automatically generated">
            <a:extLst>
              <a:ext uri="{FF2B5EF4-FFF2-40B4-BE49-F238E27FC236}">
                <a16:creationId xmlns:a16="http://schemas.microsoft.com/office/drawing/2014/main" id="{DCF51E78-6DAB-1747-A687-AF64A210789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33521" y="63500"/>
            <a:ext cx="2400300" cy="603250"/>
          </a:xfrm>
          <a:prstGeom prst="rect">
            <a:avLst/>
          </a:prstGeom>
        </p:spPr>
      </p:pic>
    </p:spTree>
    <p:extLst>
      <p:ext uri="{BB962C8B-B14F-4D97-AF65-F5344CB8AC3E}">
        <p14:creationId xmlns:p14="http://schemas.microsoft.com/office/powerpoint/2010/main" val="39746927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Dragan Todorovic</a:t>
            </a:r>
          </a:p>
        </p:txBody>
      </p:sp>
      <p:pic>
        <p:nvPicPr>
          <p:cNvPr id="8194" name="Picture 2" descr="http://www.cuded.com/wp-content/uploads/2012/08/Dragan-Todorovi263-_10600_600.jpg"/>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886903" y="1700808"/>
            <a:ext cx="4703193" cy="4703193"/>
          </a:xfrm>
          <a:prstGeom prst="rect">
            <a:avLst/>
          </a:prstGeom>
          <a:noFill/>
        </p:spPr>
      </p:pic>
      <p:pic>
        <p:nvPicPr>
          <p:cNvPr id="8196" name="Picture 4" descr="http://www.cuded.com/wp-content/uploads/2012/08/Dragan-Todorovi263-_8600_600.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96000" y="1690688"/>
            <a:ext cx="4703192" cy="4703192"/>
          </a:xfrm>
          <a:prstGeom prst="rect">
            <a:avLst/>
          </a:prstGeom>
          <a:noFill/>
        </p:spPr>
      </p:pic>
      <p:pic>
        <p:nvPicPr>
          <p:cNvPr id="5" name="Picture 4" descr="A drawing of a face&#10;&#10;Description automatically generated">
            <a:extLst>
              <a:ext uri="{FF2B5EF4-FFF2-40B4-BE49-F238E27FC236}">
                <a16:creationId xmlns:a16="http://schemas.microsoft.com/office/drawing/2014/main" id="{76FFDAF1-7119-754F-9F14-216770C34D0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8200" y="63500"/>
            <a:ext cx="2400300" cy="603250"/>
          </a:xfrm>
          <a:prstGeom prst="rect">
            <a:avLst/>
          </a:prstGeom>
        </p:spPr>
      </p:pic>
    </p:spTree>
    <p:extLst>
      <p:ext uri="{BB962C8B-B14F-4D97-AF65-F5344CB8AC3E}">
        <p14:creationId xmlns:p14="http://schemas.microsoft.com/office/powerpoint/2010/main" val="33699635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57641" y="901507"/>
            <a:ext cx="10515600" cy="652306"/>
          </a:xfrm>
          <a:prstGeom prst="rect">
            <a:avLst/>
          </a:prstGeom>
        </p:spPr>
        <p:txBody>
          <a:bodyPr vert="horz" lIns="91440" tIns="45720" rIns="91440" bIns="45720" rtlCol="0" anchor="ctr">
            <a:normAutofit fontScale="5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GB">
                <a:solidFill>
                  <a:sysClr val="windowText" lastClr="000000"/>
                </a:solidFill>
                <a:latin typeface="Calibri Light" panose="020F0302020204030204"/>
              </a:rPr>
              <a:t>Lois Greenfield</a:t>
            </a:r>
          </a:p>
          <a:p>
            <a:pPr lvl="0"/>
            <a:r>
              <a:rPr lang="en-GB">
                <a:solidFill>
                  <a:sysClr val="windowText" lastClr="000000"/>
                </a:solidFill>
                <a:latin typeface="Calibri Light" panose="020F0302020204030204"/>
              </a:rPr>
              <a:t>Movement</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57641" y="2599342"/>
            <a:ext cx="3771219" cy="3771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95813" y="557213"/>
            <a:ext cx="3198358" cy="25612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595813" y="3402465"/>
            <a:ext cx="3125787" cy="3125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1"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188553" y="1837830"/>
            <a:ext cx="3640590" cy="36405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descr="A drawing of a face&#10;&#10;Description automatically generated">
            <a:extLst>
              <a:ext uri="{FF2B5EF4-FFF2-40B4-BE49-F238E27FC236}">
                <a16:creationId xmlns:a16="http://schemas.microsoft.com/office/drawing/2014/main" id="{DBC8F8AF-4F49-7648-8F27-C48611D1BD5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6593" y="185814"/>
            <a:ext cx="2400300" cy="603250"/>
          </a:xfrm>
          <a:prstGeom prst="rect">
            <a:avLst/>
          </a:prstGeom>
        </p:spPr>
      </p:pic>
    </p:spTree>
    <p:extLst>
      <p:ext uri="{BB962C8B-B14F-4D97-AF65-F5344CB8AC3E}">
        <p14:creationId xmlns:p14="http://schemas.microsoft.com/office/powerpoint/2010/main" val="10382586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Louie Palu</a:t>
            </a:r>
          </a:p>
        </p:txBody>
      </p:sp>
      <p:sp>
        <p:nvSpPr>
          <p:cNvPr id="3" name="Content Placeholder 2"/>
          <p:cNvSpPr>
            <a:spLocks noGrp="1"/>
          </p:cNvSpPr>
          <p:nvPr>
            <p:ph idx="1"/>
          </p:nvPr>
        </p:nvSpPr>
        <p:spPr>
          <a:xfrm>
            <a:off x="4058859" y="1059351"/>
            <a:ext cx="10515600" cy="4351338"/>
          </a:xfrm>
        </p:spPr>
        <p:txBody>
          <a:bodyPr>
            <a:normAutofit/>
          </a:bodyPr>
          <a:lstStyle/>
          <a:p>
            <a:pPr marL="0" indent="0">
              <a:buNone/>
            </a:pPr>
            <a:r>
              <a:rPr lang="en-GB" sz="4400">
                <a:solidFill>
                  <a:srgbClr val="C00000"/>
                </a:solidFill>
              </a:rPr>
              <a:t>Louie Palu</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2397" y="54807"/>
            <a:ext cx="2801818" cy="4217790"/>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4800" y="3756820"/>
            <a:ext cx="4318650" cy="2880000"/>
          </a:xfrm>
          <a:prstGeom prst="rect">
            <a:avLst/>
          </a:prstGeom>
        </p:spPr>
      </p:pic>
      <p:pic>
        <p:nvPicPr>
          <p:cNvPr id="6" name="Picture 5"/>
          <p:cNvPicPr>
            <a:picLocks noChangeAspect="1"/>
          </p:cNvPicPr>
          <p:nvPr/>
        </p:nvPicPr>
        <p:blipFill>
          <a:blip r:embed="rId4"/>
          <a:stretch>
            <a:fillRect/>
          </a:stretch>
        </p:blipFill>
        <p:spPr>
          <a:xfrm>
            <a:off x="4928250" y="3065561"/>
            <a:ext cx="2367900" cy="3571259"/>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540950" y="2593530"/>
            <a:ext cx="3858102" cy="4043290"/>
          </a:xfrm>
          <a:prstGeom prst="rect">
            <a:avLst/>
          </a:prstGeom>
        </p:spPr>
      </p:pic>
      <p:pic>
        <p:nvPicPr>
          <p:cNvPr id="8" name="Picture 7" descr="A drawing of a face&#10;&#10;Description automatically generated">
            <a:extLst>
              <a:ext uri="{FF2B5EF4-FFF2-40B4-BE49-F238E27FC236}">
                <a16:creationId xmlns:a16="http://schemas.microsoft.com/office/drawing/2014/main" id="{A5134149-2F65-1F47-A4C1-DD643B7FF6D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058859" y="221180"/>
            <a:ext cx="2400300" cy="603250"/>
          </a:xfrm>
          <a:prstGeom prst="rect">
            <a:avLst/>
          </a:prstGeom>
        </p:spPr>
      </p:pic>
    </p:spTree>
    <p:extLst>
      <p:ext uri="{BB962C8B-B14F-4D97-AF65-F5344CB8AC3E}">
        <p14:creationId xmlns:p14="http://schemas.microsoft.com/office/powerpoint/2010/main" val="1243671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0" y="0"/>
            <a:ext cx="10515600" cy="652306"/>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a:solidFill>
                  <a:sysClr val="windowText" lastClr="000000"/>
                </a:solidFill>
                <a:latin typeface="Calibri Light" panose="020F0302020204030204"/>
              </a:rPr>
              <a:t>David Bailey</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8857" y="775381"/>
            <a:ext cx="2941658" cy="29547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50515" y="3071584"/>
            <a:ext cx="2775857" cy="36617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881008" y="257196"/>
            <a:ext cx="2573110" cy="31718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9"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929993" y="3548015"/>
            <a:ext cx="2979737" cy="29664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0" name="Picture 6"/>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883196" y="3511232"/>
            <a:ext cx="2963410" cy="30032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1" name="Picture 7"/>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883196" y="0"/>
            <a:ext cx="3264807" cy="1958884"/>
          </a:xfrm>
          <a:prstGeom prst="rect">
            <a:avLst/>
          </a:prstGeom>
          <a:noFill/>
          <a:ln w="28575">
            <a:solidFill>
              <a:srgbClr val="FF0000"/>
            </a:solidFill>
            <a:miter lim="800000"/>
            <a:headEnd/>
            <a:tailEnd/>
          </a:ln>
          <a:extLst>
            <a:ext uri="{909E8E84-426E-40DD-AFC4-6F175D3DCCD1}">
              <a14:hiddenFill xmlns:a14="http://schemas.microsoft.com/office/drawing/2010/main">
                <a:solidFill>
                  <a:schemeClr val="accent1"/>
                </a:solidFill>
              </a14:hiddenFill>
            </a:ext>
          </a:extLst>
        </p:spPr>
      </p:pic>
      <p:pic>
        <p:nvPicPr>
          <p:cNvPr id="9" name="Picture 8" descr="A drawing of a face&#10;&#10;Description automatically generated">
            <a:extLst>
              <a:ext uri="{FF2B5EF4-FFF2-40B4-BE49-F238E27FC236}">
                <a16:creationId xmlns:a16="http://schemas.microsoft.com/office/drawing/2014/main" id="{B629E185-E541-4346-A8D7-DC4D4525AA13}"/>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73764" y="4114347"/>
            <a:ext cx="2400300" cy="603250"/>
          </a:xfrm>
          <a:prstGeom prst="rect">
            <a:avLst/>
          </a:prstGeom>
        </p:spPr>
      </p:pic>
    </p:spTree>
    <p:extLst>
      <p:ext uri="{BB962C8B-B14F-4D97-AF65-F5344CB8AC3E}">
        <p14:creationId xmlns:p14="http://schemas.microsoft.com/office/powerpoint/2010/main" val="1853223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Jill Greenburg </a:t>
            </a:r>
          </a:p>
        </p:txBody>
      </p:sp>
      <p:sp>
        <p:nvSpPr>
          <p:cNvPr id="3" name="Content Placeholder 2"/>
          <p:cNvSpPr>
            <a:spLocks noGrp="1"/>
          </p:cNvSpPr>
          <p:nvPr>
            <p:ph idx="1"/>
          </p:nvPr>
        </p:nvSpPr>
        <p:spPr/>
        <p:txBody>
          <a:bodyPr/>
          <a:lstStyle/>
          <a:p>
            <a:endParaRPr lang="en-GB"/>
          </a:p>
        </p:txBody>
      </p:sp>
      <p:pic>
        <p:nvPicPr>
          <p:cNvPr id="4" name="Picture 3"/>
          <p:cNvPicPr>
            <a:picLocks noChangeAspect="1"/>
          </p:cNvPicPr>
          <p:nvPr/>
        </p:nvPicPr>
        <p:blipFill>
          <a:blip r:embed="rId2"/>
          <a:stretch>
            <a:fillRect/>
          </a:stretch>
        </p:blipFill>
        <p:spPr>
          <a:xfrm>
            <a:off x="7636451" y="699100"/>
            <a:ext cx="2659015" cy="3162421"/>
          </a:xfrm>
          <a:prstGeom prst="rect">
            <a:avLst/>
          </a:prstGeom>
        </p:spPr>
      </p:pic>
      <p:pic>
        <p:nvPicPr>
          <p:cNvPr id="5" name="Picture 4"/>
          <p:cNvPicPr>
            <a:picLocks noChangeAspect="1"/>
          </p:cNvPicPr>
          <p:nvPr/>
        </p:nvPicPr>
        <p:blipFill>
          <a:blip r:embed="rId3"/>
          <a:stretch>
            <a:fillRect/>
          </a:stretch>
        </p:blipFill>
        <p:spPr>
          <a:xfrm>
            <a:off x="4864428" y="2262187"/>
            <a:ext cx="2212647" cy="2631546"/>
          </a:xfrm>
          <a:prstGeom prst="rect">
            <a:avLst/>
          </a:prstGeom>
        </p:spPr>
      </p:pic>
      <p:pic>
        <p:nvPicPr>
          <p:cNvPr id="6" name="Picture 5"/>
          <p:cNvPicPr>
            <a:picLocks noChangeAspect="1"/>
          </p:cNvPicPr>
          <p:nvPr/>
        </p:nvPicPr>
        <p:blipFill>
          <a:blip r:embed="rId4"/>
          <a:stretch>
            <a:fillRect/>
          </a:stretch>
        </p:blipFill>
        <p:spPr>
          <a:xfrm>
            <a:off x="1371600" y="2829719"/>
            <a:ext cx="2636693" cy="3164032"/>
          </a:xfrm>
          <a:prstGeom prst="rect">
            <a:avLst/>
          </a:prstGeom>
        </p:spPr>
      </p:pic>
      <p:pic>
        <p:nvPicPr>
          <p:cNvPr id="7" name="Picture 6" descr="A drawing of a face&#10;&#10;Description automatically generated">
            <a:extLst>
              <a:ext uri="{FF2B5EF4-FFF2-40B4-BE49-F238E27FC236}">
                <a16:creationId xmlns:a16="http://schemas.microsoft.com/office/drawing/2014/main" id="{A2F0188C-E06F-924B-A60F-5A59D08196F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38200" y="63500"/>
            <a:ext cx="2400300" cy="603250"/>
          </a:xfrm>
          <a:prstGeom prst="rect">
            <a:avLst/>
          </a:prstGeom>
        </p:spPr>
      </p:pic>
    </p:spTree>
    <p:extLst>
      <p:ext uri="{BB962C8B-B14F-4D97-AF65-F5344CB8AC3E}">
        <p14:creationId xmlns:p14="http://schemas.microsoft.com/office/powerpoint/2010/main" val="32802046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Cecilia Paredes</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89314" y="1690688"/>
            <a:ext cx="4861305" cy="3934619"/>
          </a:xfrm>
          <a:prstGeom prst="rect">
            <a:avLst/>
          </a:prstGeom>
        </p:spPr>
      </p:pic>
      <p:pic>
        <p:nvPicPr>
          <p:cNvPr id="5" name="Picture 4"/>
          <p:cNvPicPr>
            <a:picLocks noChangeAspect="1"/>
          </p:cNvPicPr>
          <p:nvPr/>
        </p:nvPicPr>
        <p:blipFill>
          <a:blip r:embed="rId3"/>
          <a:stretch>
            <a:fillRect/>
          </a:stretch>
        </p:blipFill>
        <p:spPr>
          <a:xfrm>
            <a:off x="6045200" y="1932498"/>
            <a:ext cx="3405187" cy="3450997"/>
          </a:xfrm>
          <a:prstGeom prst="rect">
            <a:avLst/>
          </a:prstGeom>
        </p:spPr>
      </p:pic>
      <p:pic>
        <p:nvPicPr>
          <p:cNvPr id="6" name="Picture 5" descr="A drawing of a face&#10;&#10;Description automatically generated">
            <a:extLst>
              <a:ext uri="{FF2B5EF4-FFF2-40B4-BE49-F238E27FC236}">
                <a16:creationId xmlns:a16="http://schemas.microsoft.com/office/drawing/2014/main" id="{78C310A4-7D53-8348-BF40-35FDC00FCE5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8200" y="63500"/>
            <a:ext cx="2400300" cy="603250"/>
          </a:xfrm>
          <a:prstGeom prst="rect">
            <a:avLst/>
          </a:prstGeom>
        </p:spPr>
      </p:pic>
    </p:spTree>
    <p:extLst>
      <p:ext uri="{BB962C8B-B14F-4D97-AF65-F5344CB8AC3E}">
        <p14:creationId xmlns:p14="http://schemas.microsoft.com/office/powerpoint/2010/main" val="1405965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p>
            <a:pPr lvl="0"/>
            <a:r>
              <a:rPr lang="en-GB" b="1">
                <a:hlinkClick r:id="rId2"/>
              </a:rPr>
              <a:t>Andrea Tese</a:t>
            </a:r>
            <a:endParaRPr lang="en-GB"/>
          </a:p>
        </p:txBody>
      </p:sp>
      <p:sp>
        <p:nvSpPr>
          <p:cNvPr id="3" name="Content Placeholder 2"/>
          <p:cNvSpPr txBox="1">
            <a:spLocks noGrp="1"/>
          </p:cNvSpPr>
          <p:nvPr>
            <p:ph idx="1"/>
          </p:nvPr>
        </p:nvSpPr>
        <p:spPr/>
        <p:txBody>
          <a:bodyPr/>
          <a:lstStyle/>
          <a:p>
            <a:pPr marL="0" indent="0">
              <a:buNone/>
            </a:pPr>
            <a:r>
              <a:rPr lang="en-GB"/>
              <a:t>“Clothing, bottles, appliances – relatable objects that serve as the basic accessories of daily life”</a:t>
            </a:r>
          </a:p>
        </p:txBody>
      </p:sp>
      <p:sp>
        <p:nvSpPr>
          <p:cNvPr id="4" name="Rectangle 3"/>
          <p:cNvSpPr/>
          <p:nvPr/>
        </p:nvSpPr>
        <p:spPr>
          <a:xfrm>
            <a:off x="1703515" y="6309324"/>
            <a:ext cx="8856988" cy="369335"/>
          </a:xfrm>
          <a:prstGeom prst="rect">
            <a:avLst/>
          </a:prstGeom>
          <a:noFill/>
          <a:ln cap="flat">
            <a:noFill/>
            <a:prstDash val="solid"/>
          </a:ln>
        </p:spPr>
        <p:txBody>
          <a:bodyPr vert="horz" wrap="square" lIns="91440" tIns="45720" rIns="91440" bIns="45720" anchor="t" anchorCtr="0" compatLnSpc="1">
            <a:spAutoFit/>
          </a:bodyPr>
          <a:lstStyle/>
          <a:p>
            <a:pPr>
              <a:defRPr sz="1800" b="0" i="0" u="none" strike="noStrike" kern="0" cap="none" spc="0" baseline="0">
                <a:solidFill>
                  <a:srgbClr val="000000"/>
                </a:solidFill>
                <a:uFillTx/>
              </a:defRPr>
            </a:pPr>
            <a:r>
              <a:rPr lang="en-GB" kern="0">
                <a:solidFill>
                  <a:srgbClr val="000000"/>
                </a:solidFill>
              </a:rPr>
              <a:t>Possessions - Inheritance - Collections - Consume - Life - Death - Things - Identity - Old - Time</a:t>
            </a:r>
          </a:p>
        </p:txBody>
      </p:sp>
      <p:pic>
        <p:nvPicPr>
          <p:cNvPr id="5" name="Picture 2"/>
          <p:cNvPicPr>
            <a:picLocks noChangeAspect="1"/>
          </p:cNvPicPr>
          <p:nvPr/>
        </p:nvPicPr>
        <p:blipFill>
          <a:blip r:embed="rId3"/>
          <a:srcRect/>
          <a:stretch>
            <a:fillRect/>
          </a:stretch>
        </p:blipFill>
        <p:spPr>
          <a:xfrm>
            <a:off x="1847524" y="2996955"/>
            <a:ext cx="3810003" cy="3047996"/>
          </a:xfrm>
          <a:prstGeom prst="rect">
            <a:avLst/>
          </a:prstGeom>
          <a:noFill/>
          <a:ln cap="flat">
            <a:noFill/>
          </a:ln>
        </p:spPr>
      </p:pic>
      <p:pic>
        <p:nvPicPr>
          <p:cNvPr id="6" name="Picture 3"/>
          <p:cNvPicPr>
            <a:picLocks noChangeAspect="1"/>
          </p:cNvPicPr>
          <p:nvPr/>
        </p:nvPicPr>
        <p:blipFill>
          <a:blip r:embed="rId4"/>
          <a:srcRect/>
          <a:stretch>
            <a:fillRect/>
          </a:stretch>
        </p:blipFill>
        <p:spPr>
          <a:xfrm>
            <a:off x="6146110" y="2996955"/>
            <a:ext cx="3810003" cy="3047996"/>
          </a:xfrm>
          <a:prstGeom prst="rect">
            <a:avLst/>
          </a:prstGeom>
          <a:noFill/>
          <a:ln cap="flat">
            <a:noFill/>
          </a:ln>
        </p:spPr>
      </p:pic>
      <p:pic>
        <p:nvPicPr>
          <p:cNvPr id="7" name="Picture 6" descr="A drawing of a face&#10;&#10;Description automatically generated">
            <a:extLst>
              <a:ext uri="{FF2B5EF4-FFF2-40B4-BE49-F238E27FC236}">
                <a16:creationId xmlns:a16="http://schemas.microsoft.com/office/drawing/2014/main" id="{FB1166DC-502C-C643-963C-3D0270E9DD1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91126" y="726281"/>
            <a:ext cx="2400300" cy="603250"/>
          </a:xfrm>
          <a:prstGeom prst="rect">
            <a:avLst/>
          </a:prstGeom>
        </p:spPr>
      </p:pic>
    </p:spTree>
    <p:extLst>
      <p:ext uri="{BB962C8B-B14F-4D97-AF65-F5344CB8AC3E}">
        <p14:creationId xmlns:p14="http://schemas.microsoft.com/office/powerpoint/2010/main" val="35122908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a:xfrm>
            <a:off x="838200" y="63059"/>
            <a:ext cx="10515600" cy="1325563"/>
          </a:xfrm>
        </p:spPr>
        <p:txBody>
          <a:bodyPr/>
          <a:lstStyle/>
          <a:p>
            <a:pPr lvl="0"/>
            <a:r>
              <a:rPr lang="en-GB" sz="4000" b="1">
                <a:hlinkClick r:id="rId2"/>
              </a:rPr>
              <a:t>Tara Sellios</a:t>
            </a:r>
            <a:br>
              <a:rPr lang="en-GB" sz="4000" b="1"/>
            </a:br>
            <a:endParaRPr lang="en-GB" sz="4000"/>
          </a:p>
        </p:txBody>
      </p:sp>
      <p:sp>
        <p:nvSpPr>
          <p:cNvPr id="3" name="Content Placeholder 2"/>
          <p:cNvSpPr txBox="1">
            <a:spLocks noGrp="1"/>
          </p:cNvSpPr>
          <p:nvPr>
            <p:ph idx="1"/>
          </p:nvPr>
        </p:nvSpPr>
        <p:spPr/>
        <p:txBody>
          <a:bodyPr/>
          <a:lstStyle/>
          <a:p>
            <a:endParaRPr lang="en-GB"/>
          </a:p>
        </p:txBody>
      </p:sp>
      <p:pic>
        <p:nvPicPr>
          <p:cNvPr id="4" name="Picture 2"/>
          <p:cNvPicPr>
            <a:picLocks noChangeAspect="1"/>
          </p:cNvPicPr>
          <p:nvPr/>
        </p:nvPicPr>
        <p:blipFill>
          <a:blip r:embed="rId3"/>
          <a:srcRect/>
          <a:stretch>
            <a:fillRect/>
          </a:stretch>
        </p:blipFill>
        <p:spPr>
          <a:xfrm>
            <a:off x="1753780" y="1019227"/>
            <a:ext cx="3567357" cy="2849325"/>
          </a:xfrm>
          <a:prstGeom prst="rect">
            <a:avLst/>
          </a:prstGeom>
          <a:noFill/>
          <a:ln cap="flat">
            <a:noFill/>
          </a:ln>
        </p:spPr>
      </p:pic>
      <p:pic>
        <p:nvPicPr>
          <p:cNvPr id="5" name="Picture 3"/>
          <p:cNvPicPr>
            <a:picLocks noChangeAspect="1"/>
          </p:cNvPicPr>
          <p:nvPr/>
        </p:nvPicPr>
        <p:blipFill>
          <a:blip r:embed="rId4"/>
          <a:srcRect/>
          <a:stretch>
            <a:fillRect/>
          </a:stretch>
        </p:blipFill>
        <p:spPr>
          <a:xfrm>
            <a:off x="6321994" y="906197"/>
            <a:ext cx="3744413" cy="2962354"/>
          </a:xfrm>
          <a:prstGeom prst="rect">
            <a:avLst/>
          </a:prstGeom>
          <a:noFill/>
          <a:ln cap="flat">
            <a:noFill/>
          </a:ln>
        </p:spPr>
      </p:pic>
      <p:pic>
        <p:nvPicPr>
          <p:cNvPr id="6" name="Picture 4"/>
          <p:cNvPicPr>
            <a:picLocks noChangeAspect="1"/>
          </p:cNvPicPr>
          <p:nvPr/>
        </p:nvPicPr>
        <p:blipFill>
          <a:blip r:embed="rId5"/>
          <a:srcRect/>
          <a:stretch>
            <a:fillRect/>
          </a:stretch>
        </p:blipFill>
        <p:spPr>
          <a:xfrm>
            <a:off x="3143667" y="4229264"/>
            <a:ext cx="5676302" cy="2236466"/>
          </a:xfrm>
          <a:prstGeom prst="rect">
            <a:avLst/>
          </a:prstGeom>
          <a:noFill/>
          <a:ln cap="flat">
            <a:noFill/>
          </a:ln>
        </p:spPr>
      </p:pic>
      <p:pic>
        <p:nvPicPr>
          <p:cNvPr id="7" name="Picture 6" descr="A drawing of a face&#10;&#10;Description automatically generated">
            <a:extLst>
              <a:ext uri="{FF2B5EF4-FFF2-40B4-BE49-F238E27FC236}">
                <a16:creationId xmlns:a16="http://schemas.microsoft.com/office/drawing/2014/main" id="{9B91973D-BED4-AB4D-ACEE-86B50D0D90E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537458" y="122590"/>
            <a:ext cx="2400300" cy="603250"/>
          </a:xfrm>
          <a:prstGeom prst="rect">
            <a:avLst/>
          </a:prstGeom>
        </p:spPr>
      </p:pic>
    </p:spTree>
    <p:extLst>
      <p:ext uri="{BB962C8B-B14F-4D97-AF65-F5344CB8AC3E}">
        <p14:creationId xmlns:p14="http://schemas.microsoft.com/office/powerpoint/2010/main" val="1234226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drawing of a face&#10;&#10;Description automatically generated">
            <a:extLst>
              <a:ext uri="{FF2B5EF4-FFF2-40B4-BE49-F238E27FC236}">
                <a16:creationId xmlns:a16="http://schemas.microsoft.com/office/drawing/2014/main" id="{A9E80290-BB7A-8843-82A3-8B796DB7465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5601" y="214137"/>
            <a:ext cx="1862666" cy="659694"/>
          </a:xfrm>
          <a:prstGeom prst="rect">
            <a:avLst/>
          </a:prstGeom>
        </p:spPr>
      </p:pic>
      <p:pic>
        <p:nvPicPr>
          <p:cNvPr id="7" name="Picture 6" descr="A drawing of a face&#10;&#10;Description automatically generated">
            <a:extLst>
              <a:ext uri="{FF2B5EF4-FFF2-40B4-BE49-F238E27FC236}">
                <a16:creationId xmlns:a16="http://schemas.microsoft.com/office/drawing/2014/main" id="{18B712F5-4497-624A-A373-4BDAA6AC4CF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18267" y="214137"/>
            <a:ext cx="2400300" cy="603250"/>
          </a:xfrm>
          <a:prstGeom prst="rect">
            <a:avLst/>
          </a:prstGeom>
        </p:spPr>
      </p:pic>
      <p:sp>
        <p:nvSpPr>
          <p:cNvPr id="8" name="TextBox 7">
            <a:extLst>
              <a:ext uri="{FF2B5EF4-FFF2-40B4-BE49-F238E27FC236}">
                <a16:creationId xmlns:a16="http://schemas.microsoft.com/office/drawing/2014/main" id="{AB95F918-BEF4-FF44-8921-D7BA9ADAAC64}"/>
              </a:ext>
            </a:extLst>
          </p:cNvPr>
          <p:cNvSpPr txBox="1"/>
          <p:nvPr/>
        </p:nvSpPr>
        <p:spPr>
          <a:xfrm>
            <a:off x="355601" y="873831"/>
            <a:ext cx="4741332" cy="2862322"/>
          </a:xfrm>
          <a:prstGeom prst="rect">
            <a:avLst/>
          </a:prstGeom>
          <a:noFill/>
        </p:spPr>
        <p:txBody>
          <a:bodyPr wrap="square" rtlCol="0">
            <a:spAutoFit/>
          </a:bodyPr>
          <a:lstStyle/>
          <a:p>
            <a:r>
              <a:rPr lang="en-US"/>
              <a:t>Once you have decided on your subject matter you should take photos trying out a range of shots and compositions. Remember to use the macro function (flower symbol) when taking up close photos as it will enable close-up detail. You can take photos on a camera or your phone. I have included a guide of things to consider when taking your photos over the next slides. I have also included a range of photographers who you might like to work in the style of.</a:t>
            </a:r>
          </a:p>
        </p:txBody>
      </p:sp>
      <p:pic>
        <p:nvPicPr>
          <p:cNvPr id="10" name="Picture 9" descr="A picture containing drawing&#10;&#10;Description automatically generated">
            <a:extLst>
              <a:ext uri="{FF2B5EF4-FFF2-40B4-BE49-F238E27FC236}">
                <a16:creationId xmlns:a16="http://schemas.microsoft.com/office/drawing/2014/main" id="{D3E16306-DF80-684B-A900-ED5555EFF92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618567" y="309564"/>
            <a:ext cx="412396" cy="412396"/>
          </a:xfrm>
          <a:prstGeom prst="rect">
            <a:avLst/>
          </a:prstGeom>
        </p:spPr>
      </p:pic>
      <p:pic>
        <p:nvPicPr>
          <p:cNvPr id="12" name="Picture 11" descr="A close up of a sign&#10;&#10;Description automatically generated">
            <a:extLst>
              <a:ext uri="{FF2B5EF4-FFF2-40B4-BE49-F238E27FC236}">
                <a16:creationId xmlns:a16="http://schemas.microsoft.com/office/drawing/2014/main" id="{8CE98229-66A1-C849-8C1F-B0EB278FD44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55601" y="3888024"/>
            <a:ext cx="2274322" cy="603250"/>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E4AACCAC-1DA4-BD40-8327-A61E81DC5D4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743491" y="3888024"/>
            <a:ext cx="1875076" cy="755121"/>
          </a:xfrm>
          <a:prstGeom prst="rect">
            <a:avLst/>
          </a:prstGeom>
        </p:spPr>
      </p:pic>
      <p:sp>
        <p:nvSpPr>
          <p:cNvPr id="16" name="TextBox 15">
            <a:extLst>
              <a:ext uri="{FF2B5EF4-FFF2-40B4-BE49-F238E27FC236}">
                <a16:creationId xmlns:a16="http://schemas.microsoft.com/office/drawing/2014/main" id="{D4A1C7EA-B390-744F-8AD2-D0C4C67EBD2A}"/>
              </a:ext>
            </a:extLst>
          </p:cNvPr>
          <p:cNvSpPr txBox="1"/>
          <p:nvPr/>
        </p:nvSpPr>
        <p:spPr>
          <a:xfrm>
            <a:off x="355601" y="4643145"/>
            <a:ext cx="4469164" cy="2031325"/>
          </a:xfrm>
          <a:prstGeom prst="rect">
            <a:avLst/>
          </a:prstGeom>
          <a:noFill/>
        </p:spPr>
        <p:txBody>
          <a:bodyPr wrap="square" rtlCol="0">
            <a:spAutoFit/>
          </a:bodyPr>
          <a:lstStyle/>
          <a:p>
            <a:r>
              <a:rPr lang="en-US"/>
              <a:t>For AO3 on the A level course you will need to demonstrate that you can accurately record. This means drawing from observation carefully showing detail and tone. Use your photos to create a page of drawings. You must draw from primary sources (your photos or real objects you can see in front of you.)</a:t>
            </a:r>
          </a:p>
        </p:txBody>
      </p:sp>
      <p:pic>
        <p:nvPicPr>
          <p:cNvPr id="20" name="Picture 19" descr="A drawing of a face&#10;&#10;Description automatically generated">
            <a:extLst>
              <a:ext uri="{FF2B5EF4-FFF2-40B4-BE49-F238E27FC236}">
                <a16:creationId xmlns:a16="http://schemas.microsoft.com/office/drawing/2014/main" id="{580F86BC-9EF3-5E4F-B5B0-D3A54453A65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028645" y="83788"/>
            <a:ext cx="2116513" cy="659693"/>
          </a:xfrm>
          <a:prstGeom prst="rect">
            <a:avLst/>
          </a:prstGeom>
        </p:spPr>
      </p:pic>
      <p:pic>
        <p:nvPicPr>
          <p:cNvPr id="23" name="Picture 22" descr="A close up of a logo&#10;&#10;Description automatically generated">
            <a:extLst>
              <a:ext uri="{FF2B5EF4-FFF2-40B4-BE49-F238E27FC236}">
                <a16:creationId xmlns:a16="http://schemas.microsoft.com/office/drawing/2014/main" id="{A16288D2-67FE-BA41-AAA8-282753742E0A}"/>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26327" y="161715"/>
            <a:ext cx="3246967" cy="503840"/>
          </a:xfrm>
          <a:prstGeom prst="rect">
            <a:avLst/>
          </a:prstGeom>
        </p:spPr>
      </p:pic>
      <p:sp>
        <p:nvSpPr>
          <p:cNvPr id="24" name="TextBox 23">
            <a:extLst>
              <a:ext uri="{FF2B5EF4-FFF2-40B4-BE49-F238E27FC236}">
                <a16:creationId xmlns:a16="http://schemas.microsoft.com/office/drawing/2014/main" id="{54DDF483-328E-5340-9558-0CBC6E0CDE2C}"/>
              </a:ext>
            </a:extLst>
          </p:cNvPr>
          <p:cNvSpPr txBox="1"/>
          <p:nvPr/>
        </p:nvSpPr>
        <p:spPr>
          <a:xfrm>
            <a:off x="5943600" y="743481"/>
            <a:ext cx="5892799" cy="6740307"/>
          </a:xfrm>
          <a:prstGeom prst="rect">
            <a:avLst/>
          </a:prstGeom>
          <a:noFill/>
        </p:spPr>
        <p:txBody>
          <a:bodyPr wrap="square" rtlCol="0" anchor="t">
            <a:spAutoFit/>
          </a:bodyPr>
          <a:lstStyle/>
          <a:p>
            <a:r>
              <a:rPr lang="en-US"/>
              <a:t>Still working from observation, this next step is to review and evaluate your drawings and decide what steps to take to improve your work in terms of media…will you draw, paint, collage or do a mixture of both? How exciting! Take influence from artists and your own research into techniques. There is a list of artists attached. </a:t>
            </a:r>
          </a:p>
          <a:p>
            <a:endParaRPr lang="en-US"/>
          </a:p>
          <a:p>
            <a:endParaRPr lang="en-US"/>
          </a:p>
          <a:p>
            <a:endParaRPr lang="en-US"/>
          </a:p>
          <a:p>
            <a:endParaRPr lang="en-US"/>
          </a:p>
          <a:p>
            <a:endParaRPr lang="en-US"/>
          </a:p>
          <a:p>
            <a:r>
              <a:rPr lang="en-US"/>
              <a:t>In total you should be looking to hand in:</a:t>
            </a:r>
          </a:p>
          <a:p>
            <a:pPr marL="285750" indent="-285750">
              <a:buFont typeface="Arial" panose="020B0604020202020204" pitchFamily="34" charset="0"/>
              <a:buChar char="•"/>
            </a:pPr>
            <a:r>
              <a:rPr lang="en-US"/>
              <a:t>One mind-map of  “My Generation” ideas</a:t>
            </a:r>
          </a:p>
          <a:p>
            <a:pPr marL="285750" indent="-285750">
              <a:buFont typeface="Arial" panose="020B0604020202020204" pitchFamily="34" charset="0"/>
              <a:buChar char="•"/>
            </a:pPr>
            <a:r>
              <a:rPr lang="en-US"/>
              <a:t>One or more sheets of photography presented thoughtfully- you could try contact sheets (small images presented together)</a:t>
            </a:r>
          </a:p>
          <a:p>
            <a:pPr marL="285750" indent="-285750">
              <a:buFont typeface="Arial" panose="020B0604020202020204" pitchFamily="34" charset="0"/>
              <a:buChar char="•"/>
            </a:pPr>
            <a:r>
              <a:rPr lang="en-US"/>
              <a:t>A minimum of two A3 sheets of drawings</a:t>
            </a:r>
          </a:p>
          <a:p>
            <a:pPr marL="285750" indent="-285750">
              <a:buFont typeface="Arial" panose="020B0604020202020204" pitchFamily="34" charset="0"/>
              <a:buChar char="•"/>
            </a:pPr>
            <a:r>
              <a:rPr lang="en-US"/>
              <a:t>A minimum of three A3 sheets of developments in media</a:t>
            </a:r>
          </a:p>
          <a:p>
            <a:pPr marL="285750" indent="-285750">
              <a:buFont typeface="Arial" panose="020B0604020202020204" pitchFamily="34" charset="0"/>
              <a:buChar char="•"/>
            </a:pPr>
            <a:r>
              <a:rPr lang="en-US"/>
              <a:t>An artist or photographer analysis- three paragraphs minimum</a:t>
            </a:r>
          </a:p>
          <a:p>
            <a:pPr marL="285750" indent="-285750">
              <a:buFont typeface="Arial" panose="020B0604020202020204" pitchFamily="34" charset="0"/>
              <a:buChar char="•"/>
            </a:pPr>
            <a:r>
              <a:rPr lang="en-US"/>
              <a:t>EXTENSION- A final piece developed from your work so far- a larger piece of work that showcases your best work yet!</a:t>
            </a:r>
          </a:p>
          <a:p>
            <a:pPr marL="285750" indent="-285750">
              <a:buFont typeface="Arial" panose="020B0604020202020204" pitchFamily="34" charset="0"/>
              <a:buChar char="•"/>
            </a:pPr>
            <a:endParaRPr lang="en-US"/>
          </a:p>
        </p:txBody>
      </p:sp>
      <p:pic>
        <p:nvPicPr>
          <p:cNvPr id="26" name="Picture 25" descr="A close up of a sign&#10;&#10;Description automatically generated">
            <a:extLst>
              <a:ext uri="{FF2B5EF4-FFF2-40B4-BE49-F238E27FC236}">
                <a16:creationId xmlns:a16="http://schemas.microsoft.com/office/drawing/2014/main" id="{DBF3C5C5-6F3E-814F-A15A-792F84BC8EF6}"/>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028645" y="2641039"/>
            <a:ext cx="1733550" cy="558800"/>
          </a:xfrm>
          <a:prstGeom prst="rect">
            <a:avLst/>
          </a:prstGeom>
        </p:spPr>
      </p:pic>
      <p:pic>
        <p:nvPicPr>
          <p:cNvPr id="28" name="Picture 27">
            <a:extLst>
              <a:ext uri="{FF2B5EF4-FFF2-40B4-BE49-F238E27FC236}">
                <a16:creationId xmlns:a16="http://schemas.microsoft.com/office/drawing/2014/main" id="{0CAF2202-60B2-D741-9CE2-F310ED1138B6}"/>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943600" y="3250229"/>
            <a:ext cx="5067300" cy="361950"/>
          </a:xfrm>
          <a:prstGeom prst="rect">
            <a:avLst/>
          </a:prstGeom>
        </p:spPr>
      </p:pic>
      <p:sp>
        <p:nvSpPr>
          <p:cNvPr id="30" name="TextBox 29">
            <a:extLst>
              <a:ext uri="{FF2B5EF4-FFF2-40B4-BE49-F238E27FC236}">
                <a16:creationId xmlns:a16="http://schemas.microsoft.com/office/drawing/2014/main" id="{AC0321F4-6657-B841-9B89-934680BF2405}"/>
              </a:ext>
            </a:extLst>
          </p:cNvPr>
          <p:cNvSpPr txBox="1"/>
          <p:nvPr/>
        </p:nvSpPr>
        <p:spPr>
          <a:xfrm>
            <a:off x="7881106" y="2597273"/>
            <a:ext cx="2573868" cy="646331"/>
          </a:xfrm>
          <a:prstGeom prst="rect">
            <a:avLst/>
          </a:prstGeom>
          <a:noFill/>
        </p:spPr>
        <p:txBody>
          <a:bodyPr wrap="square" rtlCol="0">
            <a:spAutoFit/>
          </a:bodyPr>
          <a:lstStyle/>
          <a:p>
            <a:r>
              <a:rPr lang="en-US"/>
              <a:t>See questions on guide on following slides</a:t>
            </a:r>
          </a:p>
        </p:txBody>
      </p:sp>
    </p:spTree>
    <p:extLst>
      <p:ext uri="{BB962C8B-B14F-4D97-AF65-F5344CB8AC3E}">
        <p14:creationId xmlns:p14="http://schemas.microsoft.com/office/powerpoint/2010/main" val="10223580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p:nvPr>
        </p:nvSpPr>
        <p:spPr>
          <a:xfrm>
            <a:off x="1337733" y="5160433"/>
            <a:ext cx="8229600" cy="1143000"/>
          </a:xfrm>
        </p:spPr>
        <p:txBody>
          <a:bodyPr/>
          <a:lstStyle/>
          <a:p>
            <a:pPr lvl="0"/>
            <a:r>
              <a:rPr lang="en-GB" sz="6000">
                <a:latin typeface="Baskerville Old Face" pitchFamily="18"/>
              </a:rPr>
              <a:t>Tomas Teodosijev</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217908" y="962768"/>
            <a:ext cx="3835370" cy="3835370"/>
          </a:xfrm>
          <a:prstGeom prst="rect">
            <a:avLst/>
          </a:prstGeom>
          <a:noFill/>
          <a:ln cap="flat">
            <a:noFill/>
          </a:ln>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4303354" y="986380"/>
            <a:ext cx="3835370" cy="3835370"/>
          </a:xfrm>
          <a:prstGeom prst="rect">
            <a:avLst/>
          </a:prstGeom>
          <a:noFill/>
          <a:ln cap="flat">
            <a:noFill/>
          </a:ln>
        </p:spPr>
      </p:pic>
      <p:pic>
        <p:nvPicPr>
          <p:cNvPr id="5" name="Picture 4"/>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8490072" y="1104913"/>
            <a:ext cx="3484020" cy="3484020"/>
          </a:xfrm>
          <a:prstGeom prst="rect">
            <a:avLst/>
          </a:prstGeom>
          <a:noFill/>
          <a:ln cap="flat">
            <a:noFill/>
          </a:ln>
        </p:spPr>
      </p:pic>
      <p:pic>
        <p:nvPicPr>
          <p:cNvPr id="6" name="Picture 5" descr="A drawing of a face&#10;&#10;Description automatically generated">
            <a:extLst>
              <a:ext uri="{FF2B5EF4-FFF2-40B4-BE49-F238E27FC236}">
                <a16:creationId xmlns:a16="http://schemas.microsoft.com/office/drawing/2014/main" id="{45C316C7-95B0-4F4F-99DD-42B0DD041E2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6593" y="185814"/>
            <a:ext cx="2400300" cy="603250"/>
          </a:xfrm>
          <a:prstGeom prst="rect">
            <a:avLst/>
          </a:prstGeom>
        </p:spPr>
      </p:pic>
    </p:spTree>
    <p:extLst>
      <p:ext uri="{BB962C8B-B14F-4D97-AF65-F5344CB8AC3E}">
        <p14:creationId xmlns:p14="http://schemas.microsoft.com/office/powerpoint/2010/main" val="31257747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515600" cy="652306"/>
          </a:xfrm>
        </p:spPr>
        <p:txBody>
          <a:bodyPr>
            <a:normAutofit fontScale="90000"/>
          </a:bodyPr>
          <a:lstStyle/>
          <a:p>
            <a:r>
              <a:rPr lang="en-GB"/>
              <a:t>Edward Weston</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1663" y="571499"/>
            <a:ext cx="4376378" cy="3459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35132" y="281992"/>
            <a:ext cx="6096000" cy="403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9182637" y="571499"/>
            <a:ext cx="1815921" cy="369332"/>
          </a:xfrm>
          <a:prstGeom prst="rect">
            <a:avLst/>
          </a:prstGeom>
          <a:solidFill>
            <a:srgbClr val="FFFF00"/>
          </a:solidFill>
        </p:spPr>
        <p:txBody>
          <a:bodyPr wrap="square" rtlCol="0">
            <a:spAutoFit/>
          </a:bodyPr>
          <a:lstStyle/>
          <a:p>
            <a:r>
              <a:rPr lang="en-GB">
                <a:solidFill>
                  <a:prstClr val="black"/>
                </a:solidFill>
              </a:rPr>
              <a:t>Someone's copy!</a:t>
            </a:r>
          </a:p>
        </p:txBody>
      </p:sp>
      <p:pic>
        <p:nvPicPr>
          <p:cNvPr id="5124"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51663" y="4456090"/>
            <a:ext cx="8537084" cy="2134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descr="A drawing of a face&#10;&#10;Description automatically generated">
            <a:extLst>
              <a:ext uri="{FF2B5EF4-FFF2-40B4-BE49-F238E27FC236}">
                <a16:creationId xmlns:a16="http://schemas.microsoft.com/office/drawing/2014/main" id="{1683F8B4-CB02-EB41-BA3F-B26C9EC0522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890447" y="4602584"/>
            <a:ext cx="2400300" cy="603250"/>
          </a:xfrm>
          <a:prstGeom prst="rect">
            <a:avLst/>
          </a:prstGeom>
        </p:spPr>
      </p:pic>
    </p:spTree>
    <p:extLst>
      <p:ext uri="{BB962C8B-B14F-4D97-AF65-F5344CB8AC3E}">
        <p14:creationId xmlns:p14="http://schemas.microsoft.com/office/powerpoint/2010/main" val="42946105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14829" y="1062027"/>
            <a:ext cx="5771944" cy="4617555"/>
          </a:xfrm>
          <a:prstGeom prst="rect">
            <a:avLst/>
          </a:prstGeom>
        </p:spPr>
      </p:pic>
      <p:pic>
        <p:nvPicPr>
          <p:cNvPr id="5" name="Picture 4"/>
          <p:cNvPicPr>
            <a:picLocks noChangeAspect="1"/>
          </p:cNvPicPr>
          <p:nvPr/>
        </p:nvPicPr>
        <p:blipFill>
          <a:blip r:embed="rId3"/>
          <a:stretch>
            <a:fillRect/>
          </a:stretch>
        </p:blipFill>
        <p:spPr>
          <a:xfrm>
            <a:off x="6139932" y="2047741"/>
            <a:ext cx="5622773" cy="4498219"/>
          </a:xfrm>
          <a:prstGeom prst="rect">
            <a:avLst/>
          </a:prstGeom>
        </p:spPr>
      </p:pic>
      <p:sp>
        <p:nvSpPr>
          <p:cNvPr id="7" name="Title 1"/>
          <p:cNvSpPr txBox="1">
            <a:spLocks/>
          </p:cNvSpPr>
          <p:nvPr/>
        </p:nvSpPr>
        <p:spPr>
          <a:xfrm>
            <a:off x="0" y="0"/>
            <a:ext cx="10515600" cy="652306"/>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a:solidFill>
                  <a:sysClr val="windowText" lastClr="000000"/>
                </a:solidFill>
                <a:latin typeface="Calibri Light" panose="020F0302020204030204"/>
              </a:rPr>
              <a:t>Stephen J Morgan</a:t>
            </a:r>
          </a:p>
        </p:txBody>
      </p:sp>
      <p:pic>
        <p:nvPicPr>
          <p:cNvPr id="6" name="Picture 5" descr="A drawing of a face&#10;&#10;Description automatically generated">
            <a:extLst>
              <a:ext uri="{FF2B5EF4-FFF2-40B4-BE49-F238E27FC236}">
                <a16:creationId xmlns:a16="http://schemas.microsoft.com/office/drawing/2014/main" id="{9B8C40BB-7DEB-C846-89E7-0B870CE6678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31393" y="93506"/>
            <a:ext cx="2400300" cy="603250"/>
          </a:xfrm>
          <a:prstGeom prst="rect">
            <a:avLst/>
          </a:prstGeom>
        </p:spPr>
      </p:pic>
    </p:spTree>
    <p:extLst>
      <p:ext uri="{BB962C8B-B14F-4D97-AF65-F5344CB8AC3E}">
        <p14:creationId xmlns:p14="http://schemas.microsoft.com/office/powerpoint/2010/main" val="22997393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Joan Fontcuberta</a:t>
            </a:r>
          </a:p>
        </p:txBody>
      </p:sp>
      <p:sp>
        <p:nvSpPr>
          <p:cNvPr id="3" name="Content Placeholder 2"/>
          <p:cNvSpPr>
            <a:spLocks noGrp="1"/>
          </p:cNvSpPr>
          <p:nvPr>
            <p:ph idx="1"/>
          </p:nvPr>
        </p:nvSpPr>
        <p:spPr/>
        <p:txBody>
          <a:bodyPr/>
          <a:lstStyle/>
          <a:p>
            <a:endParaRPr lang="en-GB"/>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847528" y="1628801"/>
            <a:ext cx="3810000" cy="4924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71989" y="1166825"/>
            <a:ext cx="4297660" cy="53864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descr="A drawing of a face&#10;&#10;Description automatically generated">
            <a:extLst>
              <a:ext uri="{FF2B5EF4-FFF2-40B4-BE49-F238E27FC236}">
                <a16:creationId xmlns:a16="http://schemas.microsoft.com/office/drawing/2014/main" id="{EDBC6FE6-5F8B-2749-98B8-6179E68AD71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38200" y="63500"/>
            <a:ext cx="2400300" cy="603250"/>
          </a:xfrm>
          <a:prstGeom prst="rect">
            <a:avLst/>
          </a:prstGeom>
        </p:spPr>
      </p:pic>
    </p:spTree>
    <p:extLst>
      <p:ext uri="{BB962C8B-B14F-4D97-AF65-F5344CB8AC3E}">
        <p14:creationId xmlns:p14="http://schemas.microsoft.com/office/powerpoint/2010/main" val="11612532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Rachel Levy</a:t>
            </a:r>
          </a:p>
        </p:txBody>
      </p:sp>
      <p:sp>
        <p:nvSpPr>
          <p:cNvPr id="3" name="Content Placeholder 2"/>
          <p:cNvSpPr>
            <a:spLocks noGrp="1"/>
          </p:cNvSpPr>
          <p:nvPr>
            <p:ph idx="1"/>
          </p:nvPr>
        </p:nvSpPr>
        <p:spPr/>
        <p:txBody>
          <a:bodyPr/>
          <a:lstStyle/>
          <a:p>
            <a:endParaRPr lang="en-GB"/>
          </a:p>
        </p:txBody>
      </p:sp>
      <p:pic>
        <p:nvPicPr>
          <p:cNvPr id="7" name="Picture 6"/>
          <p:cNvPicPr>
            <a:picLocks noChangeAspect="1"/>
          </p:cNvPicPr>
          <p:nvPr/>
        </p:nvPicPr>
        <p:blipFill>
          <a:blip r:embed="rId2"/>
          <a:stretch>
            <a:fillRect/>
          </a:stretch>
        </p:blipFill>
        <p:spPr>
          <a:xfrm>
            <a:off x="4924425" y="1959665"/>
            <a:ext cx="6429375" cy="4286250"/>
          </a:xfrm>
          <a:prstGeom prst="rect">
            <a:avLst/>
          </a:prstGeom>
        </p:spPr>
      </p:pic>
      <p:pic>
        <p:nvPicPr>
          <p:cNvPr id="4" name="Picture 3"/>
          <p:cNvPicPr>
            <a:picLocks noChangeAspect="1"/>
          </p:cNvPicPr>
          <p:nvPr/>
        </p:nvPicPr>
        <p:blipFill>
          <a:blip r:embed="rId3"/>
          <a:stretch>
            <a:fillRect/>
          </a:stretch>
        </p:blipFill>
        <p:spPr>
          <a:xfrm>
            <a:off x="838200" y="1825625"/>
            <a:ext cx="1819275" cy="2514600"/>
          </a:xfrm>
          <a:prstGeom prst="rect">
            <a:avLst/>
          </a:prstGeom>
        </p:spPr>
      </p:pic>
      <p:pic>
        <p:nvPicPr>
          <p:cNvPr id="5" name="Picture 4"/>
          <p:cNvPicPr>
            <a:picLocks noChangeAspect="1"/>
          </p:cNvPicPr>
          <p:nvPr/>
        </p:nvPicPr>
        <p:blipFill>
          <a:blip r:embed="rId4"/>
          <a:stretch>
            <a:fillRect/>
          </a:stretch>
        </p:blipFill>
        <p:spPr>
          <a:xfrm>
            <a:off x="1489005" y="3696839"/>
            <a:ext cx="1819275" cy="2514600"/>
          </a:xfrm>
          <a:prstGeom prst="rect">
            <a:avLst/>
          </a:prstGeom>
        </p:spPr>
      </p:pic>
      <p:pic>
        <p:nvPicPr>
          <p:cNvPr id="6" name="Picture 5"/>
          <p:cNvPicPr>
            <a:picLocks noChangeAspect="1"/>
          </p:cNvPicPr>
          <p:nvPr/>
        </p:nvPicPr>
        <p:blipFill>
          <a:blip r:embed="rId5"/>
          <a:stretch>
            <a:fillRect/>
          </a:stretch>
        </p:blipFill>
        <p:spPr>
          <a:xfrm>
            <a:off x="3092520" y="1789682"/>
            <a:ext cx="2362200" cy="1943100"/>
          </a:xfrm>
          <a:prstGeom prst="rect">
            <a:avLst/>
          </a:prstGeom>
        </p:spPr>
      </p:pic>
      <p:pic>
        <p:nvPicPr>
          <p:cNvPr id="8" name="Picture 7" descr="A drawing of a face&#10;&#10;Description automatically generated">
            <a:extLst>
              <a:ext uri="{FF2B5EF4-FFF2-40B4-BE49-F238E27FC236}">
                <a16:creationId xmlns:a16="http://schemas.microsoft.com/office/drawing/2014/main" id="{AE53CC1E-49AA-BD4D-B113-29FF880D83C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38200" y="92320"/>
            <a:ext cx="2400300" cy="603250"/>
          </a:xfrm>
          <a:prstGeom prst="rect">
            <a:avLst/>
          </a:prstGeom>
        </p:spPr>
      </p:pic>
    </p:spTree>
    <p:extLst>
      <p:ext uri="{BB962C8B-B14F-4D97-AF65-F5344CB8AC3E}">
        <p14:creationId xmlns:p14="http://schemas.microsoft.com/office/powerpoint/2010/main" val="34692984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66388" y="44625"/>
            <a:ext cx="4742136" cy="6711753"/>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2706" y="1687132"/>
            <a:ext cx="5822635" cy="4658108"/>
          </a:xfrm>
          <a:prstGeom prst="rect">
            <a:avLst/>
          </a:prstGeom>
        </p:spPr>
      </p:pic>
      <p:sp>
        <p:nvSpPr>
          <p:cNvPr id="7" name="Title 1"/>
          <p:cNvSpPr txBox="1">
            <a:spLocks/>
          </p:cNvSpPr>
          <p:nvPr/>
        </p:nvSpPr>
        <p:spPr>
          <a:xfrm>
            <a:off x="0" y="0"/>
            <a:ext cx="10515600" cy="652306"/>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a:solidFill>
                  <a:sysClr val="windowText" lastClr="000000"/>
                </a:solidFill>
                <a:latin typeface="Calibri Light" panose="020F0302020204030204"/>
              </a:rPr>
              <a:t>Sacha Ferrier</a:t>
            </a:r>
          </a:p>
        </p:txBody>
      </p:sp>
      <p:pic>
        <p:nvPicPr>
          <p:cNvPr id="6" name="Picture 5" descr="A drawing of a face&#10;&#10;Description automatically generated">
            <a:extLst>
              <a:ext uri="{FF2B5EF4-FFF2-40B4-BE49-F238E27FC236}">
                <a16:creationId xmlns:a16="http://schemas.microsoft.com/office/drawing/2014/main" id="{931E49C6-C8C3-CE44-B7AB-DAA015F682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6266" y="652306"/>
            <a:ext cx="2400300" cy="603250"/>
          </a:xfrm>
          <a:prstGeom prst="rect">
            <a:avLst/>
          </a:prstGeom>
        </p:spPr>
      </p:pic>
    </p:spTree>
    <p:extLst>
      <p:ext uri="{BB962C8B-B14F-4D97-AF65-F5344CB8AC3E}">
        <p14:creationId xmlns:p14="http://schemas.microsoft.com/office/powerpoint/2010/main" val="31763718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Miki Takahashi</a:t>
            </a:r>
          </a:p>
        </p:txBody>
      </p:sp>
      <p:pic>
        <p:nvPicPr>
          <p:cNvPr id="1433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38200" y="2147360"/>
            <a:ext cx="4876800"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400800" y="2147360"/>
            <a:ext cx="5429250" cy="4067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A drawing of a face&#10;&#10;Description automatically generated">
            <a:extLst>
              <a:ext uri="{FF2B5EF4-FFF2-40B4-BE49-F238E27FC236}">
                <a16:creationId xmlns:a16="http://schemas.microsoft.com/office/drawing/2014/main" id="{2BF2DA28-698E-8C49-ABA9-8940BA2A362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8200" y="63500"/>
            <a:ext cx="2400300" cy="603250"/>
          </a:xfrm>
          <a:prstGeom prst="rect">
            <a:avLst/>
          </a:prstGeom>
        </p:spPr>
      </p:pic>
    </p:spTree>
    <p:extLst>
      <p:ext uri="{BB962C8B-B14F-4D97-AF65-F5344CB8AC3E}">
        <p14:creationId xmlns:p14="http://schemas.microsoft.com/office/powerpoint/2010/main" val="9058077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515600" cy="652306"/>
          </a:xfrm>
        </p:spPr>
        <p:txBody>
          <a:bodyPr>
            <a:normAutofit fontScale="90000"/>
          </a:bodyPr>
          <a:lstStyle/>
          <a:p>
            <a:r>
              <a:rPr lang="en-GB"/>
              <a:t>Tom Hunter</a:t>
            </a:r>
          </a:p>
        </p:txBody>
      </p:sp>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9510" y="643944"/>
            <a:ext cx="4705859" cy="59757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41310" y="142004"/>
            <a:ext cx="5203847" cy="4138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95740" y="2351950"/>
            <a:ext cx="3291140" cy="42677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descr="A drawing of a face&#10;&#10;Description automatically generated">
            <a:extLst>
              <a:ext uri="{FF2B5EF4-FFF2-40B4-BE49-F238E27FC236}">
                <a16:creationId xmlns:a16="http://schemas.microsoft.com/office/drawing/2014/main" id="{CCAB0C7A-D2BA-3041-BFFF-A6B28A9DB15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617251" y="4690080"/>
            <a:ext cx="2400300" cy="603250"/>
          </a:xfrm>
          <a:prstGeom prst="rect">
            <a:avLst/>
          </a:prstGeom>
        </p:spPr>
      </p:pic>
    </p:spTree>
    <p:extLst>
      <p:ext uri="{BB962C8B-B14F-4D97-AF65-F5344CB8AC3E}">
        <p14:creationId xmlns:p14="http://schemas.microsoft.com/office/powerpoint/2010/main" val="24531447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Tom Wood</a:t>
            </a:r>
          </a:p>
        </p:txBody>
      </p:sp>
      <p:sp>
        <p:nvSpPr>
          <p:cNvPr id="3" name="Content Placeholder 2"/>
          <p:cNvSpPr>
            <a:spLocks noGrp="1"/>
          </p:cNvSpPr>
          <p:nvPr>
            <p:ph idx="1"/>
          </p:nvPr>
        </p:nvSpPr>
        <p:spPr/>
        <p:txBody>
          <a:bodyPr/>
          <a:lstStyle/>
          <a:p>
            <a:endParaRPr lang="en-GB"/>
          </a:p>
        </p:txBody>
      </p:sp>
      <p:pic>
        <p:nvPicPr>
          <p:cNvPr id="4" name="Picture 3"/>
          <p:cNvPicPr>
            <a:picLocks noChangeAspect="1"/>
          </p:cNvPicPr>
          <p:nvPr/>
        </p:nvPicPr>
        <p:blipFill>
          <a:blip r:embed="rId2"/>
          <a:stretch>
            <a:fillRect/>
          </a:stretch>
        </p:blipFill>
        <p:spPr>
          <a:xfrm>
            <a:off x="434714" y="3826499"/>
            <a:ext cx="4142922" cy="2817187"/>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32615" y="2220686"/>
            <a:ext cx="6624671" cy="4423000"/>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16486" y="289635"/>
            <a:ext cx="4294415" cy="2802106"/>
          </a:xfrm>
          <a:prstGeom prst="rect">
            <a:avLst/>
          </a:prstGeom>
        </p:spPr>
      </p:pic>
      <p:pic>
        <p:nvPicPr>
          <p:cNvPr id="7" name="Picture 6" descr="A drawing of a face&#10;&#10;Description automatically generated">
            <a:extLst>
              <a:ext uri="{FF2B5EF4-FFF2-40B4-BE49-F238E27FC236}">
                <a16:creationId xmlns:a16="http://schemas.microsoft.com/office/drawing/2014/main" id="{8C579CDD-09FD-2F4E-8748-E2F0BDE823E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6993" y="154470"/>
            <a:ext cx="2400300" cy="603250"/>
          </a:xfrm>
          <a:prstGeom prst="rect">
            <a:avLst/>
          </a:prstGeom>
        </p:spPr>
      </p:pic>
    </p:spTree>
    <p:extLst>
      <p:ext uri="{BB962C8B-B14F-4D97-AF65-F5344CB8AC3E}">
        <p14:creationId xmlns:p14="http://schemas.microsoft.com/office/powerpoint/2010/main" val="35606274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524000" y="44623"/>
            <a:ext cx="9144000" cy="4322615"/>
          </a:xfrm>
          <a:prstGeom prst="rect">
            <a:avLst/>
          </a:prstGeom>
          <a:noFill/>
          <a:ln cap="flat">
            <a:noFill/>
          </a:ln>
        </p:spPr>
      </p:pic>
      <p:sp>
        <p:nvSpPr>
          <p:cNvPr id="3" name="Title 1"/>
          <p:cNvSpPr txBox="1">
            <a:spLocks noGrp="1"/>
          </p:cNvSpPr>
          <p:nvPr>
            <p:ph type="title"/>
          </p:nvPr>
        </p:nvSpPr>
        <p:spPr>
          <a:xfrm>
            <a:off x="1991541" y="4950296"/>
            <a:ext cx="8229600" cy="1143000"/>
          </a:xfrm>
        </p:spPr>
        <p:txBody>
          <a:bodyPr>
            <a:normAutofit fontScale="90000"/>
          </a:bodyPr>
          <a:lstStyle/>
          <a:p>
            <a:pPr lvl="0"/>
            <a:r>
              <a:rPr lang="en-GB" sz="8000">
                <a:latin typeface="Broadway" pitchFamily="82"/>
              </a:rPr>
              <a:t>Lorna Simpson</a:t>
            </a:r>
          </a:p>
        </p:txBody>
      </p:sp>
      <p:pic>
        <p:nvPicPr>
          <p:cNvPr id="4" name="Picture 3" descr="A drawing of a face&#10;&#10;Description automatically generated">
            <a:extLst>
              <a:ext uri="{FF2B5EF4-FFF2-40B4-BE49-F238E27FC236}">
                <a16:creationId xmlns:a16="http://schemas.microsoft.com/office/drawing/2014/main" id="{27A4732B-6554-324F-82D2-03D9DE47A50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91541" y="6073104"/>
            <a:ext cx="2400300" cy="603250"/>
          </a:xfrm>
          <a:prstGeom prst="rect">
            <a:avLst/>
          </a:prstGeom>
        </p:spPr>
      </p:pic>
    </p:spTree>
    <p:extLst>
      <p:ext uri="{BB962C8B-B14F-4D97-AF65-F5344CB8AC3E}">
        <p14:creationId xmlns:p14="http://schemas.microsoft.com/office/powerpoint/2010/main" val="19681118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E6D76B2-E38A-7647-A622-47768837898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495986" y="147918"/>
            <a:ext cx="9305590" cy="6562164"/>
          </a:xfrm>
          <a:prstGeom prst="rect">
            <a:avLst/>
          </a:prstGeom>
        </p:spPr>
      </p:pic>
      <p:sp>
        <p:nvSpPr>
          <p:cNvPr id="2" name="TextBox 1">
            <a:extLst>
              <a:ext uri="{FF2B5EF4-FFF2-40B4-BE49-F238E27FC236}">
                <a16:creationId xmlns:a16="http://schemas.microsoft.com/office/drawing/2014/main" id="{99A0EA8C-FDB8-A24E-8970-6723F26B570B}"/>
              </a:ext>
            </a:extLst>
          </p:cNvPr>
          <p:cNvSpPr txBox="1"/>
          <p:nvPr/>
        </p:nvSpPr>
        <p:spPr>
          <a:xfrm>
            <a:off x="179421" y="1032934"/>
            <a:ext cx="2133600" cy="4185761"/>
          </a:xfrm>
          <a:prstGeom prst="rect">
            <a:avLst/>
          </a:prstGeom>
          <a:noFill/>
        </p:spPr>
        <p:txBody>
          <a:bodyPr wrap="square" rtlCol="0">
            <a:spAutoFit/>
          </a:bodyPr>
          <a:lstStyle/>
          <a:p>
            <a:r>
              <a:rPr lang="en-US" sz="2800" b="1" u="sng"/>
              <a:t>Photography guide…</a:t>
            </a:r>
          </a:p>
          <a:p>
            <a:endParaRPr lang="en-US"/>
          </a:p>
          <a:p>
            <a:r>
              <a:rPr lang="en-US" sz="2400"/>
              <a:t>Artists and photographers </a:t>
            </a:r>
          </a:p>
          <a:p>
            <a:r>
              <a:rPr lang="en-US" sz="2400"/>
              <a:t>use this list of rules when taking photos that have maximum visual impact. </a:t>
            </a:r>
          </a:p>
        </p:txBody>
      </p:sp>
      <p:pic>
        <p:nvPicPr>
          <p:cNvPr id="5" name="Picture 4" descr="A drawing of a face&#10;&#10;Description automatically generated">
            <a:extLst>
              <a:ext uri="{FF2B5EF4-FFF2-40B4-BE49-F238E27FC236}">
                <a16:creationId xmlns:a16="http://schemas.microsoft.com/office/drawing/2014/main" id="{474F0138-2248-A24C-90F0-91BE39DC606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3190" y="20309"/>
            <a:ext cx="1956866" cy="491805"/>
          </a:xfrm>
          <a:prstGeom prst="rect">
            <a:avLst/>
          </a:prstGeom>
        </p:spPr>
      </p:pic>
    </p:spTree>
    <p:extLst>
      <p:ext uri="{BB962C8B-B14F-4D97-AF65-F5344CB8AC3E}">
        <p14:creationId xmlns:p14="http://schemas.microsoft.com/office/powerpoint/2010/main" val="5236473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5E6644F-4C09-D243-A27B-95B7CC3A1E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79707" y="203200"/>
            <a:ext cx="8998048" cy="6451600"/>
          </a:xfrm>
          <a:prstGeom prst="rect">
            <a:avLst/>
          </a:prstGeom>
        </p:spPr>
      </p:pic>
    </p:spTree>
    <p:extLst>
      <p:ext uri="{BB962C8B-B14F-4D97-AF65-F5344CB8AC3E}">
        <p14:creationId xmlns:p14="http://schemas.microsoft.com/office/powerpoint/2010/main" val="39362355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Maurizio Galimberti</a:t>
            </a:r>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105025" y="1916832"/>
            <a:ext cx="3752850" cy="4305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77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74805" y="1833414"/>
            <a:ext cx="4045049" cy="2708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A drawing of a face&#10;&#10;Description automatically generated">
            <a:extLst>
              <a:ext uri="{FF2B5EF4-FFF2-40B4-BE49-F238E27FC236}">
                <a16:creationId xmlns:a16="http://schemas.microsoft.com/office/drawing/2014/main" id="{5733F4F6-93AF-0D4F-ABE2-1F847594FC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4875" y="148316"/>
            <a:ext cx="2400300" cy="603250"/>
          </a:xfrm>
          <a:prstGeom prst="rect">
            <a:avLst/>
          </a:prstGeom>
        </p:spPr>
      </p:pic>
    </p:spTree>
    <p:extLst>
      <p:ext uri="{BB962C8B-B14F-4D97-AF65-F5344CB8AC3E}">
        <p14:creationId xmlns:p14="http://schemas.microsoft.com/office/powerpoint/2010/main" val="19245975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6CEB69C7-3FF1-2E46-B5BD-200159B5E22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3624" y="315091"/>
            <a:ext cx="1875076" cy="755121"/>
          </a:xfrm>
          <a:prstGeom prst="rect">
            <a:avLst/>
          </a:prstGeom>
        </p:spPr>
      </p:pic>
      <p:pic>
        <p:nvPicPr>
          <p:cNvPr id="8" name="Picture 7" descr="A picture containing food, table&#10;&#10;Description automatically generated">
            <a:extLst>
              <a:ext uri="{FF2B5EF4-FFF2-40B4-BE49-F238E27FC236}">
                <a16:creationId xmlns:a16="http://schemas.microsoft.com/office/drawing/2014/main" id="{4D11E9FE-47D2-8A40-8551-B2792353F7AB}"/>
              </a:ext>
            </a:extLst>
          </p:cNvPr>
          <p:cNvPicPr>
            <a:picLocks noChangeAspect="1"/>
          </p:cNvPicPr>
          <p:nvPr/>
        </p:nvPicPr>
        <p:blipFill>
          <a:blip r:embed="rId3"/>
          <a:stretch>
            <a:fillRect/>
          </a:stretch>
        </p:blipFill>
        <p:spPr>
          <a:xfrm>
            <a:off x="6096000" y="315091"/>
            <a:ext cx="2857500" cy="2857500"/>
          </a:xfrm>
          <a:prstGeom prst="rect">
            <a:avLst/>
          </a:prstGeom>
        </p:spPr>
      </p:pic>
      <p:pic>
        <p:nvPicPr>
          <p:cNvPr id="10" name="Picture 9" descr="A picture containing text, photo, cat, book&#10;&#10;Description automatically generated">
            <a:extLst>
              <a:ext uri="{FF2B5EF4-FFF2-40B4-BE49-F238E27FC236}">
                <a16:creationId xmlns:a16="http://schemas.microsoft.com/office/drawing/2014/main" id="{C89DF9B7-AC5E-9B4D-9E3F-6F66651B2FC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0580" y="1070212"/>
            <a:ext cx="2323068" cy="3289300"/>
          </a:xfrm>
          <a:prstGeom prst="rect">
            <a:avLst/>
          </a:prstGeom>
        </p:spPr>
      </p:pic>
      <p:pic>
        <p:nvPicPr>
          <p:cNvPr id="12" name="Picture 11" descr="A picture containing food&#10;&#10;Description automatically generated">
            <a:extLst>
              <a:ext uri="{FF2B5EF4-FFF2-40B4-BE49-F238E27FC236}">
                <a16:creationId xmlns:a16="http://schemas.microsoft.com/office/drawing/2014/main" id="{AEFB336D-3FB0-4F4A-953F-63143B4EADA0}"/>
              </a:ext>
            </a:extLst>
          </p:cNvPr>
          <p:cNvPicPr>
            <a:picLocks noChangeAspect="1"/>
          </p:cNvPicPr>
          <p:nvPr/>
        </p:nvPicPr>
        <p:blipFill>
          <a:blip r:embed="rId5"/>
          <a:stretch>
            <a:fillRect/>
          </a:stretch>
        </p:blipFill>
        <p:spPr>
          <a:xfrm>
            <a:off x="9391504" y="315091"/>
            <a:ext cx="2314224" cy="3089608"/>
          </a:xfrm>
          <a:prstGeom prst="rect">
            <a:avLst/>
          </a:prstGeom>
        </p:spPr>
      </p:pic>
      <p:pic>
        <p:nvPicPr>
          <p:cNvPr id="14" name="Picture 13">
            <a:extLst>
              <a:ext uri="{FF2B5EF4-FFF2-40B4-BE49-F238E27FC236}">
                <a16:creationId xmlns:a16="http://schemas.microsoft.com/office/drawing/2014/main" id="{AAFC15AF-75F0-D745-B284-3A08408A518A}"/>
              </a:ext>
            </a:extLst>
          </p:cNvPr>
          <p:cNvPicPr>
            <a:picLocks noChangeAspect="1"/>
          </p:cNvPicPr>
          <p:nvPr/>
        </p:nvPicPr>
        <p:blipFill>
          <a:blip r:embed="rId6"/>
          <a:stretch>
            <a:fillRect/>
          </a:stretch>
        </p:blipFill>
        <p:spPr>
          <a:xfrm>
            <a:off x="6096000" y="3429000"/>
            <a:ext cx="2857500" cy="2857500"/>
          </a:xfrm>
          <a:prstGeom prst="rect">
            <a:avLst/>
          </a:prstGeom>
        </p:spPr>
      </p:pic>
      <p:pic>
        <p:nvPicPr>
          <p:cNvPr id="16" name="Picture 15">
            <a:extLst>
              <a:ext uri="{FF2B5EF4-FFF2-40B4-BE49-F238E27FC236}">
                <a16:creationId xmlns:a16="http://schemas.microsoft.com/office/drawing/2014/main" id="{B846EB60-1806-9F46-9D3C-FA6D791B604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6200000">
            <a:off x="3010522" y="928686"/>
            <a:ext cx="2857501" cy="2143126"/>
          </a:xfrm>
          <a:prstGeom prst="rect">
            <a:avLst/>
          </a:prstGeom>
        </p:spPr>
      </p:pic>
      <p:pic>
        <p:nvPicPr>
          <p:cNvPr id="18" name="Picture 17">
            <a:extLst>
              <a:ext uri="{FF2B5EF4-FFF2-40B4-BE49-F238E27FC236}">
                <a16:creationId xmlns:a16="http://schemas.microsoft.com/office/drawing/2014/main" id="{7BAC104C-9D8D-844F-B7AB-6B8C9A49A6BF}"/>
              </a:ext>
            </a:extLst>
          </p:cNvPr>
          <p:cNvPicPr>
            <a:picLocks noChangeAspect="1"/>
          </p:cNvPicPr>
          <p:nvPr/>
        </p:nvPicPr>
        <p:blipFill>
          <a:blip r:embed="rId8"/>
          <a:stretch>
            <a:fillRect/>
          </a:stretch>
        </p:blipFill>
        <p:spPr>
          <a:xfrm>
            <a:off x="9478433" y="3644900"/>
            <a:ext cx="2140367" cy="2857500"/>
          </a:xfrm>
          <a:prstGeom prst="rect">
            <a:avLst/>
          </a:prstGeom>
        </p:spPr>
      </p:pic>
      <p:pic>
        <p:nvPicPr>
          <p:cNvPr id="20" name="Picture 19" descr="A picture containing table&#10;&#10;Description automatically generated">
            <a:extLst>
              <a:ext uri="{FF2B5EF4-FFF2-40B4-BE49-F238E27FC236}">
                <a16:creationId xmlns:a16="http://schemas.microsoft.com/office/drawing/2014/main" id="{C139286B-EC8C-FA4C-8A19-A81A3FC8717A}"/>
              </a:ext>
            </a:extLst>
          </p:cNvPr>
          <p:cNvPicPr>
            <a:picLocks noChangeAspect="1"/>
          </p:cNvPicPr>
          <p:nvPr/>
        </p:nvPicPr>
        <p:blipFill>
          <a:blip r:embed="rId9"/>
          <a:stretch>
            <a:fillRect/>
          </a:stretch>
        </p:blipFill>
        <p:spPr>
          <a:xfrm>
            <a:off x="3367708" y="4488975"/>
            <a:ext cx="2703647" cy="2053933"/>
          </a:xfrm>
          <a:prstGeom prst="rect">
            <a:avLst/>
          </a:prstGeom>
        </p:spPr>
      </p:pic>
      <p:pic>
        <p:nvPicPr>
          <p:cNvPr id="22" name="Picture 21" descr="A picture containing different, items, photo, various&#10;&#10;Description automatically generated">
            <a:extLst>
              <a:ext uri="{FF2B5EF4-FFF2-40B4-BE49-F238E27FC236}">
                <a16:creationId xmlns:a16="http://schemas.microsoft.com/office/drawing/2014/main" id="{D8AB6693-88E0-0E4A-83B3-46EC742E1397}"/>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36824" y="4940063"/>
            <a:ext cx="2306984" cy="1695450"/>
          </a:xfrm>
          <a:prstGeom prst="rect">
            <a:avLst/>
          </a:prstGeom>
        </p:spPr>
      </p:pic>
    </p:spTree>
    <p:extLst>
      <p:ext uri="{BB962C8B-B14F-4D97-AF65-F5344CB8AC3E}">
        <p14:creationId xmlns:p14="http://schemas.microsoft.com/office/powerpoint/2010/main" val="32849759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IGHER EXPRESSIVE RESEARCH MORRISONS ACADEMY: "/>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56457" y="1411248"/>
            <a:ext cx="6043613" cy="4029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p:nvSpPr>
        <p:spPr>
          <a:xfrm>
            <a:off x="7835505" y="1025129"/>
            <a:ext cx="2752725" cy="4801314"/>
          </a:xfrm>
          <a:prstGeom prst="rect">
            <a:avLst/>
          </a:prstGeom>
          <a:noFill/>
        </p:spPr>
        <p:txBody>
          <a:bodyPr>
            <a:spAutoFit/>
          </a:bodyPr>
          <a:lstStyle/>
          <a:p>
            <a:pPr>
              <a:defRPr/>
            </a:pPr>
            <a:r>
              <a:rPr lang="en-GB" sz="2100">
                <a:solidFill>
                  <a:srgbClr val="CC0099"/>
                </a:solidFill>
              </a:rPr>
              <a:t>Successful qualities</a:t>
            </a:r>
          </a:p>
          <a:p>
            <a:pPr marL="214313" indent="-214313">
              <a:buFont typeface="Arial" panose="020B0604020202020204" pitchFamily="34" charset="0"/>
              <a:buChar char="•"/>
              <a:defRPr/>
            </a:pPr>
            <a:r>
              <a:rPr lang="en-GB" sz="2100"/>
              <a:t>Neat</a:t>
            </a:r>
          </a:p>
          <a:p>
            <a:pPr>
              <a:defRPr/>
            </a:pPr>
            <a:endParaRPr lang="en-GB"/>
          </a:p>
          <a:p>
            <a:pPr marL="214313" indent="-214313">
              <a:buFont typeface="Arial" panose="020B0604020202020204" pitchFamily="34" charset="0"/>
              <a:buChar char="•"/>
              <a:defRPr/>
            </a:pPr>
            <a:r>
              <a:rPr lang="en-GB" sz="2100"/>
              <a:t>Clear you can see all drawings</a:t>
            </a:r>
          </a:p>
          <a:p>
            <a:pPr marL="214313" indent="-214313">
              <a:buFont typeface="Arial" panose="020B0604020202020204" pitchFamily="34" charset="0"/>
              <a:buChar char="•"/>
              <a:defRPr/>
            </a:pPr>
            <a:endParaRPr lang="en-GB"/>
          </a:p>
          <a:p>
            <a:pPr marL="214313" indent="-214313">
              <a:buFont typeface="Arial" panose="020B0604020202020204" pitchFamily="34" charset="0"/>
              <a:buChar char="•"/>
              <a:defRPr/>
            </a:pPr>
            <a:r>
              <a:rPr lang="en-GB" sz="2100"/>
              <a:t>Shows a clear theme</a:t>
            </a:r>
          </a:p>
          <a:p>
            <a:pPr>
              <a:defRPr/>
            </a:pPr>
            <a:endParaRPr lang="en-GB"/>
          </a:p>
          <a:p>
            <a:pPr marL="214313" indent="-214313">
              <a:buFont typeface="Arial" panose="020B0604020202020204" pitchFamily="34" charset="0"/>
              <a:buChar char="•"/>
              <a:defRPr/>
            </a:pPr>
            <a:r>
              <a:rPr lang="en-GB" sz="2100"/>
              <a:t>Shows a consistent skill</a:t>
            </a:r>
          </a:p>
          <a:p>
            <a:pPr marL="214313" indent="-214313">
              <a:buFont typeface="Arial" panose="020B0604020202020204" pitchFamily="34" charset="0"/>
              <a:buChar char="•"/>
              <a:defRPr/>
            </a:pPr>
            <a:endParaRPr lang="en-GB" sz="2100"/>
          </a:p>
          <a:p>
            <a:pPr>
              <a:defRPr/>
            </a:pPr>
            <a:r>
              <a:rPr lang="en-GB" sz="2100">
                <a:solidFill>
                  <a:srgbClr val="00B050"/>
                </a:solidFill>
              </a:rPr>
              <a:t>To Improve</a:t>
            </a:r>
          </a:p>
          <a:p>
            <a:pPr marL="342900" indent="-342900">
              <a:buFont typeface="Arial" panose="020B0604020202020204" pitchFamily="34" charset="0"/>
              <a:buChar char="•"/>
              <a:defRPr/>
            </a:pPr>
            <a:r>
              <a:rPr lang="en-GB" sz="2100"/>
              <a:t>A Title</a:t>
            </a:r>
          </a:p>
          <a:p>
            <a:pPr>
              <a:defRPr/>
            </a:pPr>
            <a:endParaRPr lang="en-GB" sz="2100"/>
          </a:p>
          <a:p>
            <a:pPr marL="342900" indent="-342900">
              <a:buFont typeface="Arial" panose="020B0604020202020204" pitchFamily="34" charset="0"/>
              <a:buChar char="•"/>
              <a:defRPr/>
            </a:pPr>
            <a:r>
              <a:rPr lang="en-GB" sz="2100"/>
              <a:t>Annotation</a:t>
            </a:r>
          </a:p>
        </p:txBody>
      </p:sp>
      <p:pic>
        <p:nvPicPr>
          <p:cNvPr id="4" name="Picture 3" descr="A picture containing drawing&#10;&#10;Description automatically generated">
            <a:extLst>
              <a:ext uri="{FF2B5EF4-FFF2-40B4-BE49-F238E27FC236}">
                <a16:creationId xmlns:a16="http://schemas.microsoft.com/office/drawing/2014/main" id="{0B0F36A9-D4C1-594F-9D4B-727BD89394D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3624" y="315091"/>
            <a:ext cx="1875076" cy="755121"/>
          </a:xfrm>
          <a:prstGeom prst="rect">
            <a:avLst/>
          </a:prstGeom>
        </p:spPr>
      </p:pic>
    </p:spTree>
    <p:extLst>
      <p:ext uri="{BB962C8B-B14F-4D97-AF65-F5344CB8AC3E}">
        <p14:creationId xmlns:p14="http://schemas.microsoft.com/office/powerpoint/2010/main" val="29125047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24000" y="836712"/>
            <a:ext cx="9036010" cy="54726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3" name="TextBox 1"/>
          <p:cNvSpPr txBox="1">
            <a:spLocks noChangeArrowheads="1"/>
          </p:cNvSpPr>
          <p:nvPr/>
        </p:nvSpPr>
        <p:spPr bwMode="auto">
          <a:xfrm>
            <a:off x="1740694" y="116633"/>
            <a:ext cx="536341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GB" altLang="en-US" sz="2400" b="1">
                <a:solidFill>
                  <a:srgbClr val="CC0099"/>
                </a:solidFill>
              </a:rPr>
              <a:t>What is successful about this page?</a:t>
            </a:r>
          </a:p>
        </p:txBody>
      </p:sp>
      <p:pic>
        <p:nvPicPr>
          <p:cNvPr id="4" name="Picture 3" descr="A picture containing drawing&#10;&#10;Description automatically generated">
            <a:extLst>
              <a:ext uri="{FF2B5EF4-FFF2-40B4-BE49-F238E27FC236}">
                <a16:creationId xmlns:a16="http://schemas.microsoft.com/office/drawing/2014/main" id="{00EC1DD1-FB76-8A42-A002-F48E20FCC75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576230" y="200737"/>
            <a:ext cx="1875076" cy="755121"/>
          </a:xfrm>
          <a:prstGeom prst="rect">
            <a:avLst/>
          </a:prstGeom>
        </p:spPr>
      </p:pic>
    </p:spTree>
    <p:extLst>
      <p:ext uri="{BB962C8B-B14F-4D97-AF65-F5344CB8AC3E}">
        <p14:creationId xmlns:p14="http://schemas.microsoft.com/office/powerpoint/2010/main" val="7093845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Art Sketchbook with observational drawings of flowers: A-level textiles student work, art &amp; design portfolio: "/>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208222" y="182016"/>
            <a:ext cx="5459778" cy="64272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7" name="TextBox 2"/>
          <p:cNvSpPr txBox="1">
            <a:spLocks noChangeArrowheads="1"/>
          </p:cNvSpPr>
          <p:nvPr/>
        </p:nvSpPr>
        <p:spPr bwMode="auto">
          <a:xfrm>
            <a:off x="237067" y="1304926"/>
            <a:ext cx="518265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GB" altLang="en-US" sz="2400" b="1">
                <a:solidFill>
                  <a:srgbClr val="CC0099"/>
                </a:solidFill>
              </a:rPr>
              <a:t>What is successful about this page?</a:t>
            </a:r>
          </a:p>
        </p:txBody>
      </p:sp>
      <p:sp>
        <p:nvSpPr>
          <p:cNvPr id="6148" name="TextBox 3"/>
          <p:cNvSpPr txBox="1">
            <a:spLocks noChangeArrowheads="1"/>
          </p:cNvSpPr>
          <p:nvPr/>
        </p:nvSpPr>
        <p:spPr bwMode="auto">
          <a:xfrm>
            <a:off x="317791" y="1962289"/>
            <a:ext cx="2644379"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GB" altLang="en-US" sz="2400" b="1">
                <a:solidFill>
                  <a:srgbClr val="00B050"/>
                </a:solidFill>
              </a:rPr>
              <a:t>What is missing?</a:t>
            </a:r>
          </a:p>
        </p:txBody>
      </p:sp>
      <p:pic>
        <p:nvPicPr>
          <p:cNvPr id="5" name="Picture 4" descr="A picture containing drawing&#10;&#10;Description automatically generated">
            <a:extLst>
              <a:ext uri="{FF2B5EF4-FFF2-40B4-BE49-F238E27FC236}">
                <a16:creationId xmlns:a16="http://schemas.microsoft.com/office/drawing/2014/main" id="{88D28425-31ED-8F48-888F-33B9F40FA00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7791" y="354107"/>
            <a:ext cx="1875076" cy="755121"/>
          </a:xfrm>
          <a:prstGeom prst="rect">
            <a:avLst/>
          </a:prstGeom>
        </p:spPr>
      </p:pic>
    </p:spTree>
    <p:extLst>
      <p:ext uri="{BB962C8B-B14F-4D97-AF65-F5344CB8AC3E}">
        <p14:creationId xmlns:p14="http://schemas.microsoft.com/office/powerpoint/2010/main" val="34387673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Page from Human Form AS Art sketchbook.: "/>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94270" y="0"/>
            <a:ext cx="5122689"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1" name="TextBox 3"/>
          <p:cNvSpPr txBox="1">
            <a:spLocks noChangeArrowheads="1"/>
          </p:cNvSpPr>
          <p:nvPr/>
        </p:nvSpPr>
        <p:spPr bwMode="auto">
          <a:xfrm>
            <a:off x="6675042" y="884070"/>
            <a:ext cx="482269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GB" altLang="en-US" sz="2400" b="1">
                <a:solidFill>
                  <a:srgbClr val="CC0099"/>
                </a:solidFill>
              </a:rPr>
              <a:t>What is successful about this page?</a:t>
            </a:r>
          </a:p>
        </p:txBody>
      </p:sp>
      <p:sp>
        <p:nvSpPr>
          <p:cNvPr id="7172" name="TextBox 4"/>
          <p:cNvSpPr txBox="1">
            <a:spLocks noChangeArrowheads="1"/>
          </p:cNvSpPr>
          <p:nvPr/>
        </p:nvSpPr>
        <p:spPr bwMode="auto">
          <a:xfrm>
            <a:off x="6719461" y="1694870"/>
            <a:ext cx="2644379"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GB" altLang="en-US" sz="2400" b="1">
                <a:solidFill>
                  <a:srgbClr val="00B050"/>
                </a:solidFill>
              </a:rPr>
              <a:t>What is missing?</a:t>
            </a:r>
          </a:p>
        </p:txBody>
      </p:sp>
      <p:pic>
        <p:nvPicPr>
          <p:cNvPr id="5" name="Picture 4" descr="A picture containing drawing&#10;&#10;Description automatically generated">
            <a:extLst>
              <a:ext uri="{FF2B5EF4-FFF2-40B4-BE49-F238E27FC236}">
                <a16:creationId xmlns:a16="http://schemas.microsoft.com/office/drawing/2014/main" id="{FF87052C-E311-FA49-95F5-58C63C39E79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19461" y="64475"/>
            <a:ext cx="1875076" cy="755121"/>
          </a:xfrm>
          <a:prstGeom prst="rect">
            <a:avLst/>
          </a:prstGeom>
        </p:spPr>
      </p:pic>
    </p:spTree>
    <p:extLst>
      <p:ext uri="{BB962C8B-B14F-4D97-AF65-F5344CB8AC3E}">
        <p14:creationId xmlns:p14="http://schemas.microsoft.com/office/powerpoint/2010/main" val="26604161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www.markpowellartist.com/wp-content/uploads/2014/02/markpowellart230websitea.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16080" y="188640"/>
            <a:ext cx="3415236" cy="275846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2063552" y="539388"/>
            <a:ext cx="3584764" cy="369332"/>
          </a:xfrm>
          <a:prstGeom prst="rect">
            <a:avLst/>
          </a:prstGeom>
          <a:solidFill>
            <a:srgbClr val="FFFF00"/>
          </a:solidFill>
          <a:ln>
            <a:solidFill>
              <a:schemeClr val="tx1"/>
            </a:solidFill>
          </a:ln>
        </p:spPr>
        <p:txBody>
          <a:bodyPr wrap="none" rtlCol="0">
            <a:spAutoFit/>
          </a:bodyPr>
          <a:lstStyle/>
          <a:p>
            <a:r>
              <a:rPr lang="en-GB"/>
              <a:t>Mark Powell – Biro artist / illustrator</a:t>
            </a:r>
          </a:p>
        </p:txBody>
      </p:sp>
      <p:sp>
        <p:nvSpPr>
          <p:cNvPr id="4" name="TextBox 3"/>
          <p:cNvSpPr txBox="1"/>
          <p:nvPr/>
        </p:nvSpPr>
        <p:spPr>
          <a:xfrm>
            <a:off x="2063552" y="1026602"/>
            <a:ext cx="4536504" cy="1754326"/>
          </a:xfrm>
          <a:prstGeom prst="rect">
            <a:avLst/>
          </a:prstGeom>
          <a:solidFill>
            <a:srgbClr val="92D050"/>
          </a:solidFill>
          <a:ln>
            <a:solidFill>
              <a:schemeClr val="tx1"/>
            </a:solidFill>
          </a:ln>
        </p:spPr>
        <p:txBody>
          <a:bodyPr wrap="square" rtlCol="0">
            <a:spAutoFit/>
          </a:bodyPr>
          <a:lstStyle/>
          <a:p>
            <a:r>
              <a:rPr lang="en-GB"/>
              <a:t>His illustrations contain a wide range of mark making techniques that give his illustrations</a:t>
            </a:r>
          </a:p>
          <a:p>
            <a:r>
              <a:rPr lang="en-GB"/>
              <a:t>a wide range of tones. Note how he works on interesting backgrounds such as maps and</a:t>
            </a:r>
          </a:p>
          <a:p>
            <a:r>
              <a:rPr lang="en-GB"/>
              <a:t>old envelopes to give his work a different dimension.</a:t>
            </a:r>
          </a:p>
        </p:txBody>
      </p:sp>
      <p:pic>
        <p:nvPicPr>
          <p:cNvPr id="512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80747" y="2744590"/>
            <a:ext cx="3091117" cy="378075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124"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71864" y="2715180"/>
            <a:ext cx="2898938" cy="367040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125" name="Picture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896201" y="2831018"/>
            <a:ext cx="2494783" cy="362231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TextBox 7"/>
          <p:cNvSpPr txBox="1"/>
          <p:nvPr/>
        </p:nvSpPr>
        <p:spPr>
          <a:xfrm>
            <a:off x="2063553" y="60489"/>
            <a:ext cx="2067489" cy="369332"/>
          </a:xfrm>
          <a:prstGeom prst="rect">
            <a:avLst/>
          </a:prstGeom>
          <a:solidFill>
            <a:srgbClr val="FFC000"/>
          </a:solidFill>
          <a:ln>
            <a:solidFill>
              <a:schemeClr val="tx1"/>
            </a:solidFill>
          </a:ln>
        </p:spPr>
        <p:txBody>
          <a:bodyPr wrap="none" rtlCol="0">
            <a:spAutoFit/>
          </a:bodyPr>
          <a:lstStyle/>
          <a:p>
            <a:r>
              <a:rPr lang="en-GB"/>
              <a:t>Task Biro illustration</a:t>
            </a:r>
          </a:p>
        </p:txBody>
      </p:sp>
      <p:pic>
        <p:nvPicPr>
          <p:cNvPr id="9" name="Picture 8" descr="A picture containing drawing&#10;&#10;Description automatically generated">
            <a:extLst>
              <a:ext uri="{FF2B5EF4-FFF2-40B4-BE49-F238E27FC236}">
                <a16:creationId xmlns:a16="http://schemas.microsoft.com/office/drawing/2014/main" id="{3981D5CF-6F78-AF4E-9DC4-7FEC791606D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6925" y="161827"/>
            <a:ext cx="1875076" cy="755121"/>
          </a:xfrm>
          <a:prstGeom prst="rect">
            <a:avLst/>
          </a:prstGeom>
        </p:spPr>
      </p:pic>
    </p:spTree>
    <p:extLst>
      <p:ext uri="{BB962C8B-B14F-4D97-AF65-F5344CB8AC3E}">
        <p14:creationId xmlns:p14="http://schemas.microsoft.com/office/powerpoint/2010/main" val="42438374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Kris </a:t>
            </a:r>
            <a:r>
              <a:rPr lang="en-GB" err="1"/>
              <a:t>Trappaniers</a:t>
            </a:r>
            <a:br>
              <a:rPr lang="en-GB"/>
            </a:br>
            <a:endParaRPr lang="en-GB"/>
          </a:p>
        </p:txBody>
      </p:sp>
      <p:sp>
        <p:nvSpPr>
          <p:cNvPr id="3" name="Content Placeholder 2"/>
          <p:cNvSpPr>
            <a:spLocks noGrp="1"/>
          </p:cNvSpPr>
          <p:nvPr>
            <p:ph idx="1"/>
          </p:nvPr>
        </p:nvSpPr>
        <p:spPr/>
        <p:txBody>
          <a:bodyPr/>
          <a:lstStyle/>
          <a:p>
            <a:endParaRPr lang="en-GB"/>
          </a:p>
        </p:txBody>
      </p:sp>
      <p:pic>
        <p:nvPicPr>
          <p:cNvPr id="4" name="Picture 3"/>
          <p:cNvPicPr>
            <a:picLocks noChangeAspect="1"/>
          </p:cNvPicPr>
          <p:nvPr/>
        </p:nvPicPr>
        <p:blipFill>
          <a:blip r:embed="rId2"/>
          <a:stretch>
            <a:fillRect/>
          </a:stretch>
        </p:blipFill>
        <p:spPr>
          <a:xfrm>
            <a:off x="611332" y="1294967"/>
            <a:ext cx="4762500" cy="3381375"/>
          </a:xfrm>
          <a:prstGeom prst="rect">
            <a:avLst/>
          </a:prstGeom>
        </p:spPr>
      </p:pic>
      <p:pic>
        <p:nvPicPr>
          <p:cNvPr id="5" name="Picture 4"/>
          <p:cNvPicPr>
            <a:picLocks noChangeAspect="1"/>
          </p:cNvPicPr>
          <p:nvPr/>
        </p:nvPicPr>
        <p:blipFill>
          <a:blip r:embed="rId3"/>
          <a:stretch>
            <a:fillRect/>
          </a:stretch>
        </p:blipFill>
        <p:spPr>
          <a:xfrm>
            <a:off x="5600700" y="1825625"/>
            <a:ext cx="3724275" cy="4572000"/>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EA2B47FB-CA5C-0842-8B1B-A9C84158380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72925" y="144463"/>
            <a:ext cx="1875076" cy="755121"/>
          </a:xfrm>
          <a:prstGeom prst="rect">
            <a:avLst/>
          </a:prstGeom>
        </p:spPr>
      </p:pic>
    </p:spTree>
    <p:extLst>
      <p:ext uri="{BB962C8B-B14F-4D97-AF65-F5344CB8AC3E}">
        <p14:creationId xmlns:p14="http://schemas.microsoft.com/office/powerpoint/2010/main" val="40300992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13133"/>
            <a:ext cx="10515600" cy="1325563"/>
          </a:xfrm>
        </p:spPr>
        <p:txBody>
          <a:bodyPr/>
          <a:lstStyle/>
          <a:p>
            <a:pPr algn="r"/>
            <a:r>
              <a:rPr lang="en-GB"/>
              <a:t>Andrea Joseph</a:t>
            </a:r>
          </a:p>
        </p:txBody>
      </p:sp>
      <p:sp>
        <p:nvSpPr>
          <p:cNvPr id="3" name="Content Placeholder 2"/>
          <p:cNvSpPr>
            <a:spLocks noGrp="1"/>
          </p:cNvSpPr>
          <p:nvPr>
            <p:ph idx="1"/>
          </p:nvPr>
        </p:nvSpPr>
        <p:spPr/>
        <p:txBody>
          <a:bodyPr/>
          <a:lstStyle/>
          <a:p>
            <a:endParaRPr lang="en-GB"/>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8559" y="-216793"/>
            <a:ext cx="4932558" cy="3949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13562" y="2838219"/>
            <a:ext cx="4854439" cy="3868806"/>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3097880"/>
            <a:ext cx="6663506" cy="3609145"/>
          </a:xfrm>
          <a:prstGeom prst="rect">
            <a:avLst/>
          </a:prstGeom>
        </p:spPr>
      </p:pic>
      <p:pic>
        <p:nvPicPr>
          <p:cNvPr id="7" name="Picture 6" descr="A picture containing drawing&#10;&#10;Description automatically generated">
            <a:extLst>
              <a:ext uri="{FF2B5EF4-FFF2-40B4-BE49-F238E27FC236}">
                <a16:creationId xmlns:a16="http://schemas.microsoft.com/office/drawing/2014/main" id="{7BC5DF15-8B19-6E4F-B030-1BFE6B8CC88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008659" y="150975"/>
            <a:ext cx="1875076" cy="755121"/>
          </a:xfrm>
          <a:prstGeom prst="rect">
            <a:avLst/>
          </a:prstGeom>
        </p:spPr>
      </p:pic>
    </p:spTree>
    <p:extLst>
      <p:ext uri="{BB962C8B-B14F-4D97-AF65-F5344CB8AC3E}">
        <p14:creationId xmlns:p14="http://schemas.microsoft.com/office/powerpoint/2010/main" val="2087335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ctrTitle"/>
          </p:nvPr>
        </p:nvSpPr>
        <p:spPr>
          <a:xfrm>
            <a:off x="1489756" y="-953393"/>
            <a:ext cx="8389099" cy="1470025"/>
          </a:xfrm>
        </p:spPr>
        <p:txBody>
          <a:bodyPr>
            <a:normAutofit/>
          </a:bodyPr>
          <a:lstStyle/>
          <a:p>
            <a:r>
              <a:rPr lang="en-GB" sz="2000">
                <a:latin typeface="Segoe Print"/>
              </a:rPr>
              <a:t>Designing your own photography shots</a:t>
            </a:r>
          </a:p>
        </p:txBody>
      </p:sp>
      <p:sp>
        <p:nvSpPr>
          <p:cNvPr id="3" name="Subtitle 2"/>
          <p:cNvSpPr>
            <a:spLocks noGrp="1"/>
          </p:cNvSpPr>
          <p:nvPr>
            <p:ph type="subTitle" idx="1"/>
          </p:nvPr>
        </p:nvSpPr>
        <p:spPr>
          <a:xfrm>
            <a:off x="1692824" y="835392"/>
            <a:ext cx="3928699" cy="614363"/>
          </a:xfrm>
        </p:spPr>
        <p:txBody>
          <a:bodyPr rtlCol="0">
            <a:noAutofit/>
          </a:bodyPr>
          <a:lstStyle/>
          <a:p>
            <a:pPr>
              <a:defRPr/>
            </a:pPr>
            <a:r>
              <a:rPr lang="en-GB" sz="2000">
                <a:latin typeface="Segoe Print" panose="02000600000000000000" pitchFamily="2" charset="0"/>
              </a:rPr>
              <a:t>Creative framing:</a:t>
            </a:r>
          </a:p>
        </p:txBody>
      </p:sp>
      <p:sp>
        <p:nvSpPr>
          <p:cNvPr id="4" name="TextBox 3"/>
          <p:cNvSpPr txBox="1"/>
          <p:nvPr/>
        </p:nvSpPr>
        <p:spPr>
          <a:xfrm>
            <a:off x="2754914" y="2576398"/>
            <a:ext cx="1273105" cy="461665"/>
          </a:xfrm>
          <a:prstGeom prst="rect">
            <a:avLst/>
          </a:prstGeom>
          <a:noFill/>
        </p:spPr>
        <p:txBody>
          <a:bodyPr wrap="none">
            <a:spAutoFit/>
          </a:bodyPr>
          <a:lstStyle/>
          <a:p>
            <a:pPr>
              <a:defRPr/>
            </a:pPr>
            <a:r>
              <a:rPr lang="en-GB" sz="2400">
                <a:solidFill>
                  <a:prstClr val="white">
                    <a:lumMod val="50000"/>
                  </a:prstClr>
                </a:solidFill>
                <a:latin typeface="Segoe Print" panose="02000600000000000000" pitchFamily="2" charset="0"/>
              </a:rPr>
              <a:t>Angles:</a:t>
            </a:r>
          </a:p>
        </p:txBody>
      </p:sp>
      <p:sp>
        <p:nvSpPr>
          <p:cNvPr id="5" name="TextBox 4"/>
          <p:cNvSpPr txBox="1"/>
          <p:nvPr/>
        </p:nvSpPr>
        <p:spPr>
          <a:xfrm>
            <a:off x="6363892" y="833356"/>
            <a:ext cx="1542410" cy="461665"/>
          </a:xfrm>
          <a:prstGeom prst="rect">
            <a:avLst/>
          </a:prstGeom>
          <a:noFill/>
        </p:spPr>
        <p:txBody>
          <a:bodyPr wrap="square">
            <a:spAutoFit/>
          </a:bodyPr>
          <a:lstStyle/>
          <a:p>
            <a:pPr>
              <a:defRPr/>
            </a:pPr>
            <a:r>
              <a:rPr lang="en-GB" sz="2400">
                <a:solidFill>
                  <a:prstClr val="white">
                    <a:lumMod val="50000"/>
                  </a:prstClr>
                </a:solidFill>
                <a:latin typeface="Segoe Print" panose="02000600000000000000" pitchFamily="2" charset="0"/>
              </a:rPr>
              <a:t>Lighting:</a:t>
            </a:r>
          </a:p>
        </p:txBody>
      </p:sp>
      <p:sp>
        <p:nvSpPr>
          <p:cNvPr id="6" name="TextBox 5"/>
          <p:cNvSpPr txBox="1"/>
          <p:nvPr/>
        </p:nvSpPr>
        <p:spPr>
          <a:xfrm>
            <a:off x="2567614" y="4665844"/>
            <a:ext cx="1848583" cy="400110"/>
          </a:xfrm>
          <a:prstGeom prst="rect">
            <a:avLst/>
          </a:prstGeom>
          <a:noFill/>
        </p:spPr>
        <p:txBody>
          <a:bodyPr wrap="none">
            <a:spAutoFit/>
          </a:bodyPr>
          <a:lstStyle/>
          <a:p>
            <a:pPr>
              <a:defRPr/>
            </a:pPr>
            <a:r>
              <a:rPr lang="en-GB" sz="2000">
                <a:solidFill>
                  <a:prstClr val="white">
                    <a:lumMod val="50000"/>
                  </a:prstClr>
                </a:solidFill>
                <a:latin typeface="Segoe Print" panose="02000600000000000000" pitchFamily="2" charset="0"/>
              </a:rPr>
              <a:t>Composition:</a:t>
            </a:r>
          </a:p>
        </p:txBody>
      </p:sp>
      <p:sp>
        <p:nvSpPr>
          <p:cNvPr id="18438" name="TextBox 6"/>
          <p:cNvSpPr txBox="1">
            <a:spLocks noChangeArrowheads="1"/>
          </p:cNvSpPr>
          <p:nvPr/>
        </p:nvSpPr>
        <p:spPr bwMode="auto">
          <a:xfrm>
            <a:off x="1524000" y="466057"/>
            <a:ext cx="9144000" cy="369332"/>
          </a:xfrm>
          <a:prstGeom prst="rect">
            <a:avLst/>
          </a:prstGeom>
          <a:noFill/>
          <a:ln w="9525">
            <a:noFill/>
            <a:miter lim="800000"/>
            <a:headEnd/>
            <a:tailEnd/>
          </a:ln>
        </p:spPr>
        <p:txBody>
          <a:bodyPr wrap="square">
            <a:spAutoFit/>
          </a:bodyPr>
          <a:lstStyle/>
          <a:p>
            <a:pPr fontAlgn="base">
              <a:spcBef>
                <a:spcPct val="0"/>
              </a:spcBef>
              <a:spcAft>
                <a:spcPct val="0"/>
              </a:spcAft>
            </a:pPr>
            <a:r>
              <a:rPr lang="en-GB">
                <a:solidFill>
                  <a:prstClr val="black"/>
                </a:solidFill>
              </a:rPr>
              <a:t>When creating your own shots think about how you will use the photographic elements below:</a:t>
            </a:r>
          </a:p>
        </p:txBody>
      </p:sp>
      <p:sp>
        <p:nvSpPr>
          <p:cNvPr id="18439" name="TextBox 7"/>
          <p:cNvSpPr txBox="1">
            <a:spLocks noChangeArrowheads="1"/>
          </p:cNvSpPr>
          <p:nvPr/>
        </p:nvSpPr>
        <p:spPr bwMode="auto">
          <a:xfrm>
            <a:off x="1697439" y="5013176"/>
            <a:ext cx="3986867" cy="2123658"/>
          </a:xfrm>
          <a:prstGeom prst="rect">
            <a:avLst/>
          </a:prstGeom>
          <a:noFill/>
          <a:ln w="9525">
            <a:noFill/>
            <a:miter lim="800000"/>
            <a:headEnd/>
            <a:tailEnd/>
          </a:ln>
        </p:spPr>
        <p:txBody>
          <a:bodyPr wrap="square">
            <a:spAutoFit/>
          </a:bodyPr>
          <a:lstStyle/>
          <a:p>
            <a:pPr fontAlgn="base">
              <a:spcBef>
                <a:spcPct val="0"/>
              </a:spcBef>
              <a:spcAft>
                <a:spcPct val="0"/>
              </a:spcAft>
            </a:pPr>
            <a:r>
              <a:rPr lang="en-GB" sz="1200">
                <a:solidFill>
                  <a:prstClr val="black"/>
                </a:solidFill>
              </a:rPr>
              <a:t>Composition is the arrangement of objects, how will you set up your shot so that it looks aesthetically pleasing? Is there a focal point? How is space distributed? Is your shot portrait or landscape, why this choice? Does the shot fill the frame or is there space around the outside? </a:t>
            </a:r>
          </a:p>
          <a:p>
            <a:pPr fontAlgn="base">
              <a:lnSpc>
                <a:spcPct val="150000"/>
              </a:lnSpc>
              <a:spcBef>
                <a:spcPct val="0"/>
              </a:spcBef>
              <a:spcAft>
                <a:spcPct val="0"/>
              </a:spcAft>
            </a:pPr>
            <a:r>
              <a:rPr lang="en-GB" sz="1200">
                <a:solidFill>
                  <a:prstClr val="black"/>
                </a:solidFill>
              </a:rPr>
              <a:t>________________________________________________</a:t>
            </a:r>
          </a:p>
          <a:p>
            <a:pPr fontAlgn="base">
              <a:lnSpc>
                <a:spcPct val="150000"/>
              </a:lnSpc>
              <a:spcBef>
                <a:spcPct val="0"/>
              </a:spcBef>
              <a:spcAft>
                <a:spcPct val="0"/>
              </a:spcAft>
            </a:pPr>
            <a:r>
              <a:rPr lang="en-GB" sz="1200">
                <a:solidFill>
                  <a:prstClr val="black"/>
                </a:solidFill>
              </a:rPr>
              <a:t>__________________________________________________________________________________________________</a:t>
            </a:r>
          </a:p>
          <a:p>
            <a:pPr fontAlgn="base">
              <a:lnSpc>
                <a:spcPct val="150000"/>
              </a:lnSpc>
              <a:spcBef>
                <a:spcPct val="0"/>
              </a:spcBef>
              <a:spcAft>
                <a:spcPct val="0"/>
              </a:spcAft>
            </a:pPr>
            <a:endParaRPr lang="en-GB" sz="1200">
              <a:solidFill>
                <a:prstClr val="black"/>
              </a:solidFill>
            </a:endParaRPr>
          </a:p>
        </p:txBody>
      </p:sp>
      <p:sp>
        <p:nvSpPr>
          <p:cNvPr id="18440" name="TextBox 11"/>
          <p:cNvSpPr txBox="1">
            <a:spLocks noChangeArrowheads="1"/>
          </p:cNvSpPr>
          <p:nvPr/>
        </p:nvSpPr>
        <p:spPr bwMode="auto">
          <a:xfrm>
            <a:off x="1642126" y="2938862"/>
            <a:ext cx="4175333" cy="1846659"/>
          </a:xfrm>
          <a:prstGeom prst="rect">
            <a:avLst/>
          </a:prstGeom>
          <a:noFill/>
          <a:ln w="9525">
            <a:noFill/>
            <a:miter lim="800000"/>
            <a:headEnd/>
            <a:tailEnd/>
          </a:ln>
        </p:spPr>
        <p:txBody>
          <a:bodyPr wrap="square">
            <a:spAutoFit/>
          </a:bodyPr>
          <a:lstStyle/>
          <a:p>
            <a:pPr fontAlgn="base">
              <a:spcBef>
                <a:spcPct val="0"/>
              </a:spcBef>
              <a:spcAft>
                <a:spcPct val="0"/>
              </a:spcAft>
            </a:pPr>
            <a:r>
              <a:rPr lang="en-GB" sz="1200">
                <a:solidFill>
                  <a:prstClr val="black"/>
                </a:solidFill>
              </a:rPr>
              <a:t>What angles will you use to take your shot and how will you experiment? Will you  play with perspective and shoot from distance to make objects look larger or smaller? Will you zoom in to create abstractions  or shoot from a distance for a realistic effect?</a:t>
            </a:r>
          </a:p>
          <a:p>
            <a:pPr fontAlgn="base">
              <a:lnSpc>
                <a:spcPct val="150000"/>
              </a:lnSpc>
              <a:spcBef>
                <a:spcPct val="0"/>
              </a:spcBef>
              <a:spcAft>
                <a:spcPct val="0"/>
              </a:spcAft>
            </a:pPr>
            <a:r>
              <a:rPr lang="en-GB" sz="1200">
                <a:solidFill>
                  <a:prstClr val="black"/>
                </a:solidFill>
              </a:rPr>
              <a:t>____________________________________________________</a:t>
            </a:r>
          </a:p>
          <a:p>
            <a:pPr fontAlgn="base">
              <a:lnSpc>
                <a:spcPct val="150000"/>
              </a:lnSpc>
              <a:spcBef>
                <a:spcPct val="0"/>
              </a:spcBef>
              <a:spcAft>
                <a:spcPct val="0"/>
              </a:spcAft>
            </a:pPr>
            <a:r>
              <a:rPr lang="en-GB" sz="1200">
                <a:solidFill>
                  <a:prstClr val="black"/>
                </a:solidFill>
              </a:rPr>
              <a:t>____________________________________________________</a:t>
            </a:r>
          </a:p>
          <a:p>
            <a:pPr fontAlgn="base">
              <a:lnSpc>
                <a:spcPct val="150000"/>
              </a:lnSpc>
              <a:spcBef>
                <a:spcPct val="0"/>
              </a:spcBef>
              <a:spcAft>
                <a:spcPct val="0"/>
              </a:spcAft>
            </a:pPr>
            <a:r>
              <a:rPr lang="en-GB" sz="1200">
                <a:solidFill>
                  <a:prstClr val="black"/>
                </a:solidFill>
              </a:rPr>
              <a:t>____________________________________________________</a:t>
            </a:r>
          </a:p>
        </p:txBody>
      </p:sp>
      <p:sp>
        <p:nvSpPr>
          <p:cNvPr id="18441" name="TextBox 12"/>
          <p:cNvSpPr txBox="1">
            <a:spLocks noChangeArrowheads="1"/>
          </p:cNvSpPr>
          <p:nvPr/>
        </p:nvSpPr>
        <p:spPr bwMode="auto">
          <a:xfrm>
            <a:off x="6363896" y="1196754"/>
            <a:ext cx="4145411" cy="1477328"/>
          </a:xfrm>
          <a:prstGeom prst="rect">
            <a:avLst/>
          </a:prstGeom>
          <a:noFill/>
          <a:ln w="9525">
            <a:noFill/>
            <a:miter lim="800000"/>
            <a:headEnd/>
            <a:tailEnd/>
          </a:ln>
        </p:spPr>
        <p:txBody>
          <a:bodyPr wrap="square">
            <a:spAutoFit/>
          </a:bodyPr>
          <a:lstStyle/>
          <a:p>
            <a:pPr fontAlgn="base">
              <a:spcBef>
                <a:spcPct val="0"/>
              </a:spcBef>
              <a:spcAft>
                <a:spcPct val="0"/>
              </a:spcAft>
            </a:pPr>
            <a:r>
              <a:rPr lang="en-GB" sz="1200">
                <a:solidFill>
                  <a:prstClr val="black"/>
                </a:solidFill>
              </a:rPr>
              <a:t>Using either natural light (ambient) or artificial light, describe how will you use light to create depth and shadows within your shot?</a:t>
            </a:r>
          </a:p>
          <a:p>
            <a:pPr fontAlgn="base">
              <a:lnSpc>
                <a:spcPct val="150000"/>
              </a:lnSpc>
              <a:spcBef>
                <a:spcPct val="0"/>
              </a:spcBef>
              <a:spcAft>
                <a:spcPct val="0"/>
              </a:spcAft>
            </a:pPr>
            <a:r>
              <a:rPr lang="en-GB" sz="1200">
                <a:solidFill>
                  <a:prstClr val="black"/>
                </a:solidFill>
              </a:rPr>
              <a:t>____________________________________________________________________________________________________________________________________________________________</a:t>
            </a:r>
          </a:p>
        </p:txBody>
      </p:sp>
      <p:sp>
        <p:nvSpPr>
          <p:cNvPr id="18443" name="TextBox 14"/>
          <p:cNvSpPr txBox="1">
            <a:spLocks noChangeArrowheads="1"/>
          </p:cNvSpPr>
          <p:nvPr/>
        </p:nvSpPr>
        <p:spPr bwMode="auto">
          <a:xfrm>
            <a:off x="1600901" y="1196753"/>
            <a:ext cx="4083407" cy="1754326"/>
          </a:xfrm>
          <a:prstGeom prst="rect">
            <a:avLst/>
          </a:prstGeom>
          <a:noFill/>
          <a:ln w="9525">
            <a:noFill/>
            <a:miter lim="800000"/>
            <a:headEnd/>
            <a:tailEnd/>
          </a:ln>
        </p:spPr>
        <p:txBody>
          <a:bodyPr wrap="square">
            <a:spAutoFit/>
          </a:bodyPr>
          <a:lstStyle/>
          <a:p>
            <a:pPr fontAlgn="base">
              <a:spcBef>
                <a:spcPct val="0"/>
              </a:spcBef>
              <a:spcAft>
                <a:spcPct val="0"/>
              </a:spcAft>
            </a:pPr>
            <a:r>
              <a:rPr lang="en-GB" sz="1200">
                <a:solidFill>
                  <a:prstClr val="black"/>
                </a:solidFill>
              </a:rPr>
              <a:t>Where will you hold your camera and place your shot? Will you change the perspective and shoot from above, below, through a door, etc.? </a:t>
            </a:r>
          </a:p>
          <a:p>
            <a:pPr fontAlgn="base">
              <a:lnSpc>
                <a:spcPct val="150000"/>
              </a:lnSpc>
              <a:spcBef>
                <a:spcPct val="0"/>
              </a:spcBef>
              <a:spcAft>
                <a:spcPct val="0"/>
              </a:spcAft>
            </a:pPr>
            <a:r>
              <a:rPr lang="en-GB" sz="1200">
                <a:solidFill>
                  <a:prstClr val="black"/>
                </a:solidFill>
              </a:rPr>
              <a:t>__________________________________________________</a:t>
            </a:r>
            <a:br>
              <a:rPr lang="en-GB" sz="1200">
                <a:solidFill>
                  <a:prstClr val="black"/>
                </a:solidFill>
              </a:rPr>
            </a:br>
            <a:r>
              <a:rPr lang="en-GB" sz="1200">
                <a:solidFill>
                  <a:prstClr val="black"/>
                </a:solidFill>
              </a:rPr>
              <a:t>__________________________________________________</a:t>
            </a:r>
            <a:br>
              <a:rPr lang="en-GB" sz="1200">
                <a:solidFill>
                  <a:prstClr val="black"/>
                </a:solidFill>
              </a:rPr>
            </a:br>
            <a:r>
              <a:rPr lang="en-GB" sz="1200">
                <a:solidFill>
                  <a:prstClr val="black"/>
                </a:solidFill>
              </a:rPr>
              <a:t>__________________________________________________</a:t>
            </a:r>
            <a:br>
              <a:rPr lang="en-GB" sz="1200">
                <a:solidFill>
                  <a:prstClr val="black"/>
                </a:solidFill>
              </a:rPr>
            </a:br>
            <a:endParaRPr lang="en-GB" sz="1200">
              <a:solidFill>
                <a:prstClr val="black"/>
              </a:solidFill>
            </a:endParaRPr>
          </a:p>
        </p:txBody>
      </p:sp>
      <p:sp>
        <p:nvSpPr>
          <p:cNvPr id="15" name="TextBox 14"/>
          <p:cNvSpPr txBox="1"/>
          <p:nvPr/>
        </p:nvSpPr>
        <p:spPr>
          <a:xfrm>
            <a:off x="6470736" y="2674086"/>
            <a:ext cx="3562194" cy="830997"/>
          </a:xfrm>
          <a:prstGeom prst="rect">
            <a:avLst/>
          </a:prstGeom>
          <a:noFill/>
        </p:spPr>
        <p:txBody>
          <a:bodyPr wrap="none">
            <a:spAutoFit/>
          </a:bodyPr>
          <a:lstStyle/>
          <a:p>
            <a:pPr>
              <a:defRPr/>
            </a:pPr>
            <a:r>
              <a:rPr lang="en-GB" sz="2400">
                <a:solidFill>
                  <a:prstClr val="white">
                    <a:lumMod val="50000"/>
                  </a:prstClr>
                </a:solidFill>
                <a:latin typeface="Segoe Print" panose="02000600000000000000" pitchFamily="2" charset="0"/>
              </a:rPr>
              <a:t>Ideas: personal theme</a:t>
            </a:r>
          </a:p>
          <a:p>
            <a:pPr>
              <a:defRPr/>
            </a:pPr>
            <a:endParaRPr lang="en-GB" sz="2400">
              <a:solidFill>
                <a:prstClr val="white">
                  <a:lumMod val="50000"/>
                </a:prstClr>
              </a:solidFill>
              <a:latin typeface="Segoe Print" panose="02000600000000000000" pitchFamily="2" charset="0"/>
            </a:endParaRPr>
          </a:p>
        </p:txBody>
      </p:sp>
      <p:sp>
        <p:nvSpPr>
          <p:cNvPr id="2" name="Rectangle 1"/>
          <p:cNvSpPr/>
          <p:nvPr/>
        </p:nvSpPr>
        <p:spPr>
          <a:xfrm>
            <a:off x="6400490" y="3117584"/>
            <a:ext cx="4108817" cy="3970318"/>
          </a:xfrm>
          <a:prstGeom prst="rect">
            <a:avLst/>
          </a:prstGeom>
        </p:spPr>
        <p:txBody>
          <a:bodyPr wrap="square">
            <a:spAutoFit/>
          </a:bodyPr>
          <a:lstStyle/>
          <a:p>
            <a:r>
              <a:rPr lang="en-GB" sz="1200">
                <a:solidFill>
                  <a:prstClr val="black"/>
                </a:solidFill>
              </a:rPr>
              <a:t>How will your photograph become part of ideas based on  a theme of your choosing?</a:t>
            </a:r>
          </a:p>
          <a:p>
            <a:r>
              <a:rPr lang="en-GB" sz="1200">
                <a:solidFill>
                  <a:prstClr val="black"/>
                </a:solidFill>
              </a:rPr>
              <a:t>How will you use props to communicate you ideas?</a:t>
            </a:r>
          </a:p>
          <a:p>
            <a:r>
              <a:rPr lang="en-GB" sz="1200">
                <a:solidFill>
                  <a:prstClr val="black"/>
                </a:solidFill>
              </a:rPr>
              <a:t>Which ideas from photographers will you use? </a:t>
            </a:r>
          </a:p>
          <a:p>
            <a:r>
              <a:rPr lang="en-GB" sz="1200">
                <a:solidFill>
                  <a:prstClr val="black"/>
                </a:solidFill>
              </a:rPr>
              <a:t>Will you use any ideas from any particular movement e.g. surrealism, futurism, cubism or dystopia? </a:t>
            </a:r>
          </a:p>
          <a:p>
            <a:r>
              <a:rPr lang="en-GB"/>
              <a:t>__________________________________</a:t>
            </a:r>
          </a:p>
          <a:p>
            <a:r>
              <a:rPr lang="en-GB"/>
              <a:t>_________________________________</a:t>
            </a:r>
          </a:p>
          <a:p>
            <a:r>
              <a:rPr lang="en-GB"/>
              <a:t>__________________________________</a:t>
            </a:r>
          </a:p>
          <a:p>
            <a:r>
              <a:rPr lang="en-GB"/>
              <a:t>_________________________________</a:t>
            </a:r>
          </a:p>
          <a:p>
            <a:r>
              <a:rPr lang="en-GB"/>
              <a:t>_________________________________</a:t>
            </a:r>
          </a:p>
          <a:p>
            <a:r>
              <a:rPr lang="en-GB"/>
              <a:t>_________________________________</a:t>
            </a:r>
          </a:p>
          <a:p>
            <a:r>
              <a:rPr lang="en-GB"/>
              <a:t>_________________________________</a:t>
            </a:r>
          </a:p>
          <a:p>
            <a:r>
              <a:rPr lang="en-GB"/>
              <a:t>_________________________________</a:t>
            </a:r>
          </a:p>
          <a:p>
            <a:r>
              <a:rPr lang="en-GB"/>
              <a:t>_________________________________</a:t>
            </a:r>
          </a:p>
          <a:p>
            <a:endParaRPr lang="en-GB"/>
          </a:p>
        </p:txBody>
      </p:sp>
      <p:sp>
        <p:nvSpPr>
          <p:cNvPr id="14" name="Rectangle 13"/>
          <p:cNvSpPr/>
          <p:nvPr/>
        </p:nvSpPr>
        <p:spPr>
          <a:xfrm>
            <a:off x="152400" y="65093"/>
            <a:ext cx="12039599" cy="6748463"/>
          </a:xfrm>
          <a:prstGeom prst="rect">
            <a:avLst/>
          </a:prstGeom>
          <a:noFill/>
          <a:ln w="139700">
            <a:solidFill>
              <a:schemeClr val="accent1">
                <a:shade val="95000"/>
                <a:satMod val="105000"/>
              </a:schemeClr>
            </a:solidFill>
            <a:miter lim="800000"/>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pic>
        <p:nvPicPr>
          <p:cNvPr id="16" name="Picture 15" descr="A drawing of a face&#10;&#10;Description automatically generated">
            <a:extLst>
              <a:ext uri="{FF2B5EF4-FFF2-40B4-BE49-F238E27FC236}">
                <a16:creationId xmlns:a16="http://schemas.microsoft.com/office/drawing/2014/main" id="{1985997E-3877-3443-BCAA-B13839B5942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3190" y="20309"/>
            <a:ext cx="1956866" cy="491805"/>
          </a:xfrm>
          <a:prstGeom prst="rect">
            <a:avLst/>
          </a:prstGeom>
        </p:spPr>
      </p:pic>
    </p:spTree>
    <p:extLst>
      <p:ext uri="{BB962C8B-B14F-4D97-AF65-F5344CB8AC3E}">
        <p14:creationId xmlns:p14="http://schemas.microsoft.com/office/powerpoint/2010/main" val="26414401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6B8CC7F-3622-46E3-9272-E1956397D2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234905" cy="456278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3FE55B4-2EE5-4A4A-AD80-1A14F660FE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4906" y="0"/>
            <a:ext cx="795640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7267E9C1-58F1-46EE-9BBE-108764BF9E2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cstate="email">
            <a:extLst>
              <a:ext uri="{28A0092B-C50C-407E-A947-70E740481C1C}">
                <a14:useLocalDpi xmlns:a14="http://schemas.microsoft.com/office/drawing/2010/main"/>
              </a:ext>
            </a:extLst>
          </a:blip>
          <a:stretch>
            <a:fillRect/>
          </a:stretch>
        </p:blipFill>
        <p:spPr>
          <a:xfrm flipH="1">
            <a:off x="0" y="0"/>
            <a:ext cx="12192000" cy="6858000"/>
          </a:xfrm>
          <a:prstGeom prst="rect">
            <a:avLst/>
          </a:prstGeom>
        </p:spPr>
      </p:pic>
      <p:sp>
        <p:nvSpPr>
          <p:cNvPr id="4" name="AutoShape 2" descr="data:image/jpeg;base64,/9j/4AAQSkZJRgABAQAAAQABAAD/2wCEAAkGBxQTEhUUExQWFhUXGBwbGBcYGBoeIBwgGh4dHxghGBsdHiggGh8mIBwYITEhJykrLi4uHCAzODMsNygtLisBCgoKDg0OGxAQGywkHyQsLCwsLCwsLCwsLCwsLCwsLCwsLCwsLCwsLCwsLCwsLCwsLCwsLCwsLCwsLCw3LCw3LP/AABEIAQ4AuwMBIgACEQEDEQH/xAAcAAACAwEBAQEAAAAAAAAAAAAFBgMEBwEAAgj/xAA+EAACAQIEBAQEAwgBBAEFAAABAhEDIQAEEjEFIkFRBhNhcTJCgZGhsfAHFCNSYsHR4YIVM0PxwhYkNFNy/8QAGQEAAwEBAQAAAAAAAAAAAAAAAAIDBAEF/8QAJREAAgICAgEFAAMBAAAAAAAAAAECEQMhEjEEEyIyQVFCUmEU/9oADAMBAAIRAxEAPwDccfLtG+PrCf424iWpNSQkAmHbYR1v2xyUqVjQi5OkMv8A1KjMeak//wBDEozKfzL9xjI83loGpkIhRzWvHewtvf2x2pltag8wAgEBiPWTBxm/6N1Rr/49XZsE4jqV1FiwHuRhQ4Tx5ko6YLMLKdxAHfv1+uBOb44pcmpUAJ+nrv0MXjFvUVWQ9F2PGb4zSpzLExvpBP5DFf8A+psvaWI1bEg/icZplq3mHyxW1o19EkACC4JOxIsYFsQhqjVSQP4NtNQDfUv5g7xiDzzvSNC8fH9s1vLcYouxVXBIE+nax64vzjHvM081NmaTA1ArvtE+0fbDBwjxY5pFXK+YllLMAWnvt273g4fHnv5aJ5PHrcHZoOPE4y7P+N6qgAMkETqhh/f3xQzfjypobymgyNLOJAHza1+8GcU9WJP0JGvk48rA4yur4jarCO7FgszZQf8AiLC2LFPME6TTcq8WIm0nqeo26d8Tl5EYspHxW/s02cewocH8SPq05hqdhuCZJG9tja+GqhmVdQykFTsR1xWE1JWiE8bg6ZNj2OTj04cQ7j2OTj2ADuPY9j2AD2PY9j2AChxfO+VTJ69P8/TGZ8ZqPrBpvGoc1yRA7ibYa/HOYhWB+EUzP1F8KtfLyAVj4I1esf2xDNKjV48fsDZriet9CyVsAWLAA7WJN5tj7KVUIRxHWCfxPY9sU6uUjaGgCf6T1n7jBPOZl6hWALASSPfbvbGWWzcnSLf70QoA3HUn09vpOKNaiKinUNZB7i/b3OInqTIg2xJQqwLEiP6QQZBiI398JxkHKPSRLw7LQyjSpZrEQYAYEEOTa3bHxU5idLQbhekbav8AZx95Ki0kvUgxLEjbr/rE1XK6DoYszNJsNPS56frvjr2cSpsB59nIKhrADmBMiLkEzcRG2KjZEyoUksymd4JF4H0g/XBn9xdqJZiFMQWJBmSLW2NgY7GMTtSWmF0VFkAykyQTBkCeU2+uKpa2T570L2dYiRJLcvL0WJB1DvcYjylbUdJ2aGAnt1PoNtgb4mzKFy9QzqjUTqJkjckkde3S2K2WqHUdQAIB0wZgESdpF95vhqJOVhF+IKrkaRIlTB6/b0xcy/H2VoZQoJH80gbkx17xhXRGLypJJvqv9zPSe+L+XQa9bMCVDDmm8AkicK8SsosroYRxqmXGlAwu0GNouWMiNj16Y4/iqpzagTTkmQY09yt7WkzO99sBkgWAULohyAwUEC5EzHY26YqVhSag7I8kOgCXOzKJqdpGorba83xeMUtEJTb7GXOeOakUmFWrYEgSNj8JYRJkbTOLeV/aNWRtNNFcMdU1WNpGwjYT+u2e5ykqO0Xg2ggb/FtY4t5rLghSjeWxExZhaIkG4kzv/fDV9i2qqjYOG+N0rZZjVBp1BykKGKmTurD9DFE+OMwGJWkr00MMACDBuG1EwRp+YCMZ/wCH6bO45STdiZgb7mbQD19cONPK6jNUEqElRI5dlIBBkg2mfTHbs4opao0fhHEVr0lqqGAbowggixBxdBxmdLxdWRmoUtDrpgFpXRAiQOo9N8XPDnimqKiUKpQ+wOr7nc9dp37YbkibxM0HHscGO4YmKfjjJ6l9GUqf19ThLp16k1FUBmRZIB+ID+T19PpvjSPE1OaU9j+eM/FE6nIMNDAfmPYXxnzL7NXjy+jmWyDFnBQEmm3pDGNPoT3m+KS5R3iEaVUlrm2mbQbjpHXBJ65Cu66kZGGuIIcmBOoyVt8uOZBw9F3fWWqHSSCBMfDJmdOwNvfviaSLOUgLWIkmNJgSOosJv1udt8cyVAva5tMjf09BMbYKvkVZxABUlhBm4I5ubb29MWstk1SsadyoAAIvY+g/PCT27KQlUaKORWjLrVDkxLSCAY2FjNhHvhjoolRYo6YCG5ExNxfr1+2KeYoCkbRLEAkkmRfeL4+stX0KzRBmwCm8AkEbbXtMXxyEt0zmRX7kU8zknAVixXTBgKAD7dSSLaj0nA3jGhKKmmV1yQQFHNIheYdVE3scGc3XDspOpEKnTyncd7+36OBopqxYppIZREERGwFhyg/2xZmdC7kqAqEfCJBLEk3Mg36R9O2I8lkHLkGLLYg8xB23sCQI+mDdWgiMDdQATbeDbf0g4qJS1MGswM6wDJYRF+k+nvgTb7OyST0BqdIySUJUEKu1idrSAYsdr/XE5Ro1ASg+IXsNrxsD/Y4u8QSRK8vWIBExcfkY9Rihl8+ahNOq2mkt6jLYsoHNTSLSe4I++KcbEU6IczDB30nyARqKn4yIt30zueuAozrMWvAdpMC9vhFuwj7Ye8xWp6gqaBTYEaQLabFARt0iTisnDzTKsnkrBvq0mxk77ix+4tgS2F6FqhRbSHfmOo6dUWgbkkdzgrRVah06BBFyw5R6q0Wvq2MXGO5rLLocTYNAJZp+3b/OIM1TEBUNoBbcQDvvaTbAgf0EOFOmtfKFQKIDksN9pG9j6djh3pVoAIK2JB5xsBY3P43wo8JcKD6uLbxpHKQYt2+/XDPVyVOoiltOqFDGbz3B6fr2x1P8B1dH3m8ktRjqQElTJA6nqepED8sfWQ4YgCykcwAOq8Te56ED/GLVKgJ1M4A6n7RPfHCShLu0oCICk2kkAn3thU9j19D3TaQD3GPrA/geZ10Ua23Qg7EjcWOCGLmRqnRQ4zTLUWjoJ+2EXIKfPfSJbTMdDNpnpscaJmllGHcH8sImVrKlU3ILQvvBtPpc/fE8nRTEwbxH4gRBIklSSyliZJg7k2+0Y+aPD9CauohdM3O0x0UX7jfBrLcPhm+FkBJYkWHUBR1In8sXqV1K/EDMEQJHrH1t7Yy9u2a+VKkU7goGVQSJkjofQexx6pzE7QBGoG/pP0jBHMZUEayf7xEi3a344oZqqsOgE6hc7WAtfcm2Fla7Bb6KKrrqMo1EmDzN7EQeneMWlzmpTTXl08pkSSZliNicUuC5VpKzBN7n5el+h9MS5hGWp8RFPeAbz69CL7emORdKx5q3Qu8Q8w1GWNCqXAIMyAw6RYyBf6YHLWbn0kCGtbcAGD6GZMeuD+cVajzqFidJJNxJ37/+9sB34CsMTUggmCNjcnmPUxaB6bY0KSejO4so8Q4jULcx1QBBIudp7QL4i/6rDcjQApMRb8LER0xUYMvM5BDNtMiADG5+n0GKyVmNTShBYg7kFVGxLdLSSPXBaYVRbzud80MqkgIQz1RYgGbKOpINu2LPBckCGJT+EAF0z9b7ehnEFHIpp0qdOgEyfnbclu84vcDZv4gNu0MR6X6DpI9PXD2ToI5rglMKr0eUyqncQJgkAdYJv6fePOcNKam1FlJsCFMBd4B9VtfY4t06flGXfWGUq0G/WABYix+Le2OiiaigQQirAHQwCGkD8Pvjur/05bSAVUhxrgBCAeRjf1v1/K4GCK8NoMo1FgV7sQYNwTNuvT0xPwzg9Oiiljq0wRqg73A7RePpiGoNbVA/MsSoI6byY7SL+gvh0tA2TZVAmkQLEDWPmgG5G+3TpgyGhCpDH4l2F4mI6H1uN8VK3DmcKRCLJJUE9QDIA+0djNrYlog+Sv8AKLg/4/O+JyVDp2fXD6hANr9t/a21hiTinGVp0qiEhSZCJplnJ2ET0Mc34dMDeJZwURpJZ6jaQigSXPaDZVB3b7b4s5bhZphq9aK+ZYA2PKgHyAfgT74SKa2Naehj/ZtlK60XqV2/7jSlMfCg9PUnfDlhR8G8UeqxmBSCgKguJG5B6C4H0w3YvF2jPNNS2QZ6sERmPY4zfMVV1BtQBWfiHqOvQyMOnimvFMKPmP5f7xnlKoIkmS3MQvuYBnYdZxHyHUS/jR2OlKh5lEC0TMg7/X2OPnL0mGkCLbxtv6RiHhOaXQACRAFj0kAgEjBDI1wDBUiSZkd/1viKp9ju1dHM1Vg6QTPp/vA402Ekxf3Ez36HBt0QbnbEUIfM0QTN52BgdME4WEZ0A8lkQCGI0AEte5M9OwA/QxbzMwyqABA033mfygfffBjIU+XVFiNh17mevtiPPUKdUTHMt7yI6bY7HE1EHmTkIWRWo7EQSAYMwI5jMDt+r4tZ6oUXVpJNzp7g7QBaeu2O5LLGl5lVNWmYUdPi5R3H0xX8R8XXL0tTUvMrVGCIk2BIsWPyr1NuvvjscZyWQTvFefVSo8sO7TpRgAO9/TafUYh4Tl4puHWaznmff0GmB2kR/nFvhdBFp+YXDVi0O55iNR+FAfhAg4uZTLalqwNUgTcA6pvcbdMUX4I+9lRa5VQFseYAiJj09I1YI0aTLBYKBqE8sG4B5o+KbC/fFHL5RVqKLErzapmAe/S8HB4V9Q3iSN2ki9o7Ta3WIxxK3Q710cq1S4kAKCy6ZHMCD0ta4nHlzD6atyCSQCCSbkiQLDaDjlDMNUKg9WCltoAI+pO/0xay2dVTpLAyWCgTAVfU7CAB9D74dLZPdHwKGtQo06gZhhvuB6gEHa/XviPOAUqiykqwJYLKg6V6nqL7eg2x9msraIM625YMW33vH/rFkHcBRqUiNRYWIB+L29Nxh3pUKnsm4dWVlaNUqIhrb2H5b++OZ/iAovTSlT8yo+yz1/mYdBbe1gMU6OZqBmp0IqVz8p+GkLc1S2w7dZnBjhnDlpoGkVKjGalYxLEWlN9KzMDtjlnasq5Lhhos1QualVrMwHw9wnRR6Rj7WtNAy5UK+ksRAIO4ncz/AHwXzVTRpt8YKxM2G8dT74oikWD0CDpkaWsTaLQeo74KVhGToL+FMiKVSoqmVsy/8rW+qnDRinwrLFEGr4j8WLmGiqROcrdiv4uqcygXMH8cKD5PSAwv0i354cPFfxp7f3wE4hk2CCosfENrQJP+MZPJTbNfjNIt8DragIEH02t/fBoUASZnaAT+vbAPgI3PTV0+n198H6dQC+/W+I43a2NlVOkTFLXAP0P44hqMqjoJiB39x2xziNdhRcqoZojSCBJJAgE+5x8U+Gs1JA/KygR1j3/LGtq17UZ0/wBPjJ8Sc1dLKNB+EjoB+BB/xi3rYliQAJ+p9+2PqnwxU0tqa1t7X798U+O8Q/d6Rd1LQQFUAksWsAALk+2OJTr3HW4t+0G53JohZg/wjSKSkTO4AE3LW3xnlfJ5hKhbRqqM/MwlgVifLQxtc366RtbDlT4cazJmKzEVmjT5cfw1iQpIsSQRqbrYC2Bbo4qOGYEaRpAtsYYyL7TbpbvOK1QlgwZRWAOiNdwASOurnA6ddXqcRZMsodVRZUXJ3JBm9rYPZjKXWRFPQIpxvEQWPRb7euA9fLaKtTy5eegEkAi0CL+/piTTY6aRzNJJVW0hiCSCSL2ifYzietllDrqlkAnTMTqBEknYTI9InFfNE640jXp1bwJB2kjlBiJnFbNPVJ05hygYEBVyxgSNwxN4E8wJ64aOjsnoIUFRmSoCsqWamKjBA2kxyMZ1ekC/pgBU4vqdOUhfMgqYJgmWX4ev4Xx1syaa+XrzLhGARqdMA6ZuPMJLIOyjvidcjWhvLy/lCEMVnlpVtQsY3I7ehN8UdElYayGcDhXlYQMHDHYlj6XsFxHSzNRqz0Muo1k89QmVoqZiT1boBY4H5UViKmhkLs7edmEUaRMclDo77zGwEeuDXBm8pFRU0oDOknmJj4mPzkn7T6YW0PTCnCcilFGo0yRrku7EF3MXLHbeTE9Ri3mMjyllUBpAG21pv1NhgXkqjqbiSSQYkyRbp9PxwZbNNcW9gs7bz1E3/DCXb2M00inleUF2UllIJmSL7strEdcWeHZ92FRyPLg9Fjfa5/HtiHMUuS2tdPcWg2gz9/SMROqaTqaRYgQRcdPr69BjrlQRjodclneTn+IbgX6wPf3wQws8Ic1GGwgLI3E/+owzYrF2iE1xYteMaZhWXeCB9LjA7KnVRSk5bUBPLB1Rf7nDD4jpTSneDOFTKsKb6gQTpI79bn3xnz6aZfBtUFaOS8u6GQZIDd+2LExAtJ/X+cQ5apJEsSILG3T5b/rfE+dOhkJ+HoT36A9vrjOo2riVbd7OZmo6Mmm8teI2/t/rBalHfr+owBytZX5tZk8sCI+KQcScRz/lIzM3wiSx2A9YxaL4qyco8tBjOZpaVMs55RHqSSeUAdSTAA32wLoZR3Jr1l5wp8umTIpggySdjUOxboLDqSN4Nmf3pwzgqqXpUzuCf/I39UHlU/CD32YMzU5GG1iL/XFozUlZJwcXTF3KUii1DM2kAdBAt+BiO+O5LLFqdOeYiLW6gwTHWIn1xbqKKaTA6CJ/D9euIXqqULK0qRqVlMgACQbdCffFXrsmtvQJ4moIcs0imuor2MyJMW+Hb3wNpUNZptRNjDEkzN7838sE+5PTEpzPJUXSSzMSzKolgQCG6jqR6Qe+A2WzADaKTtqkxCSB8QiIgXF9jthG0+iiTRdzNEVK5ZSAfhuZsCNuvfBNc262DkrELGw6fX3nrgBTQmNcFiT/AMh/URsYn7Tglk8/TVSW0rTRbvqhROwA3Y/njkY7Oylqivl6jVKZZqsrGtoFlMksfUX9dt8DK+cNdQJZMszAGppIar/MFMWEyC3qOm9yvRWvT1xooSNNCdBqGbGp10ixCC5jFKpU1OlFVJ0KykgAAA+jXA37f3w3FIOV9ljNZiFRETSiDkCkcl59ySL+s4lGYkzJlP5iRBmYaeluh6+mBubcI+hWDWk7RMbC/Lt74sqsKVIsVG4uJg3i0mZjc8vriTWyiehopFkCOCzBt4IhQQTfSe9h12+t/LM2nYgxcGfve8e/p2wM4ZXAho2kQs7CPhXYx39MEUqHzGWRJuWBnc2AXpP5zg12c2QcRLmKa7Gep3HWe2+/bFtQFA1BZiwg7x03v6Yr8VqKE0h4aLG9o6GPYYoV80YpsWKyQpJbfb4R1mThWtjp6HPwwoKFgQQTuPbb3G0YO4SfBvHUaq2Xoo7ICxZvlSD1YmWLHp0w7Y0R6MuT5MqcUYCk89sZ21UMTAsGKgdyPij2nD14lrFaDRubYTcvkWqkwRKgR7m5jEPJeqL+N3ZLlKrU9Dahe2mSSRtB7A4NcWaotRI5kZSNHSYsD77XwvZ0vTCmoNp3PbvGJuI8Wd1JBABIvtpHyyfz3xCD4xdmmceUk0Xsiq051FQNWpekD5gZ7b+0YrjLLnG1NIoKQUU2NUg2dwdqY+UHfftgFVznnOA3/wCOWkksP4hWAAFN/Lkf8j/TuR4o4apClVDU5FUXC6VliqzBMSBI+84rFJkJ2nYRq8dy+WJBm4khF1sAOrBZP3xc/wCrUsxQdqNSSQQkHmBAtY7H3wEyekZBqlBPLU6iWqBdTqJBYmd2jVJjGWpmmy9bzaNUtqhah5ecmCwANnAj4u8XxSMadInKSq32bU9am+kPDWUkTYQCL39cTnLIF5VixsD6bDtGF6jnMtWFN6eYBIYI3vFxeDIg/bBPI8VpVRKVFJk6QrAkjoTsbjfF+N9kOVdATNHyKbB9TBTIZB0NgB/NuIMknrtjuWy9KCWZga6sUixEBS1jF7jBHiueVAx0MSpG0kEn03H9oOF2pxlaYmp/GZjCrTKnf+WfaGNgB7YRxrRRSsEVyhV6jkqDUUMVJYsVMAJtqLb9OvTF3IcIZnFXMJqMk06M2SLhquwZzI5dgPbE6ZEoHat5b5gACkqONNBWWW6QX3vebY+gglwtUjV8IUiBaZJN7gRAgHHLVhX2RZ3NvrdVA1EQdzMXgDdYk3xHX4kygsoUkAarxYSCCYmbkfTEarJMXIncX3Ec255fywJzGUZ5WryqFbVpYkhWnTpBF7SSThFJlGkkDOKcdKVWRVDmRdSYncbCxBJmMA6/ibMgR5hF7WW0dremJuM8M8nS6NKNsYiCO9+oi+BGazCtBKz/AEiRiiSEbY4eE/F1Z6qJVcMptqKiR1iwiOsxNsPy10UrouIYE73vbub6vbGMeH2HnUhZOYc5MffpfbGkZ6v5QSoSeY2EXJ6KsfF+QxLL/hbE9bGvMEDndoUzJYwBG4k9MK2bqtmWhCaeWmNZBDVI3FNYJA2vF8FcnlDXenUzlOKY/wC3lwREgiDVPzMZ22A+uC+cS61DSQm97iABsoOwFvXBSoLYb/Z7klp0SFXSAdtzPUsep2w24TvBudAeom0vA3PMAPpsN/SMOWKw+Jny/IB+LAfKEd/7Wwi5IuDLbADYkEEb/r0w/eJx/B9mGEOB8XYnc+nQdf8AZxm8pO1Rq8RqmRcR4wSRTJLLvzXN+3Wd/e2BNCoteqFRan7t8wLXcySRP/6wY99tsVs4RVsAfJU6WI+ciOWe3c9dsFeE1FWoqkwWgSANu3p2wibos4q9E/DkcZpfMiDIAA+UgEGBsN7Y+uJ8SHnohMQwTUrQec9LQY5Sb9xiv4oeqFHk3M6Zm1rAG/breJGBXA8oVKtUATS10IHxaYmkB77kwb264fFq5E83upDflOG0zSzGUFV3L0uZKkyGFlKSICkjaeg3xmJpfwqjikuoWIqENMEK+mSGnVaAtpw0+Mc62Sq5VxLcjkBiCQYixA1Xm8noO2E7h/Bq+ZpvXDDQtQK5ZplqjAGFvJ5hjVjbasxzSTCHhvgD1aTOa3k6idABfU2n4oEhdNwNRNsNeZyVPK0hrdtQSFemgUrsTyqeYmLteZwQzvB6Iq06djTp0G0LBJNlUy0x7CLn2uCzua/eUNKlPxw9ViSKYDbFou7RMbAEYaxaQOyniupVIpOuqoWGmSApN4aqx2HtvGGXw3wdFrM0eazIZqkHtBNORAU6iIjb3xnfCKIZuWmWKsL331DTcfMYgTacatm841MFFiRB8zYHUbD0EQPTE8kktlMcW9IhzvDqYYFgSSTaQNxABi5AG3bVirkGQjUCCq3kLG02Ukb7YkrZdSdQYiRMSYMQCb+344rBtGoBuU7D+X+aD1HX74l6jZX00gcXECF0sdmJvO8WAAHX+2IeHUBrd2KyQLEC4JOqSenp69sW8+0EuWglYAi+wkkR6YXuG8Q8ysocKVKtYkbLAUm129D/AGwQ/Ql+H3xvhFOsH0uRLDTJ5RtML3I9/wAcLOVdaLtSqJTYqZDFNU9QPQH/AFh+zlIRMK0gkKdpFrWtb8htgA/Cv3nSKUBQIauRCiPlSIJPT69cUsmLvA84VrVEFIVGqjQmkAQdUggbf6wzcKo5nLVdWZTzZhA/xhNRtp6J9sffhnwyaDl9QdlkJpHwqevufSThvakAj6W99jpMSftv1wkp3pDxj+snp0ixTfbrFyLXPQkiBi1nMx/BWZ1GVg9+/btgbwuqWpUmv8Kk9yRAO+xtMHEPG8wHA0mLmJHfb8e2Jpl1Gxv/AGfDkc2+Ij2jSLHsd8OWEr9m6EUjPe312jDpONGP4mTP82CfEzAUT6kYzLilCpUfQLJALubFp+VY2nqfWMaD4wYhFjqG/IYUcwdUgknptuMZ/JlVF/FjaPlcounQtgsAD1v0iBvH4Yr5XhrCrYC2wt094ub/AGwUyOXOgBuaDJgb2EXH5YkzkinUKzIV4JAOk6TESRuYAGJJt6LydWfdfhqAEQTEsL3m8+4vihw7hy0qjtyVBU0uqgHlUWMtzWFogiST2wpUq9M1oqU6laq2hRVdgYbZxoK6Cy/0j0w18GrlcwyirNCjTVp0qAzPqWFFOCtwZBBuPXGmOOkzI8tszz9omdqnPXJ5KdgegYk2n3jFTwbUepmaSI7Kuouwk6ToBILiYJBO/TDb+0rgwOnNhWCEeW5KxcyaZ0sLCZHuZwk8CyoSqdSswSix0oRLElQJ/pkjbf64eHx2JNpseDVqZgZirrZKAYr55PMwTlC0b/M0kt0nBLh9AiilEAIiD4ZE2+MtHc9d/thazWbdxl8mLlAJgAAGmQCDvsdRODHFK9ZKNWo7SAshlERIIt36XnrgsFEXPBedanUJABHmDSDUKg6ibBYhzHrb640vMVIrMpAOpRpAAJET39/pfGY+B87penTD6A9VdQ9hsTMQdrXn0ONG4ln0NVWpMuwWBbY+0gYnmX2Uxs+v3Q6QCYJJIsB98BM0o5BaAeoJBUT+I74YEQFRaYKxF25Tv6bC2B2cy9RWmDBYAm0RG5HYQR9cLFfg7l+irxjMhkCNrLaieU6YGpogm2w73g4CnOKmaLEgALcFpbYRfYE9uuCniKnV/eYpKzBgqFUaSWhiALTpE9QBgbwzLLTrAZhVWoFFqhESTAsPrY+m+KJUSbTdhypl2rhGrA0qKjlSYer190Q2t7HtgpwWg1RXAAVUkhFkBVG1v5tvtii+Y82oKZZSYDPzA6YEAX3iI6e2LtPMeWQoMF1GoNYEAWM3vtb3wsjsUrL+WmCQdjY4kzWdCIxFjDEgbbdPX1wK4dnGk0zYiWPMTIv07SRbEvicj92quhLSNJNOGudwe298LGyjSJuGVi9MEsZ31m0nvAuB0+mB3EnlyzALTBEv0A/AzvYbzgX4Y4voSPL86oVUeXHRQbMxFl3JMmZ2thhpeG9RDVnV2bmCL8CztCzLX2Y9rY7x2xoy0GvCWYq1x5eWPk0jOqu0FmAb/wAS9JFtTbbwcaOtsKnhDKtOo7CYsBA2j8SfrhsxeC0ZMvyF3xcZCD0Y/lhWp0YkkzB+/tht8UrARuxPt9cLRq6YKwGjmB3E/kf8YzeVH7NXivVEtKmCdzBk7xf264rcVraUZjKaY0sVZgGaVBMdOt9rHFjIK1j+I3mMedXrgoQAjBgSBHMrAoT6SpkeuJYtyRTLaTFankhSrUTWqhqNPVUDyfLqFyQdzCFS0WuTcQMHvDGTlXh2UNUfzRqUjeVhm5lJUrPt0OIOI5CjryxzEs6BlVFB0mV6KdgCO84FpwkZvNIgLLMNpVgURR8ZKFI1mwuSdR6xjcpcujC1R8eOqFOnXSmjCnSr0nWqS7MIWGWBJAMgQe+J8t4Vy2Wam9OpUdnpEy5BOk6XXlAsbWJwd8W5HKZPh9WkFWkpUhD1ZztB3ZjBmOmM/wAlXzb0qBLeTSpUlRCECsygjdmkGLQe31xx/h1IbMjwGiNTw5bVysTzMTcLqHT9Gb4TvF3Fkp0myoDl5EsTygTqgd+2LnEq6CovmNXdVP8A3fNuJkgpoTSYENAvfrtiLi/g2lqWocxUZanN0YkfLzETe/fHKV2dT0J1BZZDEqCga4+Ygb9PfG15Dw7RTWagJJcuQHLCLRtsNrXxkfFMwiU2y6qEgyyrJuD85a8x9MaL4c41Ry1KnRqVAAEElmkCQDOrot9r47NXsIug9+9NTpXIALAAAaQAelr3wrcc49UUOtHSxQAVKkSlMk8sn5mv8P3wUzSVeIKdCGjlgZFRl56sfyD5E/qNzNsWqORoiiaAC+XYFdJg3Nz+RJ7b4mlsdtVozV67UaBrLprVHqljVame8Ay26zaPocD+MuwzFCtVRVLBGkQJNoJAJgetpGOZvOVDR8uP4aFlQjUA416tpi3eL27YC5ttZJG0D3sO++NCREexnVGdbzoAYfFMCx6aviuR9sHsvX8xgNIYahPMGFh+d/zwgcQovVydDMQSNZpudzqFh94tjvDagyoLkGpXF1pBuRLb1SvzD+TfvGJShZSM1EaeK8cGVmrqUuQwCEC8kRcbx+u2EbhtA1UaXWmpqSWNpBB1R0IFpG9xivmuIVKpZ6uliwgWgC/yAbYZvDlVswiZbNK3luwTLuFgCoCBBMQwg9LgxgUXFaOykmxx8P5FMvl/lWIZiCOa1pmLHaPXBnL0nrXpBYIGllNh3JAmwt3jGa8brOOIVEZrKdIAJ08vp998OfgmuValqYadLNLWAbzCB02O0emOek65Mb1V0ahwOmUXy23UCJ3i4nteMFcCeDCGK+kzM7k7HBbFkZ5dgLxc0Uhtud/QYUAQ0E2YxJEdRN59zho8amaYUEAkNc9Lb4WOH0dSg7Bfm7zBH4R98ZfI/EavG0rYX4ff4bMBzWj2A9zGI6NTy0LuQo3EmLsQB+Jj64nyiEEySAVtvNiep232wE8W0SyjS2lVs8tbS4I5h0GoATBi5tGExQumNknVgHO8d/iKHAeozAIgB5jcLsA0g9ABEd8FOH5fiFKqKiZdE1qq+WzKBTAIL6Ym7Cfi7+mBv7N+HK9avWq/+M6EJYGAbzr+YxAkHb3xpuXN5JDTt6e+L8uLpEK5KxQrcOrZnNCpmqeinRDGmqutQS22pdNzE9egjA7xvnhSckGn5aLpAemxAc8xuDG0QIvJj00HM1VAF+/6GMe8e5gDMMr0yyU1VTD6QeoJi7WgffBdyONaKvDsjWrU/MppTYEkeZ5hGqDEqrfD1gR1+uCfD+CZzKoCyIQSYLVRK9f4QjfeZEXxd8P5hf3Kl8St5Y0hRJ5TYkx1N43xcrZzM1mCJD1EAU1CIp053Zrc73sot3x27Cvwzji3BK3mE8jPVeRTRizGT0EbC18H+CeHHplmqolQoylUB1U1LQNybkR1lfeMNuS4NTpzolne71qkhm9BFlU3sO+CVCgFJA67rFp7DHHP6G43stZWnWZJenTHcFiSgECARZrat/QYUvGeZq0qIAKq9UlYnVAgg6INgf8A5Yc89V006hLadKluhYR6EQem+Mn8SZytVD1nUqlUqtOwgKAGkiTuSfvho0xZJoF8E4Yc1m6dFtWkiWHSFHQj4bwMGuK+CKVOClRld/8At0/jL78qqAGJsL7C84H+Eq1Spnl8t0SQ6iowmLAkhbAm1pESb41XIZVKJBWWcxrrVLu3sYhV9FAGGlJJiqNoUOD+D6y5ZaOYYqmok0kiSWO9R5hQtpA7HFLNfs3qnzdD0yArQIKy3YzMWkzjS1VZJsRvq6gjuOuPuo9h6qYbvNpJxNzplFCz8yVARIPfv2N8NvhjPh1y9OiCM1SrakLvNI6pHwkwpFjI3IwscTpFajhtw7D7EjFzwtlvNzNGmbS4v7Xv9sVvRPiaTwr9nGZesz1WpKrCZPMxI6gGIkyZwy5rh37mtNmamiCRULgta5VaUfMSzfXTgll/EtNhooIHrbsoMKhbq7dP9Yq5ngLsrVc1U82rbRPwIZ+RBEna++GT9ti/yJ/CfHzWzZRUCUjS5dQbWxQ3/piCLe2HnC9wSoj1QQo1qraiI3kAi2GHA6CXexb8Wi6GOjYB5WugpJpewKgp3uYHoDgz4yrQFFrAn3mBAwn0XRVYGmH1oViJj1E2H54z5GlI04otwGNQSwhiu/QHf6YEccDF2YaoCabBRDEjSQWt1be18EKGcQAa2NPSo6dNwZHpgP4g4ijJrKaSwKaipeRvIGynY6j3F8JB/R2caA/gKo5fNorAeXUmCgMgkg+2wxoQD6AVax/pFu/0xnP7OhNfOMlk1iINiJb74f6vE9HrPy9es+nTBP5bOQXt0SV2ZUu4MsOgEek9NxjKv2i0v48QOemCxtugudR9LeuNH4lUbnps3xGVIG0ib/fGYeMFCVX1NqPMqrqaKYKCSbGSe02kYIS9wTj7Sx4EWtWo3qilSQ6bDnYG+nsBfexvh5eoVpqlGFVQAJ5rCQZE77du2Ev9ntfWlQQoOpTzX+UgR22/DDjmNKsGdATHOE2jqSe3WDilbER85GhmW0gGncj5bdQY5/bF3L+ZLElNIiCqNzTN/i2B/tivTzYprNXSgJsp1k7TAQXZrtt3GLH7nma45ycrQ+ECV86oCdiwkUQfSWv0ODgHJFXinF2BakgWrVYfBTVuXVt5hLaVF5vf0wocQ4W/8MV2DLA1BAVVBtJ6uZtftbGkUcvTpA06CqlONh16k92J/mN9sZ1454j/APcfu4Y+UoQtBA1bm53PSB645G+R2SVC/wCEqROey8CNbaNV4mCPxgbzjXX4bWUQxUgD4x7dsIvhDNivXpUxSUFKyFTIBGkc7GTewsB+M42KrR3PXFMkFISGRxF7J8NZUBYghrH64tPlV0ncwCO/2way9ALTgmRc39b4Wn4izO1PKgVWvqc2pqZ6sLsY6DEniKLKYV4u4cy5yvTgcrs1jaDzb/XADJgzY9RsY/HDz+0XhfkZkl2LM9EO3QFrgx2WwgdMKWQoWuQPfGj6I3s3PhfCzToBUp0UUoJAD6pgG8kmZ6nEvEOKulI8q1FgSutgD3kkSLD0x98R46mXRRUAnSOUQWPSwG/+sLvEM42ZA1q1NdLciGWIj5yZCqJ6XvvifJJFIxbY9+DqbEM/l0lpmBTNNyxjczItc9zthowK8Nsv7vTCAAKoEDuBfBXFLvZCVp0xS8aWIMTy2+hws1ssVfSbBh03genbbDd4wp2RjtBnC/QVHEEGWBAvOwgQTtMTiGWNs04Z0iu2SYkEkvAEbCwiQATb9d8DfFGUNVadN3bkaWDkiQSAgBiCIkxODdXOjUVvAB3jtP19h3wo+I+KJNPyXqGtbzCtZwo0xyw08xvYjbqcTxw22imSbpJkfg0+XnM4nQOsC3diPbfDpmaClbSTqmW2M3j0B9OuM/8ACeff98zD1ObWiySRe8p8IgwBH0xolXjCBArxqAmQQR2sRv7RbC5e9sMd1pFDPry6qjQACSWNgQOS8+gvjOePIukS07kinHX4jeAQTEt7QDONB4zmZpmnTZ6bsJBEAqAQGE9J/vjMuPV6zVqtJmZhAOmQ9gRMkQV+2DCwyoY/2b5VP4vOk+WCJHYkGZt1AkYa6JrtqXL01ZaiBXqVQSkifgEy9iOwtvhQ/ZzkZzK+aupRSbkiwJZSNQ2P19MazSzM2gj3H5YrPJxZKMLRU4TwpaM1CtSrWgA1qhUsReVp3hFECwj64PV+HBwDsZB/16Yq0HDMAL2nbpgvT9/174fHLl2JNcehczFKmtQsBzERIH6A2HrYYyXxRTapnKpYHmqqoABuBpH1/wB43XOZVWi1+h/zhS4t4RqGoGp1FKltTU6o1KGLai1PqIN9JMe2OqDTCU7RlnAGNPMq9M6NNSeY7c6rc42jh3iCm9NijCppYg6Dqv2B6n0xlHiLJlBVVlU1EqAPWUMEJsFCQoEi5Pr3w5/snyYTJq/xM7VJP/NhY9TYYG6dgtotpx8ZkMK61VpBtPloLkj+dg3foMSZnxbRoqqpRq6YMAKoiP8Al269cQZPhj00L5ioqEuWM6jAJ5ZhgJgDvc9cVhwcO5dEKioYNWv1ncJRkCOgmPbHZTs4o7M88f8AHVzdRqio6qE8u8XbVJiCQR9cLtCkZGrlWF94kAxjUfFPgPzlp+XVVDTnVrBgj/jZI7ARfGd8aDT5TAmRKEMSNJmCPQ+mOxaoJaZstLg9ESaayT8bNBaQOpO++2wvtj68sUkTlDROuxUkHsBAaOx3GJ2rh8qjMYDIhsLxpkxe9+lsVGzYL6FZ+YAiCCNpuN+sEn26YnKisExu8P5by6CLfbtHvbtgniDJUtNNBeyjf2xPiq6M0nbFzxohNIR6/r7ThLznERKAQIgkAg+o0/rpjUM5lxUUqev4HocZRxzgtTLOVPMlypHQfo4jmTrRo8dq6Z9VKqu0o7aXkQehkzHthc4hwkvmGYkeXdgy3ZmO34/gRiXKVAota8g/hM9MEs5xEyt/RY79x6b4hzcXaNbgpUn0CuAUglasBcaUmxsQTO4mLzOGSiiOCCRN/Tbr+vTA/KPLFriSJERta+J6TaOZTefT174jklyZSEVFUe4jmaboULMrCDYCDG15EiYsCCDhfzdChTrIP4Vc1nAUAT8RBJqsJ09Ra5n0w55LMad1VZtqj6dvfEXEs95ahqVNq2o30kCB1MxboMVhLWiU4Xtkvh7hPlVKpFRWsFBFyoBJ0k9en2wZp5kgx8223c4EeHkqBXqPSdAYKgsGtG9thPcYJ00W9XTMWbuPUenrgnF3/okWqDfC6qED+9tvTF7Q3mgg8sbeuFvK5imF1SBYmT6367G+2GHIZ0Ok2kWN8XxSXTI5YtbLlV4E4G5rOAgkTYSTfYbx6xOJVz6RZpvtijWbUTufUf3jbHcmT+rFhj/RN4Jw9s/RzDVaoIqk/wAJRBUiSutvlJI1REx7xgx4GypGTWm6sGRm1STdtRm+8XEDtip4o4lSo6FtLnUQKeotpN50j4pgCcW+F8UlA5DgKNmVgbCCFm57bRhHPQ6hbCGcolnSFax30gge/UYuVKFwT8WKZ4rSlQxADSw1b29PqMQ8X4uoK6WEWBHQSJDMx+EAA++BJNWDu6O8RSpr5QoSNUAXa0QJEdr4znj3CmOZp65GpYOjUIVWgBiq3NwfQYv8WrVXqMFrqrKIBUnmnfSBtN/wxJxHiqZRkYsquVChdbAREEnVcCReL7Xx2Ehp49BzMlaVJaS3emoprqBuI2LHbYx7jEfD6FTNVEYC0jUBaAGuRaOp698Asvn/ADqWpKjVCWPwnV8ERJbaT1P2w3eGKzU/gXkkBu3Tp3iMJb5lGqx67HsY7jgx3Gw849gfxnhq16ZUgTupPfBDHDgCzHc9w00ajI4jrf7SPT1xTzNMLpaQQdoPbv62xrHiHgSZpIazD4W/z6YXcz4IYwVdLXiCJ9zOMk8Lu0b8fkRcakJCPpOoC63ifxHfvjpqapFx79f1ExgvxPw7WRtOg81gQmoD6j2xWr8IrJBZHA6SN5/LEJQddGiOSP6VlrMQq9L362iJxYFdQekgW6QCRMd8UzUI3BiYJjv69b4+c1VtCneL2/QGEi6ZVq0HshxvSRquLmx6/wB98SJxBhMMRPY6bev5YUsrSYNYHTIk7AXj/wBYc8p4Y89WWSGURsRfoDPfFOM5dEZOEeypnVHl6kBAJJImd7X/AKexx98H4q1NSluc9enQnBzKeHKwoAEJ5kFd+hM834WwLr+C8wZZytthTN7dpGKei7UiTzQa42eGdYXNkJ9CYjt364nocVNyW1dJtEdLYFPknSqEqhqcixYRqgfzfDMDEnDaTGoyoFBB5UiLi/eL4WWP8OqSathM1GDawJHQesDb8MVa71XJiQBGqLkDrHaOvoMRZziLLUWloIZlJJqDSLAyJPaCfWMR5TiLFmvChhcCA1huSbjHJKtMIu9otZThtJxJGooxAqbC53IY7Awen1xDV4KtVmKhRKn5idR9/oLbbYs0c6ANLJqF5Mg/ZdjMdpxDk81UesQiBAZvIUxGw3E/ScUi46QjjPbBeTenl2YqssCW1aSdgNKgE2EmZi0YjNLWSxAa0uzCYm+kTsTv7TihxnPurQWV2EqjLAFiQJHxMw2JtO+Ikq5hMux0rL3Z5sb2n8Y/vibbsvHq2i5UqUlFiQLjTBE7aiIi23vGD/hKm3mqgMDUCBuIO/3F/fCbkwaqoWBXRy3J+kD5usn0HfDr4HpM1chT8AGvuv8AKCPW/wBsdim5IMtKDNIGO44MdxvPJPY9j2PYAPY5juPYAORj4q0QwKsAQdwcSY9gAVuLeDqTL/CGhpmJJB9IJt9MKeY8OFOVgUNvUf8AH0ib3xqkY+WpA7gGNpxKWGMi+PyJwMvyXhOsakdDBJnYHYxjReFcOWgmlfSfpi7GO47DGodHMueWTs9jkY7j2KEStmsjTqWdQwHQ4hXg9EOHCAMIgi220jYxi/j2OUjvJgzi3A6OYjzVllnS4syyIMH2tGF6r4EXQVWpvtIJsNrzOHTHsLKEZdjQySh8WJ1HwfoVjr5oJAA69J74XMnwtwGZ9REHmJgT1IA2JuCDtjU4xTzPCqTklkkkQTJH5HE5YFVRLR8iV3IzHJcC8yCwkTIne/r2i2DtHw/VcGnphQBBaw9Ij0w20+C0QQQptYcx6fXBBVAsMTj439h5eW/4iRw3wgwaahErsbbnsP8AOGjhPC0oKQvxMdTN1J/VsX4x3GiOOMeiGTNOfZ7Hsex7Dkj/2Q=="/>
          <p:cNvSpPr>
            <a:spLocks noGrp="1" noChangeAspect="1" noChangeArrowheads="1"/>
          </p:cNvSpPr>
          <p:nvPr>
            <p:ph type="title"/>
          </p:nvPr>
        </p:nvSpPr>
        <p:spPr bwMode="auto">
          <a:xfrm>
            <a:off x="804620" y="5073812"/>
            <a:ext cx="6331904" cy="1146013"/>
          </a:xfrm>
          <a:prstGeom prst="rect">
            <a:avLst/>
          </a:prstGeom>
          <a:extLst>
            <a:ext uri="{909E8E84-426E-40DD-AFC4-6F175D3DCCD1}">
              <a14:hiddenFill xmlns:a14="http://schemas.microsoft.com/office/drawing/2010/main">
                <a:solidFill>
                  <a:srgbClr val="FFFFFF"/>
                </a:solidFill>
              </a14:hiddenFill>
            </a:ext>
          </a:extLst>
        </p:spPr>
        <p:txBody>
          <a:bodyPr vert="horz" lIns="91440" tIns="45720" rIns="91440" bIns="45720" numCol="1" rtlCol="0" anchor="t" anchorCtr="0" compatLnSpc="1">
            <a:prstTxWarp prst="textNoShape">
              <a:avLst/>
            </a:prstTxWarp>
            <a:normAutofit/>
          </a:bodyPr>
          <a:lstStyle/>
          <a:p>
            <a:r>
              <a:rPr lang="en-US" sz="3600">
                <a:solidFill>
                  <a:srgbClr val="000000"/>
                </a:solidFill>
              </a:rPr>
              <a:t>Lisa Kokin</a:t>
            </a:r>
          </a:p>
        </p:txBody>
      </p:sp>
      <p:sp>
        <p:nvSpPr>
          <p:cNvPr id="17" name="Freeform: Shape 16">
            <a:extLst>
              <a:ext uri="{FF2B5EF4-FFF2-40B4-BE49-F238E27FC236}">
                <a16:creationId xmlns:a16="http://schemas.microsoft.com/office/drawing/2014/main" id="{F62B8A8C-A996-46DA-AB61-1A4DD70734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4" y="2"/>
            <a:ext cx="3799103" cy="3822917"/>
          </a:xfrm>
          <a:custGeom>
            <a:avLst/>
            <a:gdLst>
              <a:gd name="connsiteX0" fmla="*/ 370922 w 3799103"/>
              <a:gd name="connsiteY0" fmla="*/ 0 h 3822917"/>
              <a:gd name="connsiteX1" fmla="*/ 2961741 w 3799103"/>
              <a:gd name="connsiteY1" fmla="*/ 0 h 3822917"/>
              <a:gd name="connsiteX2" fmla="*/ 3023310 w 3799103"/>
              <a:gd name="connsiteY2" fmla="*/ 46041 h 3822917"/>
              <a:gd name="connsiteX3" fmla="*/ 3799103 w 3799103"/>
              <a:gd name="connsiteY3" fmla="*/ 1691074 h 3822917"/>
              <a:gd name="connsiteX4" fmla="*/ 1667260 w 3799103"/>
              <a:gd name="connsiteY4" fmla="*/ 3822917 h 3822917"/>
              <a:gd name="connsiteX5" fmla="*/ 22227 w 3799103"/>
              <a:gd name="connsiteY5" fmla="*/ 3047124 h 3822917"/>
              <a:gd name="connsiteX6" fmla="*/ 0 w 3799103"/>
              <a:gd name="connsiteY6" fmla="*/ 3017401 h 3822917"/>
              <a:gd name="connsiteX7" fmla="*/ 0 w 3799103"/>
              <a:gd name="connsiteY7" fmla="*/ 364747 h 3822917"/>
              <a:gd name="connsiteX8" fmla="*/ 22227 w 3799103"/>
              <a:gd name="connsiteY8" fmla="*/ 335024 h 3822917"/>
              <a:gd name="connsiteX9" fmla="*/ 351088 w 3799103"/>
              <a:gd name="connsiteY9" fmla="*/ 13924 h 3822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99103" h="3822917">
                <a:moveTo>
                  <a:pt x="370922" y="0"/>
                </a:moveTo>
                <a:lnTo>
                  <a:pt x="2961741" y="0"/>
                </a:lnTo>
                <a:lnTo>
                  <a:pt x="3023310" y="46041"/>
                </a:lnTo>
                <a:cubicBezTo>
                  <a:pt x="3497106" y="437052"/>
                  <a:pt x="3799103" y="1028796"/>
                  <a:pt x="3799103" y="1691074"/>
                </a:cubicBezTo>
                <a:cubicBezTo>
                  <a:pt x="3799103" y="2868458"/>
                  <a:pt x="2844644" y="3822917"/>
                  <a:pt x="1667260" y="3822917"/>
                </a:cubicBezTo>
                <a:cubicBezTo>
                  <a:pt x="1004982" y="3822917"/>
                  <a:pt x="413238" y="3520920"/>
                  <a:pt x="22227" y="3047124"/>
                </a:cubicBezTo>
                <a:lnTo>
                  <a:pt x="0" y="3017401"/>
                </a:lnTo>
                <a:lnTo>
                  <a:pt x="0" y="364747"/>
                </a:lnTo>
                <a:lnTo>
                  <a:pt x="22227" y="335024"/>
                </a:lnTo>
                <a:cubicBezTo>
                  <a:pt x="119980" y="216575"/>
                  <a:pt x="230278" y="108864"/>
                  <a:pt x="351088" y="1392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0429" y="324353"/>
            <a:ext cx="1800926" cy="2760041"/>
          </a:xfrm>
          <a:prstGeom prst="rect">
            <a:avLst/>
          </a:prstGeom>
        </p:spPr>
      </p:pic>
      <p:sp>
        <p:nvSpPr>
          <p:cNvPr id="19" name="Freeform 63">
            <a:extLst>
              <a:ext uri="{FF2B5EF4-FFF2-40B4-BE49-F238E27FC236}">
                <a16:creationId xmlns:a16="http://schemas.microsoft.com/office/drawing/2014/main" id="{F429BE5F-6DE0-4144-A557-3BE62DC2D8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81589" y="2057400"/>
            <a:ext cx="4310411" cy="4800600"/>
          </a:xfrm>
          <a:custGeom>
            <a:avLst/>
            <a:gdLst>
              <a:gd name="connsiteX0" fmla="*/ 2631284 w 4180773"/>
              <a:gd name="connsiteY0" fmla="*/ 0 h 4656219"/>
              <a:gd name="connsiteX1" fmla="*/ 4102460 w 4180773"/>
              <a:gd name="connsiteY1" fmla="*/ 449382 h 4656219"/>
              <a:gd name="connsiteX2" fmla="*/ 4180773 w 4180773"/>
              <a:gd name="connsiteY2" fmla="*/ 507944 h 4656219"/>
              <a:gd name="connsiteX3" fmla="*/ 4180773 w 4180773"/>
              <a:gd name="connsiteY3" fmla="*/ 4656219 h 4656219"/>
              <a:gd name="connsiteX4" fmla="*/ 951501 w 4180773"/>
              <a:gd name="connsiteY4" fmla="*/ 4656219 h 4656219"/>
              <a:gd name="connsiteX5" fmla="*/ 770685 w 4180773"/>
              <a:gd name="connsiteY5" fmla="*/ 4491883 h 4656219"/>
              <a:gd name="connsiteX6" fmla="*/ 0 w 4180773"/>
              <a:gd name="connsiteY6" fmla="*/ 2631284 h 4656219"/>
              <a:gd name="connsiteX7" fmla="*/ 2631284 w 4180773"/>
              <a:gd name="connsiteY7" fmla="*/ 0 h 4656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80773" h="4656219">
                <a:moveTo>
                  <a:pt x="2631284" y="0"/>
                </a:moveTo>
                <a:cubicBezTo>
                  <a:pt x="3176241" y="0"/>
                  <a:pt x="3682504" y="165666"/>
                  <a:pt x="4102460" y="449382"/>
                </a:cubicBezTo>
                <a:lnTo>
                  <a:pt x="4180773" y="507944"/>
                </a:lnTo>
                <a:lnTo>
                  <a:pt x="4180773" y="4656219"/>
                </a:lnTo>
                <a:lnTo>
                  <a:pt x="951501" y="4656219"/>
                </a:lnTo>
                <a:lnTo>
                  <a:pt x="770685" y="4491883"/>
                </a:lnTo>
                <a:cubicBezTo>
                  <a:pt x="294517" y="4015714"/>
                  <a:pt x="0" y="3357893"/>
                  <a:pt x="0" y="2631284"/>
                </a:cubicBezTo>
                <a:cubicBezTo>
                  <a:pt x="0" y="1178066"/>
                  <a:pt x="1178066" y="0"/>
                  <a:pt x="2631284"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Freeform: Shape 20">
            <a:extLst>
              <a:ext uri="{FF2B5EF4-FFF2-40B4-BE49-F238E27FC236}">
                <a16:creationId xmlns:a16="http://schemas.microsoft.com/office/drawing/2014/main" id="{CE1EFC02-FB03-4241-83C8-4FBA4CAD65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7624" y="0"/>
            <a:ext cx="3383280" cy="2942512"/>
          </a:xfrm>
          <a:custGeom>
            <a:avLst/>
            <a:gdLst>
              <a:gd name="connsiteX0" fmla="*/ 555657 w 3383280"/>
              <a:gd name="connsiteY0" fmla="*/ 0 h 2942512"/>
              <a:gd name="connsiteX1" fmla="*/ 2827623 w 3383280"/>
              <a:gd name="connsiteY1" fmla="*/ 0 h 2942512"/>
              <a:gd name="connsiteX2" fmla="*/ 2887810 w 3383280"/>
              <a:gd name="connsiteY2" fmla="*/ 54702 h 2942512"/>
              <a:gd name="connsiteX3" fmla="*/ 3383280 w 3383280"/>
              <a:gd name="connsiteY3" fmla="*/ 1250872 h 2942512"/>
              <a:gd name="connsiteX4" fmla="*/ 1691640 w 3383280"/>
              <a:gd name="connsiteY4" fmla="*/ 2942512 h 2942512"/>
              <a:gd name="connsiteX5" fmla="*/ 0 w 3383280"/>
              <a:gd name="connsiteY5" fmla="*/ 1250872 h 2942512"/>
              <a:gd name="connsiteX6" fmla="*/ 495470 w 3383280"/>
              <a:gd name="connsiteY6" fmla="*/ 54702 h 294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3280" h="2942512">
                <a:moveTo>
                  <a:pt x="555657" y="0"/>
                </a:moveTo>
                <a:lnTo>
                  <a:pt x="2827623" y="0"/>
                </a:lnTo>
                <a:lnTo>
                  <a:pt x="2887810" y="54702"/>
                </a:lnTo>
                <a:cubicBezTo>
                  <a:pt x="3193937" y="360829"/>
                  <a:pt x="3383280" y="783739"/>
                  <a:pt x="3383280" y="1250872"/>
                </a:cubicBezTo>
                <a:cubicBezTo>
                  <a:pt x="3383280" y="2185139"/>
                  <a:pt x="2625907" y="2942512"/>
                  <a:pt x="1691640" y="2942512"/>
                </a:cubicBezTo>
                <a:cubicBezTo>
                  <a:pt x="757373" y="2942512"/>
                  <a:pt x="0" y="2185139"/>
                  <a:pt x="0" y="1250872"/>
                </a:cubicBezTo>
                <a:cubicBezTo>
                  <a:pt x="0" y="783739"/>
                  <a:pt x="189344" y="360829"/>
                  <a:pt x="495470" y="54702"/>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A close up of a logo&#10;&#10;Description automatically generated">
            <a:extLst>
              <a:ext uri="{FF2B5EF4-FFF2-40B4-BE49-F238E27FC236}">
                <a16:creationId xmlns:a16="http://schemas.microsoft.com/office/drawing/2014/main" id="{D3CF633A-6E42-7D4C-9380-DF1496240B0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06561" y="1151533"/>
            <a:ext cx="2365405" cy="366637"/>
          </a:xfrm>
          <a:prstGeom prst="rect">
            <a:avLst/>
          </a:prstGeom>
        </p:spPr>
      </p:pic>
      <p:pic>
        <p:nvPicPr>
          <p:cNvPr id="6" name="Pictur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704899" y="3399925"/>
            <a:ext cx="3217333" cy="2847339"/>
          </a:xfrm>
          <a:prstGeom prst="rect">
            <a:avLst/>
          </a:prstGeom>
        </p:spPr>
      </p:pic>
    </p:spTree>
    <p:extLst>
      <p:ext uri="{BB962C8B-B14F-4D97-AF65-F5344CB8AC3E}">
        <p14:creationId xmlns:p14="http://schemas.microsoft.com/office/powerpoint/2010/main" val="18414564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rgbClr val="333333"/>
                </a:solidFill>
                <a:latin typeface="Helvetica Neue"/>
              </a:rPr>
              <a:t>Debbie Smyth –drawing with thread</a:t>
            </a:r>
            <a:br>
              <a:rPr lang="en-GB">
                <a:solidFill>
                  <a:srgbClr val="333333"/>
                </a:solidFill>
                <a:latin typeface="Helvetica Neue"/>
              </a:rPr>
            </a:br>
            <a:endParaRPr lang="en-GB"/>
          </a:p>
        </p:txBody>
      </p:sp>
      <p:sp>
        <p:nvSpPr>
          <p:cNvPr id="3" name="Content Placeholder 2"/>
          <p:cNvSpPr>
            <a:spLocks noGrp="1"/>
          </p:cNvSpPr>
          <p:nvPr>
            <p:ph idx="1"/>
          </p:nvPr>
        </p:nvSpPr>
        <p:spPr/>
        <p:txBody>
          <a:bodyPr/>
          <a:lstStyle/>
          <a:p>
            <a:endParaRPr lang="en-GB"/>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0501" y="1460959"/>
            <a:ext cx="5739245" cy="3831477"/>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41918" y="2974398"/>
            <a:ext cx="5415042" cy="3600000"/>
          </a:xfrm>
          <a:prstGeom prst="rect">
            <a:avLst/>
          </a:prstGeom>
        </p:spPr>
      </p:pic>
    </p:spTree>
    <p:extLst>
      <p:ext uri="{BB962C8B-B14F-4D97-AF65-F5344CB8AC3E}">
        <p14:creationId xmlns:p14="http://schemas.microsoft.com/office/powerpoint/2010/main" val="17606136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3552" y="-82322"/>
            <a:ext cx="10515600" cy="1325563"/>
          </a:xfrm>
        </p:spPr>
        <p:txBody>
          <a:bodyPr/>
          <a:lstStyle/>
          <a:p>
            <a:r>
              <a:rPr lang="en-GB" b="1" u="sng">
                <a:solidFill>
                  <a:srgbClr val="FF0000"/>
                </a:solidFill>
              </a:rPr>
              <a:t>PAINTING ARTIST LINKS</a:t>
            </a:r>
          </a:p>
        </p:txBody>
      </p:sp>
      <p:sp>
        <p:nvSpPr>
          <p:cNvPr id="3" name="Content Placeholder 2"/>
          <p:cNvSpPr>
            <a:spLocks noGrp="1"/>
          </p:cNvSpPr>
          <p:nvPr>
            <p:ph idx="1"/>
          </p:nvPr>
        </p:nvSpPr>
        <p:spPr>
          <a:xfrm>
            <a:off x="2063552" y="1266995"/>
            <a:ext cx="8229600" cy="4525963"/>
          </a:xfrm>
        </p:spPr>
        <p:txBody>
          <a:bodyPr/>
          <a:lstStyle/>
          <a:p>
            <a:pPr marL="0" indent="0">
              <a:buNone/>
            </a:pPr>
            <a:r>
              <a:rPr lang="en-GB">
                <a:latin typeface="Calibri" panose="020F0502020204030204" pitchFamily="34" charset="0"/>
                <a:ea typeface="Times New Roman" panose="02020603050405020304" pitchFamily="18" charset="0"/>
              </a:rPr>
              <a:t>Marcello Monreal (pattern),  Jennifer Sanchez, (pattern) Alison Torneros (pattern), Marion Bolognesi,  Florian Nicole and Agnes Cecil.</a:t>
            </a:r>
            <a:endParaRPr lang="en-GB"/>
          </a:p>
          <a:p>
            <a:endParaRPr lang="en-GB"/>
          </a:p>
        </p:txBody>
      </p:sp>
      <p:pic>
        <p:nvPicPr>
          <p:cNvPr id="1026" name="Picture 2" descr="Image result for allison torneros">
            <a:hlinkClick r:id="rId2"/>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63552" y="3040430"/>
            <a:ext cx="3521968" cy="352196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96000" y="2868271"/>
            <a:ext cx="3294398" cy="3727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528049" y="5849960"/>
            <a:ext cx="3798669" cy="769441"/>
          </a:xfrm>
          <a:prstGeom prst="rect">
            <a:avLst/>
          </a:prstGeom>
        </p:spPr>
        <p:txBody>
          <a:bodyPr wrap="none">
            <a:spAutoFit/>
          </a:bodyPr>
          <a:lstStyle/>
          <a:p>
            <a:r>
              <a:rPr lang="en-GB" sz="4400" b="1" u="sng">
                <a:solidFill>
                  <a:srgbClr val="FF0000"/>
                </a:solidFill>
                <a:ea typeface="+mj-ea"/>
                <a:cs typeface="+mj-cs"/>
              </a:rPr>
              <a:t>Find your own?</a:t>
            </a:r>
            <a:endParaRPr lang="en-GB"/>
          </a:p>
        </p:txBody>
      </p:sp>
      <p:pic>
        <p:nvPicPr>
          <p:cNvPr id="7" name="Picture 6" descr="A close up of a logo&#10;&#10;Description automatically generated">
            <a:extLst>
              <a:ext uri="{FF2B5EF4-FFF2-40B4-BE49-F238E27FC236}">
                <a16:creationId xmlns:a16="http://schemas.microsoft.com/office/drawing/2014/main" id="{9A46133B-4203-004F-8143-E87AD8005F6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874000" y="245705"/>
            <a:ext cx="3810000" cy="590549"/>
          </a:xfrm>
          <a:prstGeom prst="rect">
            <a:avLst/>
          </a:prstGeom>
        </p:spPr>
      </p:pic>
    </p:spTree>
    <p:extLst>
      <p:ext uri="{BB962C8B-B14F-4D97-AF65-F5344CB8AC3E}">
        <p14:creationId xmlns:p14="http://schemas.microsoft.com/office/powerpoint/2010/main" val="163009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14752" y="15777"/>
            <a:ext cx="3385542" cy="923330"/>
          </a:xfrm>
          <a:prstGeom prst="rect">
            <a:avLst/>
          </a:prstGeom>
          <a:solidFill>
            <a:srgbClr val="FFC000"/>
          </a:solidFill>
          <a:ln>
            <a:solidFill>
              <a:schemeClr val="tx1"/>
            </a:solidFill>
          </a:ln>
        </p:spPr>
        <p:txBody>
          <a:bodyPr wrap="none" rtlCol="0">
            <a:spAutoFit/>
          </a:bodyPr>
          <a:lstStyle/>
          <a:p>
            <a:r>
              <a:rPr lang="en-GB"/>
              <a:t>Task: Expressive ink painting</a:t>
            </a:r>
          </a:p>
          <a:p>
            <a:endParaRPr lang="en-GB"/>
          </a:p>
          <a:p>
            <a:r>
              <a:rPr lang="en-GB"/>
              <a:t>Try inks and sticks to record marks</a:t>
            </a:r>
          </a:p>
        </p:txBody>
      </p:sp>
      <p:sp>
        <p:nvSpPr>
          <p:cNvPr id="6" name="TextBox 5"/>
          <p:cNvSpPr txBox="1"/>
          <p:nvPr/>
        </p:nvSpPr>
        <p:spPr>
          <a:xfrm>
            <a:off x="558800" y="4652528"/>
            <a:ext cx="4570677" cy="2092881"/>
          </a:xfrm>
          <a:prstGeom prst="rect">
            <a:avLst/>
          </a:prstGeom>
          <a:solidFill>
            <a:schemeClr val="tx2">
              <a:lumMod val="40000"/>
              <a:lumOff val="60000"/>
            </a:schemeClr>
          </a:solidFill>
          <a:ln>
            <a:solidFill>
              <a:schemeClr val="tx1"/>
            </a:solidFill>
          </a:ln>
        </p:spPr>
        <p:txBody>
          <a:bodyPr wrap="square" rtlCol="0">
            <a:spAutoFit/>
          </a:bodyPr>
          <a:lstStyle/>
          <a:p>
            <a:r>
              <a:rPr lang="en-GB" sz="1600"/>
              <a:t>Remember to:</a:t>
            </a:r>
          </a:p>
          <a:p>
            <a:endParaRPr lang="en-GB" sz="1600"/>
          </a:p>
          <a:p>
            <a:pPr marL="285750" indent="-285750">
              <a:buFont typeface="Arial" panose="020B0604020202020204" pitchFamily="34" charset="0"/>
              <a:buChar char="•"/>
            </a:pPr>
            <a:r>
              <a:rPr lang="en-GB" sz="1600"/>
              <a:t>Show your theme</a:t>
            </a:r>
          </a:p>
          <a:p>
            <a:pPr marL="285750" indent="-285750">
              <a:buFont typeface="Arial" panose="020B0604020202020204" pitchFamily="34" charset="0"/>
              <a:buChar char="•"/>
            </a:pPr>
            <a:r>
              <a:rPr lang="en-GB" sz="1600"/>
              <a:t>Work from your photography</a:t>
            </a:r>
          </a:p>
          <a:p>
            <a:pPr marL="285750" indent="-285750">
              <a:buFont typeface="Arial" panose="020B0604020202020204" pitchFamily="34" charset="0"/>
              <a:buChar char="•"/>
            </a:pPr>
            <a:r>
              <a:rPr lang="en-GB" sz="1600"/>
              <a:t>Annotate the results</a:t>
            </a:r>
          </a:p>
          <a:p>
            <a:pPr marL="285750" indent="-285750">
              <a:buFont typeface="Arial" panose="020B0604020202020204" pitchFamily="34" charset="0"/>
              <a:buChar char="•"/>
            </a:pPr>
            <a:r>
              <a:rPr lang="en-GB" sz="1600"/>
              <a:t>Refer to artist’s styles and combine them </a:t>
            </a:r>
          </a:p>
          <a:p>
            <a:pPr marL="285750" indent="-285750">
              <a:buFont typeface="Arial" panose="020B0604020202020204" pitchFamily="34" charset="0"/>
              <a:buChar char="•"/>
            </a:pPr>
            <a:r>
              <a:rPr lang="en-GB" sz="1600"/>
              <a:t>Explore pattern &amp; colour alternatives</a:t>
            </a:r>
          </a:p>
          <a:p>
            <a:endParaRPr lang="en-GB"/>
          </a:p>
        </p:txBody>
      </p:sp>
      <p:pic>
        <p:nvPicPr>
          <p:cNvPr id="7" name="Picture 6">
            <a:extLst>
              <a:ext uri="{FF2B5EF4-FFF2-40B4-BE49-F238E27FC236}">
                <a16:creationId xmlns:a16="http://schemas.microsoft.com/office/drawing/2014/main" id="{E4A612D2-EF53-4E42-AA98-A3C9367F756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44725" y="352926"/>
            <a:ext cx="4327357" cy="6152147"/>
          </a:xfrm>
          <a:prstGeom prst="rect">
            <a:avLst/>
          </a:prstGeom>
        </p:spPr>
      </p:pic>
      <p:pic>
        <p:nvPicPr>
          <p:cNvPr id="2050"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614753" y="1196752"/>
            <a:ext cx="3514725"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17724" y="2492152"/>
            <a:ext cx="2594056" cy="2127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descr="A close up of a logo&#10;&#10;Description automatically generated">
            <a:extLst>
              <a:ext uri="{FF2B5EF4-FFF2-40B4-BE49-F238E27FC236}">
                <a16:creationId xmlns:a16="http://schemas.microsoft.com/office/drawing/2014/main" id="{6F690CBF-884C-4047-91F7-3C184D77699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236324" y="3133725"/>
            <a:ext cx="3052102" cy="473075"/>
          </a:xfrm>
          <a:prstGeom prst="rect">
            <a:avLst/>
          </a:prstGeom>
        </p:spPr>
      </p:pic>
    </p:spTree>
    <p:extLst>
      <p:ext uri="{BB962C8B-B14F-4D97-AF65-F5344CB8AC3E}">
        <p14:creationId xmlns:p14="http://schemas.microsoft.com/office/powerpoint/2010/main" val="35882676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30644" y="276691"/>
            <a:ext cx="4875836" cy="923330"/>
          </a:xfrm>
          <a:prstGeom prst="rect">
            <a:avLst/>
          </a:prstGeom>
          <a:solidFill>
            <a:srgbClr val="FFC000"/>
          </a:solidFill>
          <a:ln>
            <a:solidFill>
              <a:schemeClr val="tx1"/>
            </a:solidFill>
          </a:ln>
        </p:spPr>
        <p:txBody>
          <a:bodyPr wrap="square" rtlCol="0">
            <a:spAutoFit/>
          </a:bodyPr>
          <a:lstStyle/>
          <a:p>
            <a:r>
              <a:rPr lang="en-GB"/>
              <a:t>Task  – Negative paintings- add paint around your main subject to make it stand out (rather than onto the main subject) </a:t>
            </a:r>
          </a:p>
        </p:txBody>
      </p:sp>
      <p:sp>
        <p:nvSpPr>
          <p:cNvPr id="10" name="TextBox 9"/>
          <p:cNvSpPr txBox="1"/>
          <p:nvPr/>
        </p:nvSpPr>
        <p:spPr>
          <a:xfrm>
            <a:off x="1730644" y="1268760"/>
            <a:ext cx="4293348" cy="1754326"/>
          </a:xfrm>
          <a:prstGeom prst="rect">
            <a:avLst/>
          </a:prstGeom>
          <a:solidFill>
            <a:schemeClr val="tx2">
              <a:lumMod val="40000"/>
              <a:lumOff val="60000"/>
            </a:schemeClr>
          </a:solidFill>
          <a:ln>
            <a:solidFill>
              <a:schemeClr val="tx1"/>
            </a:solidFill>
          </a:ln>
        </p:spPr>
        <p:txBody>
          <a:bodyPr wrap="square" rtlCol="0">
            <a:spAutoFit/>
          </a:bodyPr>
          <a:lstStyle/>
          <a:p>
            <a:pPr marL="285750" indent="-285750">
              <a:buFont typeface="Arial" panose="020B0604020202020204" pitchFamily="34" charset="0"/>
              <a:buChar char="•"/>
            </a:pPr>
            <a:r>
              <a:rPr lang="en-GB"/>
              <a:t>Remember to:</a:t>
            </a:r>
          </a:p>
          <a:p>
            <a:pPr marL="285750" indent="-285750">
              <a:buFont typeface="Arial" panose="020B0604020202020204" pitchFamily="34" charset="0"/>
              <a:buChar char="•"/>
            </a:pPr>
            <a:r>
              <a:rPr lang="en-GB"/>
              <a:t>Show your theme</a:t>
            </a:r>
          </a:p>
          <a:p>
            <a:pPr marL="285750" indent="-285750">
              <a:buFont typeface="Arial" panose="020B0604020202020204" pitchFamily="34" charset="0"/>
              <a:buChar char="•"/>
            </a:pPr>
            <a:r>
              <a:rPr lang="en-GB"/>
              <a:t>Work from your photography</a:t>
            </a:r>
          </a:p>
          <a:p>
            <a:pPr marL="285750" indent="-285750">
              <a:buFont typeface="Arial" panose="020B0604020202020204" pitchFamily="34" charset="0"/>
              <a:buChar char="•"/>
            </a:pPr>
            <a:r>
              <a:rPr lang="en-GB"/>
              <a:t>Annotate the results</a:t>
            </a:r>
          </a:p>
          <a:p>
            <a:pPr marL="285750" indent="-285750">
              <a:buFont typeface="Arial" panose="020B0604020202020204" pitchFamily="34" charset="0"/>
              <a:buChar char="•"/>
            </a:pPr>
            <a:r>
              <a:rPr lang="en-GB"/>
              <a:t>Refer to artist’s styles and combine them </a:t>
            </a:r>
          </a:p>
          <a:p>
            <a:pPr marL="285750" indent="-285750">
              <a:buFont typeface="Arial" panose="020B0604020202020204" pitchFamily="34" charset="0"/>
              <a:buChar char="•"/>
            </a:pPr>
            <a:r>
              <a:rPr lang="en-GB"/>
              <a:t>Show your theme</a:t>
            </a:r>
          </a:p>
        </p:txBody>
      </p:sp>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59716" y="3068960"/>
            <a:ext cx="5350421" cy="3569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007769" y="830689"/>
            <a:ext cx="1869423" cy="369332"/>
          </a:xfrm>
          <a:prstGeom prst="rect">
            <a:avLst/>
          </a:prstGeom>
        </p:spPr>
        <p:txBody>
          <a:bodyPr wrap="none">
            <a:spAutoFit/>
          </a:bodyPr>
          <a:lstStyle/>
          <a:p>
            <a:pPr>
              <a:defRPr/>
            </a:pPr>
            <a:r>
              <a:rPr lang="en-GB" kern="0">
                <a:solidFill>
                  <a:prstClr val="black"/>
                </a:solidFill>
              </a:rPr>
              <a:t>See Shawn Barber</a:t>
            </a:r>
            <a:endParaRPr lang="en-US" kern="0">
              <a:solidFill>
                <a:prstClr val="black"/>
              </a:solidFill>
            </a:endParaRPr>
          </a:p>
        </p:txBody>
      </p:sp>
      <p:pic>
        <p:nvPicPr>
          <p:cNvPr id="307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3931" y="75100"/>
            <a:ext cx="2784351" cy="27843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92145" y="2859450"/>
            <a:ext cx="2687907" cy="3788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170119" y="908720"/>
            <a:ext cx="1781175" cy="2571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descr="A close up of a logo&#10;&#10;Description automatically generated">
            <a:extLst>
              <a:ext uri="{FF2B5EF4-FFF2-40B4-BE49-F238E27FC236}">
                <a16:creationId xmlns:a16="http://schemas.microsoft.com/office/drawing/2014/main" id="{CAC3ABFE-690F-F94A-9DFD-5690F84AF23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58562" y="3023086"/>
            <a:ext cx="3810000" cy="590549"/>
          </a:xfrm>
          <a:prstGeom prst="rect">
            <a:avLst/>
          </a:prstGeom>
        </p:spPr>
      </p:pic>
    </p:spTree>
    <p:extLst>
      <p:ext uri="{BB962C8B-B14F-4D97-AF65-F5344CB8AC3E}">
        <p14:creationId xmlns:p14="http://schemas.microsoft.com/office/powerpoint/2010/main" val="11552470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25644" y="19"/>
            <a:ext cx="4551309" cy="923330"/>
          </a:xfrm>
          <a:prstGeom prst="rect">
            <a:avLst/>
          </a:prstGeom>
          <a:solidFill>
            <a:srgbClr val="FFC000"/>
          </a:solidFill>
          <a:ln>
            <a:solidFill>
              <a:schemeClr val="tx1"/>
            </a:solidFill>
          </a:ln>
        </p:spPr>
        <p:txBody>
          <a:bodyPr wrap="square" rtlCol="0">
            <a:spAutoFit/>
          </a:bodyPr>
          <a:lstStyle/>
          <a:p>
            <a:r>
              <a:rPr lang="en-GB"/>
              <a:t>Task  – Panting onto different surfaces like brown paper, wallpaper, birthday paper, cards, envelopes, etc. </a:t>
            </a:r>
          </a:p>
        </p:txBody>
      </p:sp>
      <p:sp>
        <p:nvSpPr>
          <p:cNvPr id="5" name="TextBox 4"/>
          <p:cNvSpPr txBox="1"/>
          <p:nvPr/>
        </p:nvSpPr>
        <p:spPr>
          <a:xfrm>
            <a:off x="5663953" y="5117070"/>
            <a:ext cx="4875836" cy="1754326"/>
          </a:xfrm>
          <a:prstGeom prst="rect">
            <a:avLst/>
          </a:prstGeom>
          <a:solidFill>
            <a:schemeClr val="tx2">
              <a:lumMod val="40000"/>
              <a:lumOff val="60000"/>
            </a:schemeClr>
          </a:solidFill>
          <a:ln>
            <a:solidFill>
              <a:schemeClr val="tx1"/>
            </a:solidFill>
          </a:ln>
        </p:spPr>
        <p:txBody>
          <a:bodyPr wrap="square" rtlCol="0">
            <a:spAutoFit/>
          </a:bodyPr>
          <a:lstStyle/>
          <a:p>
            <a:r>
              <a:rPr lang="en-GB"/>
              <a:t>Remember to:</a:t>
            </a:r>
          </a:p>
          <a:p>
            <a:pPr marL="285750" indent="-285750">
              <a:buFont typeface="Arial" panose="020B0604020202020204" pitchFamily="34" charset="0"/>
              <a:buChar char="•"/>
            </a:pPr>
            <a:r>
              <a:rPr lang="en-GB"/>
              <a:t>Use the brown paper as your mid tone. </a:t>
            </a:r>
          </a:p>
          <a:p>
            <a:pPr marL="285750" indent="-285750">
              <a:buFont typeface="Arial" panose="020B0604020202020204" pitchFamily="34" charset="0"/>
              <a:buChar char="•"/>
            </a:pPr>
            <a:r>
              <a:rPr lang="en-GB"/>
              <a:t>Follow the shape and add texture or mark-making</a:t>
            </a:r>
          </a:p>
          <a:p>
            <a:pPr marL="285750" indent="-285750">
              <a:buFont typeface="Arial" panose="020B0604020202020204" pitchFamily="34" charset="0"/>
              <a:buChar char="•"/>
            </a:pPr>
            <a:r>
              <a:rPr lang="en-GB"/>
              <a:t>Show your theme. </a:t>
            </a:r>
          </a:p>
          <a:p>
            <a:endParaRPr lang="en-GB"/>
          </a:p>
        </p:txBody>
      </p:sp>
      <p:pic>
        <p:nvPicPr>
          <p:cNvPr id="6" name="Picture 5" descr="One of my faves from Art Journal Freedom... birds in art journal styl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79607" y="1196752"/>
            <a:ext cx="3349210" cy="460851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d3oeu2l8qd7s1b.cloudfront.net/284005-12150153-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22679" y="188641"/>
            <a:ext cx="3117121" cy="424811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52733" y="1484784"/>
            <a:ext cx="2264599" cy="2951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descr="A close up of a logo&#10;&#10;Description automatically generated">
            <a:extLst>
              <a:ext uri="{FF2B5EF4-FFF2-40B4-BE49-F238E27FC236}">
                <a16:creationId xmlns:a16="http://schemas.microsoft.com/office/drawing/2014/main" id="{285B9B16-1AF4-C64C-8660-35C76D29CA8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2400" y="6078667"/>
            <a:ext cx="3810000" cy="590549"/>
          </a:xfrm>
          <a:prstGeom prst="rect">
            <a:avLst/>
          </a:prstGeom>
        </p:spPr>
      </p:pic>
    </p:spTree>
    <p:extLst>
      <p:ext uri="{BB962C8B-B14F-4D97-AF65-F5344CB8AC3E}">
        <p14:creationId xmlns:p14="http://schemas.microsoft.com/office/powerpoint/2010/main" val="15427301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8716" y="224632"/>
            <a:ext cx="6172200" cy="1143000"/>
          </a:xfrm>
        </p:spPr>
        <p:txBody>
          <a:bodyPr>
            <a:normAutofit fontScale="90000"/>
          </a:bodyPr>
          <a:lstStyle/>
          <a:p>
            <a:r>
              <a:rPr lang="en-GB">
                <a:solidFill>
                  <a:srgbClr val="7030A0"/>
                </a:solidFill>
              </a:rPr>
              <a:t>Media To Consider:</a:t>
            </a:r>
            <a:br>
              <a:rPr lang="en-GB"/>
            </a:br>
            <a:endParaRPr lang="en-GB"/>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312242" y="1891741"/>
            <a:ext cx="1743317" cy="2283264"/>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17925" y="2068180"/>
            <a:ext cx="1515793" cy="1785809"/>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35994" y="1943721"/>
            <a:ext cx="1436555" cy="2075024"/>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070541" y="1869184"/>
            <a:ext cx="1329779" cy="2031685"/>
          </a:xfrm>
          <a:prstGeom prst="rect">
            <a:avLst/>
          </a:prstGeom>
        </p:spPr>
      </p:pic>
      <p:pic>
        <p:nvPicPr>
          <p:cNvPr id="8" name="Picture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802596" y="1819926"/>
            <a:ext cx="1329779" cy="2282316"/>
          </a:xfrm>
          <a:prstGeom prst="rect">
            <a:avLst/>
          </a:prstGeom>
        </p:spPr>
      </p:pic>
      <p:pic>
        <p:nvPicPr>
          <p:cNvPr id="10" name="Picture 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903346" y="4352729"/>
            <a:ext cx="1436556" cy="2171381"/>
          </a:xfrm>
          <a:prstGeom prst="rect">
            <a:avLst/>
          </a:prstGeom>
        </p:spPr>
      </p:pic>
      <p:sp>
        <p:nvSpPr>
          <p:cNvPr id="3" name="Rectangle 2">
            <a:extLst>
              <a:ext uri="{FF2B5EF4-FFF2-40B4-BE49-F238E27FC236}">
                <a16:creationId xmlns:a16="http://schemas.microsoft.com/office/drawing/2014/main" id="{9CA1D35B-C61C-5946-A6F5-C8DF83BA1B23}"/>
              </a:ext>
            </a:extLst>
          </p:cNvPr>
          <p:cNvSpPr/>
          <p:nvPr/>
        </p:nvSpPr>
        <p:spPr>
          <a:xfrm>
            <a:off x="1354667" y="948042"/>
            <a:ext cx="9097358" cy="707886"/>
          </a:xfrm>
          <a:prstGeom prst="rect">
            <a:avLst/>
          </a:prstGeom>
        </p:spPr>
        <p:txBody>
          <a:bodyPr wrap="square">
            <a:spAutoFit/>
          </a:bodyPr>
          <a:lstStyle/>
          <a:p>
            <a:pPr>
              <a:defRPr/>
            </a:pPr>
            <a:r>
              <a:rPr lang="en-GB" sz="2000" b="1">
                <a:solidFill>
                  <a:srgbClr val="000000"/>
                </a:solidFill>
                <a:ea typeface="Calibri" panose="020F0502020204030204" pitchFamily="34" charset="0"/>
                <a:cs typeface="Times New Roman" panose="02020603050405020304" pitchFamily="18" charset="0"/>
              </a:rPr>
              <a:t>Biro, acrylics, charcoal, chalks,  oil pastel, coffee, tonal pencil, pencil crayon, stencils, watercolours, collage, inks, stitching, typography,  Photoshop, printmaking&amp;  wax.</a:t>
            </a:r>
            <a:endParaRPr lang="en-US" sz="2000">
              <a:solidFill>
                <a:srgbClr val="000000"/>
              </a:solidFill>
              <a:latin typeface="Arial"/>
            </a:endParaRPr>
          </a:p>
        </p:txBody>
      </p:sp>
      <p:pic>
        <p:nvPicPr>
          <p:cNvPr id="12" name="Picture 11">
            <a:extLst>
              <a:ext uri="{FF2B5EF4-FFF2-40B4-BE49-F238E27FC236}">
                <a16:creationId xmlns:a16="http://schemas.microsoft.com/office/drawing/2014/main" id="{232A7AEA-C0A2-B543-A184-126C2A9F981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309400" y="4243473"/>
            <a:ext cx="1998595" cy="2389895"/>
          </a:xfrm>
          <a:prstGeom prst="rect">
            <a:avLst/>
          </a:prstGeom>
        </p:spPr>
      </p:pic>
      <p:pic>
        <p:nvPicPr>
          <p:cNvPr id="13" name="Picture 12">
            <a:extLst>
              <a:ext uri="{FF2B5EF4-FFF2-40B4-BE49-F238E27FC236}">
                <a16:creationId xmlns:a16="http://schemas.microsoft.com/office/drawing/2014/main" id="{20B309A0-1FCE-ED4A-8BAC-F42261F740C6}"/>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65072" y="4018745"/>
            <a:ext cx="1808734" cy="2672193"/>
          </a:xfrm>
          <a:prstGeom prst="rect">
            <a:avLst/>
          </a:prstGeom>
        </p:spPr>
      </p:pic>
      <p:pic>
        <p:nvPicPr>
          <p:cNvPr id="14" name="Picture 13">
            <a:extLst>
              <a:ext uri="{FF2B5EF4-FFF2-40B4-BE49-F238E27FC236}">
                <a16:creationId xmlns:a16="http://schemas.microsoft.com/office/drawing/2014/main" id="{9D67B195-D979-594F-89E0-DC578AEDA05E}"/>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810868" y="4331695"/>
            <a:ext cx="2593809" cy="2301673"/>
          </a:xfrm>
          <a:prstGeom prst="rect">
            <a:avLst/>
          </a:prstGeom>
        </p:spPr>
      </p:pic>
      <p:pic>
        <p:nvPicPr>
          <p:cNvPr id="15" name="Picture 14" descr="A close up of a logo&#10;&#10;Description automatically generated">
            <a:extLst>
              <a:ext uri="{FF2B5EF4-FFF2-40B4-BE49-F238E27FC236}">
                <a16:creationId xmlns:a16="http://schemas.microsoft.com/office/drawing/2014/main" id="{E2E621AB-1E49-1E47-9B8B-1F10502BDE79}"/>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7339902" y="224632"/>
            <a:ext cx="3810000" cy="590549"/>
          </a:xfrm>
          <a:prstGeom prst="rect">
            <a:avLst/>
          </a:prstGeom>
        </p:spPr>
      </p:pic>
    </p:spTree>
    <p:extLst>
      <p:ext uri="{BB962C8B-B14F-4D97-AF65-F5344CB8AC3E}">
        <p14:creationId xmlns:p14="http://schemas.microsoft.com/office/powerpoint/2010/main" val="35637805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B17A4C3-1D46-BA45-98C9-F302E5473135}"/>
              </a:ext>
            </a:extLst>
          </p:cNvPr>
          <p:cNvPicPr>
            <a:picLocks noChangeAspect="1"/>
          </p:cNvPicPr>
          <p:nvPr/>
        </p:nvPicPr>
        <p:blipFill>
          <a:blip r:embed="rId2"/>
          <a:stretch>
            <a:fillRect/>
          </a:stretch>
        </p:blipFill>
        <p:spPr>
          <a:xfrm>
            <a:off x="1066800" y="503237"/>
            <a:ext cx="4046935" cy="5651500"/>
          </a:xfrm>
          <a:prstGeom prst="rect">
            <a:avLst/>
          </a:prstGeom>
        </p:spPr>
      </p:pic>
      <p:pic>
        <p:nvPicPr>
          <p:cNvPr id="5" name="Picture 4">
            <a:extLst>
              <a:ext uri="{FF2B5EF4-FFF2-40B4-BE49-F238E27FC236}">
                <a16:creationId xmlns:a16="http://schemas.microsoft.com/office/drawing/2014/main" id="{DC963112-B451-DC48-B56A-2A25B151E551}"/>
              </a:ext>
            </a:extLst>
          </p:cNvPr>
          <p:cNvPicPr>
            <a:picLocks noChangeAspect="1"/>
          </p:cNvPicPr>
          <p:nvPr/>
        </p:nvPicPr>
        <p:blipFill>
          <a:blip r:embed="rId3"/>
          <a:stretch>
            <a:fillRect/>
          </a:stretch>
        </p:blipFill>
        <p:spPr>
          <a:xfrm>
            <a:off x="5505511" y="673221"/>
            <a:ext cx="4267200" cy="3098800"/>
          </a:xfrm>
          <a:prstGeom prst="rect">
            <a:avLst/>
          </a:prstGeom>
        </p:spPr>
      </p:pic>
      <p:pic>
        <p:nvPicPr>
          <p:cNvPr id="6" name="Picture 5">
            <a:extLst>
              <a:ext uri="{FF2B5EF4-FFF2-40B4-BE49-F238E27FC236}">
                <a16:creationId xmlns:a16="http://schemas.microsoft.com/office/drawing/2014/main" id="{A61A1A90-BE52-5B47-B06B-EF7EE64B17C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88943" y="3772021"/>
            <a:ext cx="2700337" cy="2700337"/>
          </a:xfrm>
          <a:prstGeom prst="rect">
            <a:avLst/>
          </a:prstGeom>
        </p:spPr>
      </p:pic>
      <p:pic>
        <p:nvPicPr>
          <p:cNvPr id="7" name="Picture 6" descr="A close up of a logo&#10;&#10;Description automatically generated">
            <a:extLst>
              <a:ext uri="{FF2B5EF4-FFF2-40B4-BE49-F238E27FC236}">
                <a16:creationId xmlns:a16="http://schemas.microsoft.com/office/drawing/2014/main" id="{67BDECD3-29B2-A44A-A46D-22BFDBD2501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505511" y="90367"/>
            <a:ext cx="3810000" cy="590549"/>
          </a:xfrm>
          <a:prstGeom prst="rect">
            <a:avLst/>
          </a:prstGeom>
        </p:spPr>
      </p:pic>
    </p:spTree>
    <p:extLst>
      <p:ext uri="{BB962C8B-B14F-4D97-AF65-F5344CB8AC3E}">
        <p14:creationId xmlns:p14="http://schemas.microsoft.com/office/powerpoint/2010/main" val="27100280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C383C1-412C-0F43-AB68-60705661C30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14037" y="243008"/>
            <a:ext cx="2760345" cy="4600575"/>
          </a:xfrm>
          <a:prstGeom prst="rect">
            <a:avLst/>
          </a:prstGeom>
        </p:spPr>
      </p:pic>
      <p:sp>
        <p:nvSpPr>
          <p:cNvPr id="5" name="Rectangle 4">
            <a:extLst>
              <a:ext uri="{FF2B5EF4-FFF2-40B4-BE49-F238E27FC236}">
                <a16:creationId xmlns:a16="http://schemas.microsoft.com/office/drawing/2014/main" id="{41A2C7E4-9F2E-2D47-A278-473CE4AEBB8C}"/>
              </a:ext>
            </a:extLst>
          </p:cNvPr>
          <p:cNvSpPr/>
          <p:nvPr/>
        </p:nvSpPr>
        <p:spPr>
          <a:xfrm>
            <a:off x="1814061" y="4987531"/>
            <a:ext cx="3093989" cy="646331"/>
          </a:xfrm>
          <a:prstGeom prst="rect">
            <a:avLst/>
          </a:prstGeom>
        </p:spPr>
        <p:txBody>
          <a:bodyPr wrap="none">
            <a:spAutoFit/>
          </a:bodyPr>
          <a:lstStyle/>
          <a:p>
            <a:r>
              <a:rPr lang="en-US"/>
              <a:t>Andrei Sharov art</a:t>
            </a:r>
          </a:p>
          <a:p>
            <a:r>
              <a:rPr lang="en-GB"/>
              <a:t>W</a:t>
            </a:r>
            <a:r>
              <a:rPr lang="en-US"/>
              <a:t>atercolours &amp; blending tones</a:t>
            </a:r>
          </a:p>
        </p:txBody>
      </p:sp>
      <p:pic>
        <p:nvPicPr>
          <p:cNvPr id="6" name="Picture 5">
            <a:extLst>
              <a:ext uri="{FF2B5EF4-FFF2-40B4-BE49-F238E27FC236}">
                <a16:creationId xmlns:a16="http://schemas.microsoft.com/office/drawing/2014/main" id="{FAFBD18B-CA81-2448-BE9A-FCB8EF36123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50017" y="243008"/>
            <a:ext cx="2756862" cy="4902679"/>
          </a:xfrm>
          <a:prstGeom prst="rect">
            <a:avLst/>
          </a:prstGeom>
        </p:spPr>
      </p:pic>
      <p:pic>
        <p:nvPicPr>
          <p:cNvPr id="7" name="Picture 6">
            <a:extLst>
              <a:ext uri="{FF2B5EF4-FFF2-40B4-BE49-F238E27FC236}">
                <a16:creationId xmlns:a16="http://schemas.microsoft.com/office/drawing/2014/main" id="{6218BFC1-9EAE-064B-A32F-26C80FE720F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82629" y="243008"/>
            <a:ext cx="2749010" cy="5028677"/>
          </a:xfrm>
          <a:prstGeom prst="rect">
            <a:avLst/>
          </a:prstGeom>
        </p:spPr>
      </p:pic>
      <p:pic>
        <p:nvPicPr>
          <p:cNvPr id="8" name="Picture 7" descr="A close up of a logo&#10;&#10;Description automatically generated">
            <a:extLst>
              <a:ext uri="{FF2B5EF4-FFF2-40B4-BE49-F238E27FC236}">
                <a16:creationId xmlns:a16="http://schemas.microsoft.com/office/drawing/2014/main" id="{566A1071-4EB7-6649-8CF5-4A61A040E9A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814037" y="5777810"/>
            <a:ext cx="3810000" cy="590549"/>
          </a:xfrm>
          <a:prstGeom prst="rect">
            <a:avLst/>
          </a:prstGeom>
        </p:spPr>
      </p:pic>
    </p:spTree>
    <p:extLst>
      <p:ext uri="{BB962C8B-B14F-4D97-AF65-F5344CB8AC3E}">
        <p14:creationId xmlns:p14="http://schemas.microsoft.com/office/powerpoint/2010/main" val="39328067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C40A265-F4F9-1442-B29C-A2F05405C31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6533" y="122"/>
            <a:ext cx="4695845" cy="6443663"/>
          </a:xfrm>
          <a:prstGeom prst="rect">
            <a:avLst/>
          </a:prstGeom>
        </p:spPr>
      </p:pic>
      <p:pic>
        <p:nvPicPr>
          <p:cNvPr id="5" name="Picture 4">
            <a:extLst>
              <a:ext uri="{FF2B5EF4-FFF2-40B4-BE49-F238E27FC236}">
                <a16:creationId xmlns:a16="http://schemas.microsoft.com/office/drawing/2014/main" id="{096D3065-B166-F841-9B96-F7ED15D15AC7}"/>
              </a:ext>
            </a:extLst>
          </p:cNvPr>
          <p:cNvPicPr>
            <a:picLocks noChangeAspect="1"/>
          </p:cNvPicPr>
          <p:nvPr/>
        </p:nvPicPr>
        <p:blipFill>
          <a:blip r:embed="rId3"/>
          <a:stretch>
            <a:fillRect/>
          </a:stretch>
        </p:blipFill>
        <p:spPr>
          <a:xfrm>
            <a:off x="5491650" y="389996"/>
            <a:ext cx="5176350" cy="4368800"/>
          </a:xfrm>
          <a:prstGeom prst="rect">
            <a:avLst/>
          </a:prstGeom>
        </p:spPr>
      </p:pic>
      <p:sp>
        <p:nvSpPr>
          <p:cNvPr id="6" name="TextBox 5">
            <a:extLst>
              <a:ext uri="{FF2B5EF4-FFF2-40B4-BE49-F238E27FC236}">
                <a16:creationId xmlns:a16="http://schemas.microsoft.com/office/drawing/2014/main" id="{C790E42E-706D-A240-B19F-0864ACFC220F}"/>
              </a:ext>
            </a:extLst>
          </p:cNvPr>
          <p:cNvSpPr txBox="1"/>
          <p:nvPr/>
        </p:nvSpPr>
        <p:spPr>
          <a:xfrm>
            <a:off x="6335317" y="5014913"/>
            <a:ext cx="2014538" cy="369332"/>
          </a:xfrm>
          <a:prstGeom prst="rect">
            <a:avLst/>
          </a:prstGeom>
          <a:noFill/>
        </p:spPr>
        <p:txBody>
          <a:bodyPr wrap="square" rtlCol="0">
            <a:spAutoFit/>
          </a:bodyPr>
          <a:lstStyle/>
          <a:p>
            <a:r>
              <a:rPr lang="en-GB"/>
              <a:t>Agnes Cecil</a:t>
            </a:r>
            <a:endParaRPr lang="en-US"/>
          </a:p>
        </p:txBody>
      </p:sp>
      <p:pic>
        <p:nvPicPr>
          <p:cNvPr id="7" name="Picture 6" descr="A close up of a logo&#10;&#10;Description automatically generated">
            <a:extLst>
              <a:ext uri="{FF2B5EF4-FFF2-40B4-BE49-F238E27FC236}">
                <a16:creationId xmlns:a16="http://schemas.microsoft.com/office/drawing/2014/main" id="{2060AEC3-FAA3-F34F-A904-A34B5652880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96000" y="5776384"/>
            <a:ext cx="3810000" cy="590549"/>
          </a:xfrm>
          <a:prstGeom prst="rect">
            <a:avLst/>
          </a:prstGeom>
        </p:spPr>
      </p:pic>
    </p:spTree>
    <p:extLst>
      <p:ext uri="{BB962C8B-B14F-4D97-AF65-F5344CB8AC3E}">
        <p14:creationId xmlns:p14="http://schemas.microsoft.com/office/powerpoint/2010/main" val="4033702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ctrTitle"/>
          </p:nvPr>
        </p:nvSpPr>
        <p:spPr>
          <a:xfrm>
            <a:off x="2696011" y="-819471"/>
            <a:ext cx="6615345" cy="1470025"/>
          </a:xfrm>
        </p:spPr>
        <p:txBody>
          <a:bodyPr>
            <a:noAutofit/>
          </a:bodyPr>
          <a:lstStyle/>
          <a:p>
            <a:r>
              <a:rPr lang="en-GB" sz="2400">
                <a:latin typeface="Segoe Print"/>
              </a:rPr>
              <a:t>Designing your own photography shots</a:t>
            </a:r>
          </a:p>
        </p:txBody>
      </p:sp>
      <p:sp>
        <p:nvSpPr>
          <p:cNvPr id="3" name="Subtitle 2"/>
          <p:cNvSpPr>
            <a:spLocks noGrp="1"/>
          </p:cNvSpPr>
          <p:nvPr>
            <p:ph type="subTitle" idx="1"/>
          </p:nvPr>
        </p:nvSpPr>
        <p:spPr>
          <a:xfrm>
            <a:off x="1697131" y="1124748"/>
            <a:ext cx="1698651" cy="614363"/>
          </a:xfrm>
        </p:spPr>
        <p:txBody>
          <a:bodyPr rtlCol="0">
            <a:normAutofit/>
          </a:bodyPr>
          <a:lstStyle/>
          <a:p>
            <a:pPr>
              <a:defRPr/>
            </a:pPr>
            <a:r>
              <a:rPr lang="en-GB">
                <a:solidFill>
                  <a:schemeClr val="bg1">
                    <a:lumMod val="65000"/>
                  </a:schemeClr>
                </a:solidFill>
                <a:latin typeface="Segoe Print" panose="02000600000000000000" pitchFamily="2" charset="0"/>
              </a:rPr>
              <a:t>Pattern:</a:t>
            </a:r>
          </a:p>
        </p:txBody>
      </p:sp>
      <p:sp>
        <p:nvSpPr>
          <p:cNvPr id="4" name="TextBox 3"/>
          <p:cNvSpPr txBox="1"/>
          <p:nvPr/>
        </p:nvSpPr>
        <p:spPr>
          <a:xfrm>
            <a:off x="1683930" y="3461158"/>
            <a:ext cx="1273105" cy="461665"/>
          </a:xfrm>
          <a:prstGeom prst="rect">
            <a:avLst/>
          </a:prstGeom>
          <a:noFill/>
        </p:spPr>
        <p:txBody>
          <a:bodyPr wrap="none">
            <a:spAutoFit/>
          </a:bodyPr>
          <a:lstStyle/>
          <a:p>
            <a:pPr>
              <a:defRPr/>
            </a:pPr>
            <a:r>
              <a:rPr lang="en-GB" sz="2400">
                <a:solidFill>
                  <a:prstClr val="white">
                    <a:lumMod val="50000"/>
                  </a:prstClr>
                </a:solidFill>
                <a:latin typeface="Segoe Print" panose="02000600000000000000" pitchFamily="2" charset="0"/>
              </a:rPr>
              <a:t>Colour:</a:t>
            </a:r>
          </a:p>
        </p:txBody>
      </p:sp>
      <p:sp>
        <p:nvSpPr>
          <p:cNvPr id="5" name="TextBox 4"/>
          <p:cNvSpPr txBox="1"/>
          <p:nvPr/>
        </p:nvSpPr>
        <p:spPr>
          <a:xfrm>
            <a:off x="6341276" y="1028128"/>
            <a:ext cx="3842719" cy="461665"/>
          </a:xfrm>
          <a:prstGeom prst="rect">
            <a:avLst/>
          </a:prstGeom>
          <a:noFill/>
        </p:spPr>
        <p:txBody>
          <a:bodyPr wrap="none">
            <a:spAutoFit/>
          </a:bodyPr>
          <a:lstStyle/>
          <a:p>
            <a:pPr>
              <a:defRPr/>
            </a:pPr>
            <a:r>
              <a:rPr lang="en-GB" sz="2400">
                <a:solidFill>
                  <a:prstClr val="white">
                    <a:lumMod val="50000"/>
                  </a:prstClr>
                </a:solidFill>
                <a:latin typeface="Segoe Print" panose="02000600000000000000" pitchFamily="2" charset="0"/>
              </a:rPr>
              <a:t>Texture, form &amp; shape:</a:t>
            </a:r>
          </a:p>
        </p:txBody>
      </p:sp>
      <p:sp>
        <p:nvSpPr>
          <p:cNvPr id="6" name="TextBox 5"/>
          <p:cNvSpPr txBox="1"/>
          <p:nvPr/>
        </p:nvSpPr>
        <p:spPr>
          <a:xfrm>
            <a:off x="1752882" y="5097788"/>
            <a:ext cx="923651" cy="461665"/>
          </a:xfrm>
          <a:prstGeom prst="rect">
            <a:avLst/>
          </a:prstGeom>
          <a:noFill/>
        </p:spPr>
        <p:txBody>
          <a:bodyPr wrap="none">
            <a:spAutoFit/>
          </a:bodyPr>
          <a:lstStyle/>
          <a:p>
            <a:pPr>
              <a:defRPr/>
            </a:pPr>
            <a:r>
              <a:rPr lang="en-GB" sz="2400">
                <a:solidFill>
                  <a:prstClr val="white">
                    <a:lumMod val="50000"/>
                  </a:prstClr>
                </a:solidFill>
                <a:latin typeface="Segoe Print" panose="02000600000000000000" pitchFamily="2" charset="0"/>
              </a:rPr>
              <a:t>Line:</a:t>
            </a:r>
          </a:p>
        </p:txBody>
      </p:sp>
      <p:sp>
        <p:nvSpPr>
          <p:cNvPr id="18439" name="TextBox 7"/>
          <p:cNvSpPr txBox="1">
            <a:spLocks noChangeArrowheads="1"/>
          </p:cNvSpPr>
          <p:nvPr/>
        </p:nvSpPr>
        <p:spPr bwMode="auto">
          <a:xfrm>
            <a:off x="1658925" y="5500690"/>
            <a:ext cx="4490659" cy="1292662"/>
          </a:xfrm>
          <a:prstGeom prst="rect">
            <a:avLst/>
          </a:prstGeom>
          <a:noFill/>
          <a:ln w="9525">
            <a:noFill/>
            <a:miter lim="800000"/>
            <a:headEnd/>
            <a:tailEnd/>
          </a:ln>
        </p:spPr>
        <p:txBody>
          <a:bodyPr wrap="square">
            <a:spAutoFit/>
          </a:bodyPr>
          <a:lstStyle/>
          <a:p>
            <a:pPr fontAlgn="base">
              <a:spcBef>
                <a:spcPct val="0"/>
              </a:spcBef>
              <a:spcAft>
                <a:spcPct val="0"/>
              </a:spcAft>
            </a:pPr>
            <a:r>
              <a:rPr lang="en-GB" sz="1200">
                <a:solidFill>
                  <a:prstClr val="black"/>
                </a:solidFill>
              </a:rPr>
              <a:t>Will there be any direct lines intersecting the shot? Will the image be broken up into the rule of thirds or have any leading lines in it?</a:t>
            </a:r>
          </a:p>
          <a:p>
            <a:pPr fontAlgn="base">
              <a:lnSpc>
                <a:spcPct val="150000"/>
              </a:lnSpc>
              <a:spcBef>
                <a:spcPct val="0"/>
              </a:spcBef>
              <a:spcAft>
                <a:spcPct val="0"/>
              </a:spcAft>
            </a:pPr>
            <a:r>
              <a:rPr lang="en-GB" sz="1200">
                <a:solidFill>
                  <a:prstClr val="black"/>
                </a:solidFill>
              </a:rPr>
              <a:t>______________________________________________________</a:t>
            </a:r>
          </a:p>
          <a:p>
            <a:pPr fontAlgn="base">
              <a:lnSpc>
                <a:spcPct val="150000"/>
              </a:lnSpc>
              <a:spcBef>
                <a:spcPct val="0"/>
              </a:spcBef>
              <a:spcAft>
                <a:spcPct val="0"/>
              </a:spcAft>
            </a:pPr>
            <a:r>
              <a:rPr lang="en-GB" sz="1200">
                <a:solidFill>
                  <a:prstClr val="black"/>
                </a:solidFill>
              </a:rPr>
              <a:t>_______________________________________________________</a:t>
            </a:r>
          </a:p>
          <a:p>
            <a:pPr fontAlgn="base">
              <a:lnSpc>
                <a:spcPct val="150000"/>
              </a:lnSpc>
              <a:spcBef>
                <a:spcPct val="0"/>
              </a:spcBef>
              <a:spcAft>
                <a:spcPct val="0"/>
              </a:spcAft>
            </a:pPr>
            <a:r>
              <a:rPr lang="en-GB" sz="1200">
                <a:solidFill>
                  <a:prstClr val="black"/>
                </a:solidFill>
              </a:rPr>
              <a:t>_______________________________________________________</a:t>
            </a:r>
          </a:p>
        </p:txBody>
      </p:sp>
      <p:sp>
        <p:nvSpPr>
          <p:cNvPr id="18440" name="TextBox 11"/>
          <p:cNvSpPr txBox="1">
            <a:spLocks noChangeArrowheads="1"/>
          </p:cNvSpPr>
          <p:nvPr/>
        </p:nvSpPr>
        <p:spPr bwMode="auto">
          <a:xfrm>
            <a:off x="1658926" y="3909598"/>
            <a:ext cx="4278057" cy="1292662"/>
          </a:xfrm>
          <a:prstGeom prst="rect">
            <a:avLst/>
          </a:prstGeom>
          <a:noFill/>
          <a:ln w="9525">
            <a:noFill/>
            <a:miter lim="800000"/>
            <a:headEnd/>
            <a:tailEnd/>
          </a:ln>
        </p:spPr>
        <p:txBody>
          <a:bodyPr wrap="square">
            <a:spAutoFit/>
          </a:bodyPr>
          <a:lstStyle/>
          <a:p>
            <a:pPr fontAlgn="base">
              <a:spcBef>
                <a:spcPct val="0"/>
              </a:spcBef>
              <a:spcAft>
                <a:spcPct val="0"/>
              </a:spcAft>
            </a:pPr>
            <a:r>
              <a:rPr lang="en-GB" sz="1200">
                <a:solidFill>
                  <a:prstClr val="black"/>
                </a:solidFill>
              </a:rPr>
              <a:t>Will there be any strong colours  within your shot and how will you experiment? Will you limit your colour scheme? How? Why?</a:t>
            </a:r>
          </a:p>
          <a:p>
            <a:pPr fontAlgn="base">
              <a:lnSpc>
                <a:spcPct val="150000"/>
              </a:lnSpc>
              <a:spcBef>
                <a:spcPct val="0"/>
              </a:spcBef>
              <a:spcAft>
                <a:spcPct val="0"/>
              </a:spcAft>
            </a:pPr>
            <a:r>
              <a:rPr lang="en-GB" sz="1200">
                <a:solidFill>
                  <a:prstClr val="black"/>
                </a:solidFill>
              </a:rPr>
              <a:t>__________________________________________________________________________________________________________</a:t>
            </a:r>
          </a:p>
          <a:p>
            <a:pPr fontAlgn="base">
              <a:lnSpc>
                <a:spcPct val="150000"/>
              </a:lnSpc>
              <a:spcBef>
                <a:spcPct val="0"/>
              </a:spcBef>
              <a:spcAft>
                <a:spcPct val="0"/>
              </a:spcAft>
            </a:pPr>
            <a:r>
              <a:rPr lang="en-GB" sz="1200">
                <a:solidFill>
                  <a:prstClr val="black"/>
                </a:solidFill>
              </a:rPr>
              <a:t>____________________________________________________</a:t>
            </a:r>
          </a:p>
        </p:txBody>
      </p:sp>
      <p:sp>
        <p:nvSpPr>
          <p:cNvPr id="18441" name="TextBox 12"/>
          <p:cNvSpPr txBox="1">
            <a:spLocks noChangeArrowheads="1"/>
          </p:cNvSpPr>
          <p:nvPr/>
        </p:nvSpPr>
        <p:spPr bwMode="auto">
          <a:xfrm>
            <a:off x="6357646" y="1437627"/>
            <a:ext cx="3914823" cy="1938992"/>
          </a:xfrm>
          <a:prstGeom prst="rect">
            <a:avLst/>
          </a:prstGeom>
          <a:noFill/>
          <a:ln w="9525">
            <a:noFill/>
            <a:miter lim="800000"/>
            <a:headEnd/>
            <a:tailEnd/>
          </a:ln>
        </p:spPr>
        <p:txBody>
          <a:bodyPr wrap="square">
            <a:spAutoFit/>
          </a:bodyPr>
          <a:lstStyle/>
          <a:p>
            <a:pPr fontAlgn="base">
              <a:spcBef>
                <a:spcPct val="0"/>
              </a:spcBef>
              <a:spcAft>
                <a:spcPct val="0"/>
              </a:spcAft>
            </a:pPr>
            <a:r>
              <a:rPr lang="en-GB" sz="1200">
                <a:solidFill>
                  <a:prstClr val="black"/>
                </a:solidFill>
              </a:rPr>
              <a:t>How will you show the different textures, shapes and forms of objects and people within your photography. Are these important  elements within the photograph? Why? Why not? Do these features fit in with the dreams theme?</a:t>
            </a:r>
          </a:p>
          <a:p>
            <a:pPr fontAlgn="base">
              <a:lnSpc>
                <a:spcPct val="150000"/>
              </a:lnSpc>
              <a:spcBef>
                <a:spcPct val="0"/>
              </a:spcBef>
              <a:spcAft>
                <a:spcPct val="0"/>
              </a:spcAft>
            </a:pPr>
            <a:r>
              <a:rPr lang="en-GB" sz="1200">
                <a:solidFill>
                  <a:prstClr val="black"/>
                </a:solidFill>
              </a:rPr>
              <a:t>________________________________________________________________________________________________________________________________________________________________________________________________  </a:t>
            </a:r>
          </a:p>
        </p:txBody>
      </p:sp>
      <p:sp>
        <p:nvSpPr>
          <p:cNvPr id="14" name="Rectangle 13"/>
          <p:cNvSpPr/>
          <p:nvPr/>
        </p:nvSpPr>
        <p:spPr>
          <a:xfrm>
            <a:off x="6374729" y="3994442"/>
            <a:ext cx="4041755" cy="2571751"/>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prstClr val="white"/>
              </a:solidFill>
            </a:endParaRPr>
          </a:p>
        </p:txBody>
      </p:sp>
      <p:sp>
        <p:nvSpPr>
          <p:cNvPr id="18443" name="TextBox 14"/>
          <p:cNvSpPr txBox="1">
            <a:spLocks noChangeArrowheads="1"/>
          </p:cNvSpPr>
          <p:nvPr/>
        </p:nvSpPr>
        <p:spPr bwMode="auto">
          <a:xfrm>
            <a:off x="1631504" y="1690816"/>
            <a:ext cx="4608512" cy="1846659"/>
          </a:xfrm>
          <a:prstGeom prst="rect">
            <a:avLst/>
          </a:prstGeom>
          <a:noFill/>
          <a:ln w="9525">
            <a:noFill/>
            <a:miter lim="800000"/>
            <a:headEnd/>
            <a:tailEnd/>
          </a:ln>
        </p:spPr>
        <p:txBody>
          <a:bodyPr wrap="square">
            <a:spAutoFit/>
          </a:bodyPr>
          <a:lstStyle/>
          <a:p>
            <a:pPr fontAlgn="base">
              <a:spcBef>
                <a:spcPct val="0"/>
              </a:spcBef>
              <a:spcAft>
                <a:spcPct val="0"/>
              </a:spcAft>
            </a:pPr>
            <a:r>
              <a:rPr lang="en-GB" sz="1200">
                <a:solidFill>
                  <a:prstClr val="black"/>
                </a:solidFill>
              </a:rPr>
              <a:t>Will any repetition or visual decoration take place your shot?</a:t>
            </a:r>
          </a:p>
          <a:p>
            <a:pPr fontAlgn="base">
              <a:spcBef>
                <a:spcPct val="0"/>
              </a:spcBef>
              <a:spcAft>
                <a:spcPct val="0"/>
              </a:spcAft>
            </a:pPr>
            <a:r>
              <a:rPr lang="en-GB" sz="1200">
                <a:solidFill>
                  <a:prstClr val="black"/>
                </a:solidFill>
              </a:rPr>
              <a:t>Does anything need to be emphasised?</a:t>
            </a:r>
          </a:p>
          <a:p>
            <a:pPr fontAlgn="base">
              <a:lnSpc>
                <a:spcPct val="150000"/>
              </a:lnSpc>
              <a:spcBef>
                <a:spcPct val="0"/>
              </a:spcBef>
              <a:spcAft>
                <a:spcPct val="0"/>
              </a:spcAft>
            </a:pPr>
            <a:r>
              <a:rPr lang="en-GB" sz="1200">
                <a:solidFill>
                  <a:prstClr val="black"/>
                </a:solidFill>
              </a:rPr>
              <a:t>__________________________________________________</a:t>
            </a:r>
            <a:br>
              <a:rPr lang="en-GB" sz="1200">
                <a:solidFill>
                  <a:prstClr val="black"/>
                </a:solidFill>
              </a:rPr>
            </a:br>
            <a:r>
              <a:rPr lang="en-GB" sz="1200">
                <a:solidFill>
                  <a:prstClr val="black"/>
                </a:solidFill>
              </a:rPr>
              <a:t>__________________________________________________</a:t>
            </a:r>
            <a:br>
              <a:rPr lang="en-GB" sz="1200">
                <a:solidFill>
                  <a:prstClr val="black"/>
                </a:solidFill>
              </a:rPr>
            </a:br>
            <a:r>
              <a:rPr lang="en-GB" sz="1200">
                <a:solidFill>
                  <a:prstClr val="black"/>
                </a:solidFill>
              </a:rPr>
              <a:t>__________________________________________________</a:t>
            </a:r>
            <a:br>
              <a:rPr lang="en-GB" sz="1200">
                <a:solidFill>
                  <a:prstClr val="black"/>
                </a:solidFill>
              </a:rPr>
            </a:br>
            <a:r>
              <a:rPr lang="en-GB" sz="1200">
                <a:solidFill>
                  <a:prstClr val="black"/>
                </a:solidFill>
              </a:rPr>
              <a:t>__________________________________________________</a:t>
            </a:r>
            <a:br>
              <a:rPr lang="en-GB" sz="1200">
                <a:solidFill>
                  <a:prstClr val="black"/>
                </a:solidFill>
              </a:rPr>
            </a:br>
            <a:r>
              <a:rPr lang="en-GB" sz="1200">
                <a:solidFill>
                  <a:prstClr val="black"/>
                </a:solidFill>
              </a:rPr>
              <a:t>__________________________________________________</a:t>
            </a:r>
          </a:p>
        </p:txBody>
      </p:sp>
      <p:sp>
        <p:nvSpPr>
          <p:cNvPr id="18444" name="TextBox 15"/>
          <p:cNvSpPr txBox="1">
            <a:spLocks noChangeArrowheads="1"/>
          </p:cNvSpPr>
          <p:nvPr/>
        </p:nvSpPr>
        <p:spPr bwMode="auto">
          <a:xfrm>
            <a:off x="6357646" y="3461158"/>
            <a:ext cx="4270593" cy="276999"/>
          </a:xfrm>
          <a:prstGeom prst="rect">
            <a:avLst/>
          </a:prstGeom>
          <a:noFill/>
          <a:ln w="9525">
            <a:noFill/>
            <a:miter lim="800000"/>
            <a:headEnd/>
            <a:tailEnd/>
          </a:ln>
        </p:spPr>
        <p:txBody>
          <a:bodyPr wrap="none">
            <a:spAutoFit/>
          </a:bodyPr>
          <a:lstStyle/>
          <a:p>
            <a:pPr fontAlgn="base">
              <a:spcBef>
                <a:spcPct val="0"/>
              </a:spcBef>
              <a:spcAft>
                <a:spcPct val="0"/>
              </a:spcAft>
            </a:pPr>
            <a:r>
              <a:rPr lang="en-GB" sz="1200">
                <a:solidFill>
                  <a:prstClr val="black"/>
                </a:solidFill>
              </a:rPr>
              <a:t>Sketch your shot below and annotate the photographic elements.</a:t>
            </a:r>
          </a:p>
        </p:txBody>
      </p:sp>
      <p:sp>
        <p:nvSpPr>
          <p:cNvPr id="2" name="Rectangle 1"/>
          <p:cNvSpPr/>
          <p:nvPr/>
        </p:nvSpPr>
        <p:spPr>
          <a:xfrm>
            <a:off x="1524000" y="718531"/>
            <a:ext cx="9144000" cy="369332"/>
          </a:xfrm>
          <a:prstGeom prst="rect">
            <a:avLst/>
          </a:prstGeom>
        </p:spPr>
        <p:txBody>
          <a:bodyPr wrap="square">
            <a:spAutoFit/>
          </a:bodyPr>
          <a:lstStyle/>
          <a:p>
            <a:pPr fontAlgn="base">
              <a:spcBef>
                <a:spcPct val="0"/>
              </a:spcBef>
              <a:spcAft>
                <a:spcPct val="0"/>
              </a:spcAft>
            </a:pPr>
            <a:r>
              <a:rPr lang="en-GB">
                <a:solidFill>
                  <a:prstClr val="black"/>
                </a:solidFill>
              </a:rPr>
              <a:t>When creating your own shots think about how you will use the photographic elements below:</a:t>
            </a:r>
          </a:p>
        </p:txBody>
      </p:sp>
      <p:sp>
        <p:nvSpPr>
          <p:cNvPr id="15" name="Rectangle 14"/>
          <p:cNvSpPr/>
          <p:nvPr/>
        </p:nvSpPr>
        <p:spPr>
          <a:xfrm>
            <a:off x="0" y="65093"/>
            <a:ext cx="12191999" cy="6748463"/>
          </a:xfrm>
          <a:prstGeom prst="rect">
            <a:avLst/>
          </a:prstGeom>
          <a:noFill/>
          <a:ln w="139700">
            <a:solidFill>
              <a:schemeClr val="accent1">
                <a:shade val="95000"/>
                <a:satMod val="105000"/>
              </a:schemeClr>
            </a:solidFill>
            <a:miter lim="800000"/>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pic>
        <p:nvPicPr>
          <p:cNvPr id="16" name="Picture 15" descr="A drawing of a face&#10;&#10;Description automatically generated">
            <a:extLst>
              <a:ext uri="{FF2B5EF4-FFF2-40B4-BE49-F238E27FC236}">
                <a16:creationId xmlns:a16="http://schemas.microsoft.com/office/drawing/2014/main" id="{33DB97A8-6348-5F40-A17C-7E521175D43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33812"/>
            <a:ext cx="2400300" cy="603250"/>
          </a:xfrm>
          <a:prstGeom prst="rect">
            <a:avLst/>
          </a:prstGeom>
        </p:spPr>
      </p:pic>
    </p:spTree>
    <p:extLst>
      <p:ext uri="{BB962C8B-B14F-4D97-AF65-F5344CB8AC3E}">
        <p14:creationId xmlns:p14="http://schemas.microsoft.com/office/powerpoint/2010/main" val="21535544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CA544E6-3029-5C46-9938-EE6A15182BC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27598" y="533966"/>
            <a:ext cx="4586433" cy="3995293"/>
          </a:xfrm>
          <a:prstGeom prst="rect">
            <a:avLst/>
          </a:prstGeom>
        </p:spPr>
      </p:pic>
      <p:pic>
        <p:nvPicPr>
          <p:cNvPr id="5" name="Picture 4">
            <a:extLst>
              <a:ext uri="{FF2B5EF4-FFF2-40B4-BE49-F238E27FC236}">
                <a16:creationId xmlns:a16="http://schemas.microsoft.com/office/drawing/2014/main" id="{05DDFFB8-FBD0-FB44-B5E6-8A745906F2C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11532" y="400050"/>
            <a:ext cx="3655236" cy="6115050"/>
          </a:xfrm>
          <a:prstGeom prst="rect">
            <a:avLst/>
          </a:prstGeom>
        </p:spPr>
      </p:pic>
      <p:sp>
        <p:nvSpPr>
          <p:cNvPr id="6" name="Rectangle 5">
            <a:extLst>
              <a:ext uri="{FF2B5EF4-FFF2-40B4-BE49-F238E27FC236}">
                <a16:creationId xmlns:a16="http://schemas.microsoft.com/office/drawing/2014/main" id="{3EC200CF-A34B-EA4A-B581-5AD2EC4AE8FC}"/>
              </a:ext>
            </a:extLst>
          </p:cNvPr>
          <p:cNvSpPr/>
          <p:nvPr/>
        </p:nvSpPr>
        <p:spPr>
          <a:xfrm>
            <a:off x="8256241" y="30718"/>
            <a:ext cx="1928541" cy="369332"/>
          </a:xfrm>
          <a:prstGeom prst="rect">
            <a:avLst/>
          </a:prstGeom>
        </p:spPr>
        <p:txBody>
          <a:bodyPr wrap="none">
            <a:spAutoFit/>
          </a:bodyPr>
          <a:lstStyle/>
          <a:p>
            <a:r>
              <a:rPr lang="en-GB" u="sng">
                <a:solidFill>
                  <a:srgbClr val="444444"/>
                </a:solidFill>
                <a:latin typeface="Open Sans"/>
                <a:hlinkClick r:id="rId4" tooltip="Les Filles by Ekaterina Koroleva"/>
              </a:rPr>
              <a:t>Ekaterina Koroleva</a:t>
            </a:r>
            <a:endParaRPr lang="en-US"/>
          </a:p>
        </p:txBody>
      </p:sp>
      <p:pic>
        <p:nvPicPr>
          <p:cNvPr id="7" name="Picture 6" descr="A close up of a logo&#10;&#10;Description automatically generated">
            <a:extLst>
              <a:ext uri="{FF2B5EF4-FFF2-40B4-BE49-F238E27FC236}">
                <a16:creationId xmlns:a16="http://schemas.microsoft.com/office/drawing/2014/main" id="{114A80BD-E512-C741-9F59-029936F9062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86000" y="5054771"/>
            <a:ext cx="3810000" cy="590549"/>
          </a:xfrm>
          <a:prstGeom prst="rect">
            <a:avLst/>
          </a:prstGeom>
        </p:spPr>
      </p:pic>
    </p:spTree>
    <p:extLst>
      <p:ext uri="{BB962C8B-B14F-4D97-AF65-F5344CB8AC3E}">
        <p14:creationId xmlns:p14="http://schemas.microsoft.com/office/powerpoint/2010/main" val="23827777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88D6DAB-EBAA-7744-8879-9B0ABE9738D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24820" y="312182"/>
            <a:ext cx="3615748" cy="5657850"/>
          </a:xfrm>
          <a:prstGeom prst="rect">
            <a:avLst/>
          </a:prstGeom>
        </p:spPr>
      </p:pic>
      <p:pic>
        <p:nvPicPr>
          <p:cNvPr id="5" name="Picture 4">
            <a:extLst>
              <a:ext uri="{FF2B5EF4-FFF2-40B4-BE49-F238E27FC236}">
                <a16:creationId xmlns:a16="http://schemas.microsoft.com/office/drawing/2014/main" id="{89852672-EDA6-7E46-8CE4-62BB9995B8F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63592" y="312304"/>
            <a:ext cx="2283131" cy="5072063"/>
          </a:xfrm>
          <a:prstGeom prst="rect">
            <a:avLst/>
          </a:prstGeom>
        </p:spPr>
      </p:pic>
      <p:sp>
        <p:nvSpPr>
          <p:cNvPr id="6" name="Rectangle 5">
            <a:extLst>
              <a:ext uri="{FF2B5EF4-FFF2-40B4-BE49-F238E27FC236}">
                <a16:creationId xmlns:a16="http://schemas.microsoft.com/office/drawing/2014/main" id="{475A10E5-D4B8-7947-A594-9C6D4AB99D15}"/>
              </a:ext>
            </a:extLst>
          </p:cNvPr>
          <p:cNvSpPr/>
          <p:nvPr/>
        </p:nvSpPr>
        <p:spPr>
          <a:xfrm>
            <a:off x="5463551" y="5384245"/>
            <a:ext cx="1056700" cy="369332"/>
          </a:xfrm>
          <a:prstGeom prst="rect">
            <a:avLst/>
          </a:prstGeom>
        </p:spPr>
        <p:txBody>
          <a:bodyPr wrap="none">
            <a:spAutoFit/>
          </a:bodyPr>
          <a:lstStyle/>
          <a:p>
            <a:r>
              <a:rPr lang="en-GB" u="sng">
                <a:solidFill>
                  <a:srgbClr val="444444"/>
                </a:solidFill>
                <a:latin typeface="Open Sans"/>
                <a:hlinkClick r:id="rId4" tooltip="Manifesto by mathiole"/>
              </a:rPr>
              <a:t>Mathiole</a:t>
            </a:r>
            <a:endParaRPr lang="en-US"/>
          </a:p>
        </p:txBody>
      </p:sp>
      <p:pic>
        <p:nvPicPr>
          <p:cNvPr id="7" name="Picture 6">
            <a:extLst>
              <a:ext uri="{FF2B5EF4-FFF2-40B4-BE49-F238E27FC236}">
                <a16:creationId xmlns:a16="http://schemas.microsoft.com/office/drawing/2014/main" id="{56E684D3-4B5E-294C-BFC0-0D412F78BA3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110331" y="312184"/>
            <a:ext cx="2206002" cy="3357563"/>
          </a:xfrm>
          <a:prstGeom prst="rect">
            <a:avLst/>
          </a:prstGeom>
        </p:spPr>
      </p:pic>
      <p:sp>
        <p:nvSpPr>
          <p:cNvPr id="8" name="Rectangle 7">
            <a:extLst>
              <a:ext uri="{FF2B5EF4-FFF2-40B4-BE49-F238E27FC236}">
                <a16:creationId xmlns:a16="http://schemas.microsoft.com/office/drawing/2014/main" id="{CF19E794-5F73-FC4D-A01A-3AE33C72A76B}"/>
              </a:ext>
            </a:extLst>
          </p:cNvPr>
          <p:cNvSpPr/>
          <p:nvPr/>
        </p:nvSpPr>
        <p:spPr>
          <a:xfrm>
            <a:off x="8110332" y="3669745"/>
            <a:ext cx="1007071" cy="369332"/>
          </a:xfrm>
          <a:prstGeom prst="rect">
            <a:avLst/>
          </a:prstGeom>
        </p:spPr>
        <p:txBody>
          <a:bodyPr wrap="none">
            <a:spAutoFit/>
          </a:bodyPr>
          <a:lstStyle/>
          <a:p>
            <a:r>
              <a:rPr lang="en-GB" u="sng">
                <a:solidFill>
                  <a:srgbClr val="444444"/>
                </a:solidFill>
                <a:latin typeface="Open Sans"/>
                <a:hlinkClick r:id="rId6" tooltip="Coloured soul by Clarae19 "/>
              </a:rPr>
              <a:t>Clarae19</a:t>
            </a:r>
            <a:endParaRPr lang="en-US"/>
          </a:p>
        </p:txBody>
      </p:sp>
      <p:pic>
        <p:nvPicPr>
          <p:cNvPr id="9" name="Picture 8" descr="A close up of a logo&#10;&#10;Description automatically generated">
            <a:extLst>
              <a:ext uri="{FF2B5EF4-FFF2-40B4-BE49-F238E27FC236}">
                <a16:creationId xmlns:a16="http://schemas.microsoft.com/office/drawing/2014/main" id="{C4EB2E7D-E879-5C4A-80AA-01579F90D23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308332" y="5753577"/>
            <a:ext cx="3810000" cy="590549"/>
          </a:xfrm>
          <a:prstGeom prst="rect">
            <a:avLst/>
          </a:prstGeom>
        </p:spPr>
      </p:pic>
    </p:spTree>
    <p:extLst>
      <p:ext uri="{BB962C8B-B14F-4D97-AF65-F5344CB8AC3E}">
        <p14:creationId xmlns:p14="http://schemas.microsoft.com/office/powerpoint/2010/main" val="18822574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1C3D132-A91D-504F-9A96-33E46987642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89523" y="434980"/>
            <a:ext cx="3609976" cy="3178595"/>
          </a:xfrm>
          <a:prstGeom prst="rect">
            <a:avLst/>
          </a:prstGeom>
        </p:spPr>
      </p:pic>
      <p:pic>
        <p:nvPicPr>
          <p:cNvPr id="5" name="Picture 4">
            <a:extLst>
              <a:ext uri="{FF2B5EF4-FFF2-40B4-BE49-F238E27FC236}">
                <a16:creationId xmlns:a16="http://schemas.microsoft.com/office/drawing/2014/main" id="{BAECB2C6-E7B3-1A47-AD35-D38FCA1D9104}"/>
              </a:ext>
            </a:extLst>
          </p:cNvPr>
          <p:cNvPicPr>
            <a:picLocks noChangeAspect="1"/>
          </p:cNvPicPr>
          <p:nvPr/>
        </p:nvPicPr>
        <p:blipFill>
          <a:blip r:embed="rId3"/>
          <a:stretch>
            <a:fillRect/>
          </a:stretch>
        </p:blipFill>
        <p:spPr>
          <a:xfrm>
            <a:off x="6236470" y="200147"/>
            <a:ext cx="4194596" cy="4157663"/>
          </a:xfrm>
          <a:prstGeom prst="rect">
            <a:avLst/>
          </a:prstGeom>
        </p:spPr>
      </p:pic>
      <p:sp>
        <p:nvSpPr>
          <p:cNvPr id="6" name="Rectangle 5">
            <a:extLst>
              <a:ext uri="{FF2B5EF4-FFF2-40B4-BE49-F238E27FC236}">
                <a16:creationId xmlns:a16="http://schemas.microsoft.com/office/drawing/2014/main" id="{FE4FED5A-1C8D-5543-8898-C57A6F62CB42}"/>
              </a:ext>
            </a:extLst>
          </p:cNvPr>
          <p:cNvSpPr/>
          <p:nvPr/>
        </p:nvSpPr>
        <p:spPr>
          <a:xfrm>
            <a:off x="6236468" y="4357688"/>
            <a:ext cx="1210460" cy="369332"/>
          </a:xfrm>
          <a:prstGeom prst="rect">
            <a:avLst/>
          </a:prstGeom>
        </p:spPr>
        <p:txBody>
          <a:bodyPr wrap="none">
            <a:spAutoFit/>
          </a:bodyPr>
          <a:lstStyle/>
          <a:p>
            <a:r>
              <a:rPr lang="en-GB" u="sng">
                <a:solidFill>
                  <a:srgbClr val="444444"/>
                </a:solidFill>
                <a:latin typeface="Open Sans"/>
                <a:hlinkClick r:id="rId4" tooltip="Eye study in flesh tone by jane-beata"/>
              </a:rPr>
              <a:t>Jane-Beata</a:t>
            </a:r>
            <a:endParaRPr lang="en-US"/>
          </a:p>
        </p:txBody>
      </p:sp>
      <p:pic>
        <p:nvPicPr>
          <p:cNvPr id="7" name="Picture 6">
            <a:extLst>
              <a:ext uri="{FF2B5EF4-FFF2-40B4-BE49-F238E27FC236}">
                <a16:creationId xmlns:a16="http://schemas.microsoft.com/office/drawing/2014/main" id="{9A5F0574-6407-3340-88D4-368DE67B953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58324" y="3722754"/>
            <a:ext cx="1808825" cy="3085240"/>
          </a:xfrm>
          <a:prstGeom prst="rect">
            <a:avLst/>
          </a:prstGeom>
        </p:spPr>
      </p:pic>
      <p:sp>
        <p:nvSpPr>
          <p:cNvPr id="8" name="TextBox 7">
            <a:extLst>
              <a:ext uri="{FF2B5EF4-FFF2-40B4-BE49-F238E27FC236}">
                <a16:creationId xmlns:a16="http://schemas.microsoft.com/office/drawing/2014/main" id="{6B2FFB5B-FE16-9E4F-8F07-9913BDC08DBD}"/>
              </a:ext>
            </a:extLst>
          </p:cNvPr>
          <p:cNvSpPr txBox="1"/>
          <p:nvPr/>
        </p:nvSpPr>
        <p:spPr>
          <a:xfrm>
            <a:off x="1558324" y="3228975"/>
            <a:ext cx="1808825" cy="369332"/>
          </a:xfrm>
          <a:prstGeom prst="rect">
            <a:avLst/>
          </a:prstGeom>
          <a:noFill/>
        </p:spPr>
        <p:txBody>
          <a:bodyPr wrap="square" rtlCol="0">
            <a:spAutoFit/>
          </a:bodyPr>
          <a:lstStyle/>
          <a:p>
            <a:r>
              <a:rPr lang="en-GB"/>
              <a:t>Cate Parr</a:t>
            </a:r>
            <a:endParaRPr lang="en-US"/>
          </a:p>
        </p:txBody>
      </p:sp>
      <p:pic>
        <p:nvPicPr>
          <p:cNvPr id="9" name="Picture 8">
            <a:extLst>
              <a:ext uri="{FF2B5EF4-FFF2-40B4-BE49-F238E27FC236}">
                <a16:creationId xmlns:a16="http://schemas.microsoft.com/office/drawing/2014/main" id="{50DF2782-F6BC-AA42-B857-1CCF568BB4E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367088" y="3722754"/>
            <a:ext cx="1803560" cy="3135246"/>
          </a:xfrm>
          <a:prstGeom prst="rect">
            <a:avLst/>
          </a:prstGeom>
        </p:spPr>
      </p:pic>
      <p:pic>
        <p:nvPicPr>
          <p:cNvPr id="10" name="Picture 9" descr="A close up of a logo&#10;&#10;Description automatically generated">
            <a:extLst>
              <a:ext uri="{FF2B5EF4-FFF2-40B4-BE49-F238E27FC236}">
                <a16:creationId xmlns:a16="http://schemas.microsoft.com/office/drawing/2014/main" id="{3BB55922-B10B-D843-87A0-FA2CE0C825B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236468" y="5410371"/>
            <a:ext cx="3810000" cy="590549"/>
          </a:xfrm>
          <a:prstGeom prst="rect">
            <a:avLst/>
          </a:prstGeom>
        </p:spPr>
      </p:pic>
    </p:spTree>
    <p:extLst>
      <p:ext uri="{BB962C8B-B14F-4D97-AF65-F5344CB8AC3E}">
        <p14:creationId xmlns:p14="http://schemas.microsoft.com/office/powerpoint/2010/main" val="193550639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172541" y="0"/>
            <a:ext cx="10515600" cy="652306"/>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GB" sz="2400">
                <a:solidFill>
                  <a:sysClr val="windowText" lastClr="000000"/>
                </a:solidFill>
                <a:latin typeface="Calibri Light" panose="020F0302020204030204"/>
              </a:rPr>
              <a:t>Robert Rauschenberg</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72541" y="2696028"/>
            <a:ext cx="2604215" cy="35995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857738" y="1372279"/>
            <a:ext cx="3108996" cy="41134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349505" y="110219"/>
            <a:ext cx="2761942" cy="3852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225267" y="652306"/>
            <a:ext cx="2962275" cy="4920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descr="A close up of a logo&#10;&#10;Description automatically generated">
            <a:extLst>
              <a:ext uri="{FF2B5EF4-FFF2-40B4-BE49-F238E27FC236}">
                <a16:creationId xmlns:a16="http://schemas.microsoft.com/office/drawing/2014/main" id="{FB03A8D1-176F-A74D-B36C-24062567A21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870890" y="74233"/>
            <a:ext cx="3246967" cy="503840"/>
          </a:xfrm>
          <a:prstGeom prst="rect">
            <a:avLst/>
          </a:prstGeom>
        </p:spPr>
      </p:pic>
    </p:spTree>
    <p:extLst>
      <p:ext uri="{BB962C8B-B14F-4D97-AF65-F5344CB8AC3E}">
        <p14:creationId xmlns:p14="http://schemas.microsoft.com/office/powerpoint/2010/main" val="17932205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3044414" cy="400110"/>
          </a:xfrm>
          <a:prstGeom prst="rect">
            <a:avLst/>
          </a:prstGeom>
          <a:solidFill>
            <a:srgbClr val="CC00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Calibri" panose="020F0502020204030204"/>
                <a:ea typeface="+mn-ea"/>
                <a:cs typeface="+mn-cs"/>
              </a:rPr>
              <a:t>Painting on photographs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369332"/>
            <a:ext cx="4346089" cy="3042262"/>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47133" y="3411594"/>
            <a:ext cx="2326324" cy="3446406"/>
          </a:xfrm>
          <a:prstGeom prst="rect">
            <a:avLst/>
          </a:prstGeom>
        </p:spPr>
      </p:pic>
      <p:sp>
        <p:nvSpPr>
          <p:cNvPr id="7" name="TextBox 6"/>
          <p:cNvSpPr txBox="1"/>
          <p:nvPr/>
        </p:nvSpPr>
        <p:spPr>
          <a:xfrm>
            <a:off x="322729" y="3529104"/>
            <a:ext cx="1301675" cy="369332"/>
          </a:xfrm>
          <a:prstGeom prst="rect">
            <a:avLst/>
          </a:prstGeom>
          <a:solidFill>
            <a:srgbClr val="CC00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Nitsa Malik</a:t>
            </a:r>
          </a:p>
        </p:txBody>
      </p:sp>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12315" y="0"/>
            <a:ext cx="4579685" cy="3205779"/>
          </a:xfrm>
          <a:prstGeom prst="rect">
            <a:avLst/>
          </a:prstGeom>
        </p:spPr>
      </p:pic>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491375" y="3614569"/>
            <a:ext cx="4700625" cy="3243431"/>
          </a:xfrm>
          <a:prstGeom prst="rect">
            <a:avLst/>
          </a:prstGeom>
        </p:spPr>
      </p:pic>
      <p:sp>
        <p:nvSpPr>
          <p:cNvPr id="10" name="TextBox 9"/>
          <p:cNvSpPr txBox="1"/>
          <p:nvPr/>
        </p:nvSpPr>
        <p:spPr>
          <a:xfrm>
            <a:off x="8913990" y="3205779"/>
            <a:ext cx="2661191" cy="369332"/>
          </a:xfrm>
          <a:prstGeom prst="rect">
            <a:avLst/>
          </a:prstGeom>
          <a:solidFill>
            <a:srgbClr val="CC00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panose="020F0502020204030204"/>
                <a:ea typeface="+mn-ea"/>
                <a:cs typeface="+mn-cs"/>
              </a:rPr>
              <a:t>Shae Detar</a:t>
            </a:r>
          </a:p>
        </p:txBody>
      </p:sp>
      <p:pic>
        <p:nvPicPr>
          <p:cNvPr id="11" name="Picture 10" descr="A close up of a logo&#10;&#10;Description automatically generated">
            <a:extLst>
              <a:ext uri="{FF2B5EF4-FFF2-40B4-BE49-F238E27FC236}">
                <a16:creationId xmlns:a16="http://schemas.microsoft.com/office/drawing/2014/main" id="{F8C06B93-0A1C-674D-8B19-EA8CE45B3A4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346089" y="113731"/>
            <a:ext cx="3246967" cy="503840"/>
          </a:xfrm>
          <a:prstGeom prst="rect">
            <a:avLst/>
          </a:prstGeom>
        </p:spPr>
      </p:pic>
    </p:spTree>
    <p:extLst>
      <p:ext uri="{BB962C8B-B14F-4D97-AF65-F5344CB8AC3E}">
        <p14:creationId xmlns:p14="http://schemas.microsoft.com/office/powerpoint/2010/main" val="35540435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3560781" cy="3560781"/>
          </a:xfrm>
          <a:prstGeom prst="rect">
            <a:avLst/>
          </a:prstGeom>
        </p:spPr>
      </p:pic>
      <p:pic>
        <p:nvPicPr>
          <p:cNvPr id="5" name="Picture 4"/>
          <p:cNvPicPr>
            <a:picLocks noChangeAspect="1"/>
          </p:cNvPicPr>
          <p:nvPr/>
        </p:nvPicPr>
        <p:blipFill>
          <a:blip r:embed="rId3"/>
          <a:stretch>
            <a:fillRect/>
          </a:stretch>
        </p:blipFill>
        <p:spPr>
          <a:xfrm>
            <a:off x="7905750" y="2571750"/>
            <a:ext cx="4286250" cy="4286250"/>
          </a:xfrm>
          <a:prstGeom prst="rect">
            <a:avLst/>
          </a:prstGeom>
        </p:spPr>
      </p:pic>
      <p:pic>
        <p:nvPicPr>
          <p:cNvPr id="6" name="Picture 5"/>
          <p:cNvPicPr>
            <a:picLocks noChangeAspect="1"/>
          </p:cNvPicPr>
          <p:nvPr/>
        </p:nvPicPr>
        <p:blipFill>
          <a:blip r:embed="rId4"/>
          <a:stretch>
            <a:fillRect/>
          </a:stretch>
        </p:blipFill>
        <p:spPr>
          <a:xfrm>
            <a:off x="3590140" y="1780390"/>
            <a:ext cx="4286250" cy="4286250"/>
          </a:xfrm>
          <a:prstGeom prst="rect">
            <a:avLst/>
          </a:prstGeom>
        </p:spPr>
      </p:pic>
      <p:sp>
        <p:nvSpPr>
          <p:cNvPr id="8" name="TextBox 7"/>
          <p:cNvSpPr txBox="1"/>
          <p:nvPr/>
        </p:nvSpPr>
        <p:spPr>
          <a:xfrm>
            <a:off x="4200860" y="311972"/>
            <a:ext cx="3064809"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000" b="1" i="0" u="sng" strike="noStrike" kern="1200" cap="none" spc="0" normalizeH="0" baseline="0" noProof="0">
                <a:ln>
                  <a:noFill/>
                </a:ln>
                <a:solidFill>
                  <a:prstClr val="black"/>
                </a:solidFill>
                <a:effectLst/>
                <a:uLnTx/>
                <a:uFillTx/>
                <a:latin typeface="Lucida Grande"/>
                <a:ea typeface="+mn-ea"/>
                <a:cs typeface="+mn-cs"/>
                <a:hlinkClick r:id="rId5"/>
              </a:rPr>
              <a:t>Artist Erika Meershoek</a:t>
            </a:r>
            <a:r>
              <a:rPr kumimoji="0" lang="nl-NL" sz="2000" b="1" i="0" u="none" strike="noStrike" kern="1200" cap="none" spc="0" normalizeH="0" baseline="0" noProof="0">
                <a:ln>
                  <a:noFill/>
                </a:ln>
                <a:solidFill>
                  <a:prstClr val="black"/>
                </a:solidFill>
                <a:effectLst/>
                <a:uLnTx/>
                <a:uFillTx/>
                <a:latin typeface="Lucida Grande"/>
                <a:ea typeface="+mn-ea"/>
                <a:cs typeface="+mn-cs"/>
              </a:rPr>
              <a:t> and photographer </a:t>
            </a:r>
            <a:r>
              <a:rPr kumimoji="0" lang="nl-NL" sz="2000" b="1" i="0" u="none" strike="noStrike" kern="1200" cap="none" spc="0" normalizeH="0" baseline="0" noProof="0">
                <a:ln>
                  <a:noFill/>
                </a:ln>
                <a:solidFill>
                  <a:prstClr val="black"/>
                </a:solidFill>
                <a:effectLst/>
                <a:uLnTx/>
                <a:uFillTx/>
                <a:latin typeface="Lucida Grande"/>
                <a:ea typeface="+mn-ea"/>
                <a:cs typeface="+mn-cs"/>
                <a:hlinkClick r:id="rId6"/>
              </a:rPr>
              <a:t>Dennis Moet</a:t>
            </a:r>
            <a:r>
              <a:rPr kumimoji="0" lang="nl-NL" sz="2000" b="1" i="0" u="none" strike="noStrike" kern="1200" cap="none" spc="0" normalizeH="0" baseline="0" noProof="0">
                <a:ln>
                  <a:noFill/>
                </a:ln>
                <a:solidFill>
                  <a:srgbClr val="333333"/>
                </a:solidFill>
                <a:effectLst/>
                <a:uLnTx/>
                <a:uFillTx/>
                <a:latin typeface="Lucida Grande"/>
                <a:ea typeface="+mn-ea"/>
                <a:cs typeface="+mn-cs"/>
              </a:rPr>
              <a:t> </a:t>
            </a:r>
            <a:endParaRPr kumimoji="0" lang="en-GB" sz="2000" b="1"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7" name="Picture 6" descr="A close up of a logo&#10;&#10;Description automatically generated">
            <a:extLst>
              <a:ext uri="{FF2B5EF4-FFF2-40B4-BE49-F238E27FC236}">
                <a16:creationId xmlns:a16="http://schemas.microsoft.com/office/drawing/2014/main" id="{2D1D151C-57E7-2940-82B5-0B90993BF0B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226327" y="161715"/>
            <a:ext cx="3246967" cy="503840"/>
          </a:xfrm>
          <a:prstGeom prst="rect">
            <a:avLst/>
          </a:prstGeom>
        </p:spPr>
      </p:pic>
    </p:spTree>
    <p:extLst>
      <p:ext uri="{BB962C8B-B14F-4D97-AF65-F5344CB8AC3E}">
        <p14:creationId xmlns:p14="http://schemas.microsoft.com/office/powerpoint/2010/main" val="221116252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Manny Robertson</a:t>
            </a:r>
          </a:p>
        </p:txBody>
      </p:sp>
      <p:sp>
        <p:nvSpPr>
          <p:cNvPr id="3" name="Content Placeholder 2"/>
          <p:cNvSpPr>
            <a:spLocks noGrp="1"/>
          </p:cNvSpPr>
          <p:nvPr>
            <p:ph idx="1"/>
          </p:nvPr>
        </p:nvSpPr>
        <p:spPr/>
        <p:txBody>
          <a:bodyPr/>
          <a:lstStyle/>
          <a:p>
            <a:endParaRPr lang="en-GB"/>
          </a:p>
        </p:txBody>
      </p:sp>
      <p:pic>
        <p:nvPicPr>
          <p:cNvPr id="4" name="Picture 3"/>
          <p:cNvPicPr>
            <a:picLocks noChangeAspect="1"/>
          </p:cNvPicPr>
          <p:nvPr/>
        </p:nvPicPr>
        <p:blipFill>
          <a:blip r:embed="rId2"/>
          <a:stretch>
            <a:fillRect/>
          </a:stretch>
        </p:blipFill>
        <p:spPr>
          <a:xfrm>
            <a:off x="4708663" y="2201294"/>
            <a:ext cx="2322581" cy="3600000"/>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16066" y="2373381"/>
            <a:ext cx="2345143" cy="3600000"/>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8200" y="2373381"/>
            <a:ext cx="2707403" cy="3600000"/>
          </a:xfrm>
          <a:prstGeom prst="rect">
            <a:avLst/>
          </a:prstGeom>
        </p:spPr>
      </p:pic>
      <p:pic>
        <p:nvPicPr>
          <p:cNvPr id="7" name="Picture 6" descr="A close up of a logo&#10;&#10;Description automatically generated">
            <a:extLst>
              <a:ext uri="{FF2B5EF4-FFF2-40B4-BE49-F238E27FC236}">
                <a16:creationId xmlns:a16="http://schemas.microsoft.com/office/drawing/2014/main" id="{CB0EE9C6-3EE2-1C48-A5A5-024CD702B2B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97394" y="177197"/>
            <a:ext cx="3246967" cy="503840"/>
          </a:xfrm>
          <a:prstGeom prst="rect">
            <a:avLst/>
          </a:prstGeom>
        </p:spPr>
      </p:pic>
    </p:spTree>
    <p:extLst>
      <p:ext uri="{BB962C8B-B14F-4D97-AF65-F5344CB8AC3E}">
        <p14:creationId xmlns:p14="http://schemas.microsoft.com/office/powerpoint/2010/main" val="27381495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Rosana Jones</a:t>
            </a:r>
          </a:p>
        </p:txBody>
      </p:sp>
      <p:pic>
        <p:nvPicPr>
          <p:cNvPr id="614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81968" y="1576636"/>
            <a:ext cx="3234030" cy="4600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79774" y="1876549"/>
            <a:ext cx="5810250" cy="400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descr="A close up of a logo&#10;&#10;Description automatically generated">
            <a:extLst>
              <a:ext uri="{FF2B5EF4-FFF2-40B4-BE49-F238E27FC236}">
                <a16:creationId xmlns:a16="http://schemas.microsoft.com/office/drawing/2014/main" id="{FD659B12-A7BA-D749-AD52-97DE83F29ED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61415" y="482791"/>
            <a:ext cx="3246967" cy="503840"/>
          </a:xfrm>
          <a:prstGeom prst="rect">
            <a:avLst/>
          </a:prstGeom>
        </p:spPr>
      </p:pic>
    </p:spTree>
    <p:extLst>
      <p:ext uri="{BB962C8B-B14F-4D97-AF65-F5344CB8AC3E}">
        <p14:creationId xmlns:p14="http://schemas.microsoft.com/office/powerpoint/2010/main" val="389595878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6581"/>
            <a:ext cx="9144000" cy="922114"/>
          </a:xfrm>
        </p:spPr>
        <p:txBody>
          <a:bodyPr>
            <a:normAutofit/>
          </a:bodyPr>
          <a:lstStyle/>
          <a:p>
            <a:r>
              <a:rPr lang="en-GB"/>
              <a:t>John Rankin</a:t>
            </a:r>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68281" y="4221088"/>
            <a:ext cx="2133279" cy="25880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03705" y="1096426"/>
            <a:ext cx="2197855" cy="25880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226436" y="955785"/>
            <a:ext cx="2817807" cy="33645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3672652" y="4667628"/>
            <a:ext cx="2571711" cy="19291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895432" y="318650"/>
            <a:ext cx="2372332" cy="2799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615455" y="3986921"/>
            <a:ext cx="2279977" cy="26098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6" name="Picture 8"/>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9384392" y="3684516"/>
            <a:ext cx="2178078" cy="2636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descr="A close up of a logo&#10;&#10;Description automatically generated">
            <a:extLst>
              <a:ext uri="{FF2B5EF4-FFF2-40B4-BE49-F238E27FC236}">
                <a16:creationId xmlns:a16="http://schemas.microsoft.com/office/drawing/2014/main" id="{A538AA1E-BDF1-7749-8B09-83517707414A}"/>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620879" y="186480"/>
            <a:ext cx="3246967" cy="503840"/>
          </a:xfrm>
          <a:prstGeom prst="rect">
            <a:avLst/>
          </a:prstGeom>
        </p:spPr>
      </p:pic>
    </p:spTree>
    <p:extLst>
      <p:ext uri="{BB962C8B-B14F-4D97-AF65-F5344CB8AC3E}">
        <p14:creationId xmlns:p14="http://schemas.microsoft.com/office/powerpoint/2010/main" val="18619143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Collage: Travis Bedel</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360229" y="616516"/>
            <a:ext cx="2462854" cy="3600000"/>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5726" y="2856593"/>
            <a:ext cx="5260274" cy="3600000"/>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96000" y="2856593"/>
            <a:ext cx="2462854" cy="3600000"/>
          </a:xfrm>
          <a:prstGeom prst="rect">
            <a:avLst/>
          </a:prstGeom>
        </p:spPr>
      </p:pic>
      <p:pic>
        <p:nvPicPr>
          <p:cNvPr id="7" name="Picture 6" descr="A close up of a logo&#10;&#10;Description automatically generated">
            <a:extLst>
              <a:ext uri="{FF2B5EF4-FFF2-40B4-BE49-F238E27FC236}">
                <a16:creationId xmlns:a16="http://schemas.microsoft.com/office/drawing/2014/main" id="{F19E1D90-F8ED-C340-9F32-8B63181787C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35726" y="1685695"/>
            <a:ext cx="3246967" cy="503840"/>
          </a:xfrm>
          <a:prstGeom prst="rect">
            <a:avLst/>
          </a:prstGeom>
        </p:spPr>
      </p:pic>
    </p:spTree>
    <p:extLst>
      <p:ext uri="{BB962C8B-B14F-4D97-AF65-F5344CB8AC3E}">
        <p14:creationId xmlns:p14="http://schemas.microsoft.com/office/powerpoint/2010/main" val="2648074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1049867" y="428360"/>
            <a:ext cx="10515600" cy="1325563"/>
          </a:xfrm>
        </p:spPr>
        <p:txBody>
          <a:bodyPr/>
          <a:lstStyle/>
          <a:p>
            <a:pPr eaLnBrk="1" hangingPunct="1"/>
            <a:r>
              <a:rPr lang="en-GB" sz="4000">
                <a:ea typeface="ＭＳ Ｐゴシック" pitchFamily="34" charset="-128"/>
              </a:rPr>
              <a:t>Possible photographers for research…</a:t>
            </a:r>
          </a:p>
        </p:txBody>
      </p:sp>
      <p:sp>
        <p:nvSpPr>
          <p:cNvPr id="91139" name="Rectangle 3"/>
          <p:cNvSpPr>
            <a:spLocks noGrp="1" noChangeArrowheads="1"/>
          </p:cNvSpPr>
          <p:nvPr>
            <p:ph type="body" idx="1"/>
          </p:nvPr>
        </p:nvSpPr>
        <p:spPr>
          <a:xfrm>
            <a:off x="1049867" y="1539609"/>
            <a:ext cx="5550959" cy="4890031"/>
          </a:xfrm>
        </p:spPr>
        <p:txBody>
          <a:bodyPr>
            <a:normAutofit fontScale="77500" lnSpcReduction="20000"/>
          </a:bodyPr>
          <a:lstStyle/>
          <a:p>
            <a:pPr eaLnBrk="1" hangingPunct="1">
              <a:lnSpc>
                <a:spcPct val="80000"/>
              </a:lnSpc>
            </a:pPr>
            <a:r>
              <a:rPr lang="en-GB" sz="2100">
                <a:ea typeface="ＭＳ Ｐゴシック" pitchFamily="34" charset="-128"/>
              </a:rPr>
              <a:t>Diane Arbus social doc</a:t>
            </a:r>
          </a:p>
          <a:p>
            <a:pPr eaLnBrk="1" hangingPunct="1">
              <a:lnSpc>
                <a:spcPct val="80000"/>
              </a:lnSpc>
            </a:pPr>
            <a:r>
              <a:rPr lang="en-GB" sz="2100">
                <a:ea typeface="ＭＳ Ｐゴシック" pitchFamily="34" charset="-128"/>
              </a:rPr>
              <a:t>David Lachapelle fashion</a:t>
            </a:r>
          </a:p>
          <a:p>
            <a:pPr eaLnBrk="1" hangingPunct="1">
              <a:lnSpc>
                <a:spcPct val="80000"/>
              </a:lnSpc>
            </a:pPr>
            <a:r>
              <a:rPr lang="en-GB" sz="2100">
                <a:ea typeface="ＭＳ Ｐゴシック" pitchFamily="34" charset="-128"/>
              </a:rPr>
              <a:t>Richard Avedon fashion</a:t>
            </a:r>
          </a:p>
          <a:p>
            <a:pPr eaLnBrk="1" hangingPunct="1">
              <a:lnSpc>
                <a:spcPct val="80000"/>
              </a:lnSpc>
            </a:pPr>
            <a:r>
              <a:rPr lang="en-GB" sz="2100">
                <a:ea typeface="ＭＳ Ｐゴシック" pitchFamily="34" charset="-128"/>
              </a:rPr>
              <a:t>David Bailey fashion</a:t>
            </a:r>
          </a:p>
          <a:p>
            <a:pPr eaLnBrk="1" hangingPunct="1">
              <a:lnSpc>
                <a:spcPct val="80000"/>
              </a:lnSpc>
            </a:pPr>
            <a:r>
              <a:rPr lang="en-GB" sz="2100">
                <a:ea typeface="ＭＳ Ｐゴシック" pitchFamily="34" charset="-128"/>
              </a:rPr>
              <a:t>John Baldassari art</a:t>
            </a:r>
          </a:p>
          <a:p>
            <a:pPr eaLnBrk="1" hangingPunct="1">
              <a:lnSpc>
                <a:spcPct val="80000"/>
              </a:lnSpc>
            </a:pPr>
            <a:r>
              <a:rPr lang="en-GB" sz="2100">
                <a:ea typeface="ＭＳ Ｐゴシック" pitchFamily="34" charset="-128"/>
              </a:rPr>
              <a:t>Micha Bar Am doc</a:t>
            </a:r>
          </a:p>
          <a:p>
            <a:pPr eaLnBrk="1" hangingPunct="1">
              <a:lnSpc>
                <a:spcPct val="80000"/>
              </a:lnSpc>
            </a:pPr>
            <a:r>
              <a:rPr lang="en-GB" sz="2100">
                <a:ea typeface="ＭＳ Ｐゴシック" pitchFamily="34" charset="-128"/>
              </a:rPr>
              <a:t>Uta Barth art</a:t>
            </a:r>
          </a:p>
          <a:p>
            <a:pPr eaLnBrk="1" hangingPunct="1">
              <a:lnSpc>
                <a:spcPct val="80000"/>
              </a:lnSpc>
            </a:pPr>
            <a:r>
              <a:rPr lang="en-GB" sz="2100">
                <a:ea typeface="ＭＳ Ｐゴシック" pitchFamily="34" charset="-128"/>
              </a:rPr>
              <a:t>Cecil Beaton fashion</a:t>
            </a:r>
          </a:p>
          <a:p>
            <a:pPr eaLnBrk="1" hangingPunct="1">
              <a:lnSpc>
                <a:spcPct val="80000"/>
              </a:lnSpc>
            </a:pPr>
            <a:r>
              <a:rPr lang="en-GB" sz="2100">
                <a:ea typeface="ＭＳ Ｐゴシック" pitchFamily="34" charset="-128"/>
              </a:rPr>
              <a:t>Richard Billingham social doc</a:t>
            </a:r>
          </a:p>
          <a:p>
            <a:pPr eaLnBrk="1" hangingPunct="1">
              <a:lnSpc>
                <a:spcPct val="80000"/>
              </a:lnSpc>
            </a:pPr>
            <a:r>
              <a:rPr lang="en-GB" sz="2100">
                <a:ea typeface="ＭＳ Ｐゴシック" pitchFamily="34" charset="-128"/>
              </a:rPr>
              <a:t>Karl Blossfeldt botany </a:t>
            </a:r>
          </a:p>
          <a:p>
            <a:pPr eaLnBrk="1" hangingPunct="1">
              <a:lnSpc>
                <a:spcPct val="80000"/>
              </a:lnSpc>
            </a:pPr>
            <a:r>
              <a:rPr lang="en-GB" sz="2100">
                <a:ea typeface="ＭＳ Ｐゴシック" pitchFamily="34" charset="-128"/>
              </a:rPr>
              <a:t>Margaret Bourke White landscape</a:t>
            </a:r>
          </a:p>
          <a:p>
            <a:pPr eaLnBrk="1" hangingPunct="1">
              <a:lnSpc>
                <a:spcPct val="80000"/>
              </a:lnSpc>
            </a:pPr>
            <a:r>
              <a:rPr lang="en-GB" sz="2100">
                <a:ea typeface="ＭＳ Ｐゴシック" pitchFamily="34" charset="-128"/>
              </a:rPr>
              <a:t>Bill Brandt fashion</a:t>
            </a:r>
          </a:p>
          <a:p>
            <a:pPr eaLnBrk="1" hangingPunct="1">
              <a:lnSpc>
                <a:spcPct val="80000"/>
              </a:lnSpc>
            </a:pPr>
            <a:r>
              <a:rPr lang="en-GB" sz="2100">
                <a:ea typeface="ＭＳ Ｐゴシック" pitchFamily="34" charset="-128"/>
              </a:rPr>
              <a:t>Ansel Adams </a:t>
            </a:r>
          </a:p>
          <a:p>
            <a:pPr eaLnBrk="1" hangingPunct="1">
              <a:lnSpc>
                <a:spcPct val="80000"/>
              </a:lnSpc>
            </a:pPr>
            <a:r>
              <a:rPr lang="en-GB" sz="2100">
                <a:ea typeface="ＭＳ Ｐゴシック" pitchFamily="34" charset="-128"/>
              </a:rPr>
              <a:t>Henri Cartier Bresson social doc</a:t>
            </a:r>
          </a:p>
          <a:p>
            <a:pPr eaLnBrk="1" hangingPunct="1">
              <a:lnSpc>
                <a:spcPct val="80000"/>
              </a:lnSpc>
            </a:pPr>
            <a:r>
              <a:rPr lang="en-GB" sz="2100">
                <a:ea typeface="ＭＳ Ｐゴシック" pitchFamily="34" charset="-128"/>
              </a:rPr>
              <a:t>Immogen Cunningham female form</a:t>
            </a:r>
          </a:p>
          <a:p>
            <a:pPr eaLnBrk="1" hangingPunct="1">
              <a:lnSpc>
                <a:spcPct val="80000"/>
              </a:lnSpc>
            </a:pPr>
            <a:r>
              <a:rPr lang="en-GB" sz="2100">
                <a:ea typeface="ＭＳ Ｐゴシック" pitchFamily="34" charset="-128"/>
              </a:rPr>
              <a:t>William Eggleston </a:t>
            </a:r>
          </a:p>
          <a:p>
            <a:pPr eaLnBrk="1" hangingPunct="1">
              <a:lnSpc>
                <a:spcPct val="80000"/>
              </a:lnSpc>
            </a:pPr>
            <a:r>
              <a:rPr lang="en-GB" sz="2100">
                <a:ea typeface="ＭＳ Ｐゴシック" pitchFamily="34" charset="-128"/>
              </a:rPr>
              <a:t>Walker Evans social doc</a:t>
            </a:r>
            <a:endParaRPr lang="en-GB" sz="1600">
              <a:ea typeface="ＭＳ Ｐゴシック" pitchFamily="34" charset="-128"/>
            </a:endParaRPr>
          </a:p>
        </p:txBody>
      </p:sp>
      <p:sp>
        <p:nvSpPr>
          <p:cNvPr id="91140" name="Rectangle 4"/>
          <p:cNvSpPr>
            <a:spLocks noChangeArrowheads="1"/>
          </p:cNvSpPr>
          <p:nvPr/>
        </p:nvSpPr>
        <p:spPr bwMode="auto">
          <a:xfrm>
            <a:off x="6527801" y="1539608"/>
            <a:ext cx="4614332" cy="4890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fontAlgn="base">
              <a:lnSpc>
                <a:spcPct val="80000"/>
              </a:lnSpc>
              <a:spcBef>
                <a:spcPct val="20000"/>
              </a:spcBef>
              <a:spcAft>
                <a:spcPct val="0"/>
              </a:spcAft>
              <a:buFontTx/>
              <a:buChar char="•"/>
            </a:pPr>
            <a:r>
              <a:rPr lang="en-GB" sz="1600">
                <a:solidFill>
                  <a:prstClr val="black"/>
                </a:solidFill>
                <a:cs typeface="Arial" charset="0"/>
              </a:rPr>
              <a:t>Jim Goldberg social doc, art</a:t>
            </a:r>
          </a:p>
          <a:p>
            <a:pPr marL="342900" indent="-342900" fontAlgn="base">
              <a:lnSpc>
                <a:spcPct val="80000"/>
              </a:lnSpc>
              <a:spcBef>
                <a:spcPct val="20000"/>
              </a:spcBef>
              <a:spcAft>
                <a:spcPct val="0"/>
              </a:spcAft>
              <a:buFontTx/>
              <a:buChar char="•"/>
            </a:pPr>
            <a:r>
              <a:rPr lang="en-GB" sz="1600">
                <a:solidFill>
                  <a:prstClr val="black"/>
                </a:solidFill>
                <a:cs typeface="Arial" charset="0"/>
              </a:rPr>
              <a:t>Nan Golding, social commentary, art</a:t>
            </a:r>
          </a:p>
          <a:p>
            <a:pPr marL="342900" indent="-342900" fontAlgn="base">
              <a:lnSpc>
                <a:spcPct val="80000"/>
              </a:lnSpc>
              <a:spcBef>
                <a:spcPct val="20000"/>
              </a:spcBef>
              <a:spcAft>
                <a:spcPct val="0"/>
              </a:spcAft>
              <a:buFontTx/>
              <a:buChar char="•"/>
            </a:pPr>
            <a:r>
              <a:rPr lang="en-GB" sz="1600">
                <a:solidFill>
                  <a:prstClr val="black"/>
                </a:solidFill>
                <a:cs typeface="Arial" charset="0"/>
              </a:rPr>
              <a:t>David Hockney various</a:t>
            </a:r>
          </a:p>
          <a:p>
            <a:pPr marL="342900" indent="-342900" fontAlgn="base">
              <a:lnSpc>
                <a:spcPct val="80000"/>
              </a:lnSpc>
              <a:spcBef>
                <a:spcPct val="20000"/>
              </a:spcBef>
              <a:spcAft>
                <a:spcPct val="0"/>
              </a:spcAft>
              <a:buFontTx/>
              <a:buChar char="•"/>
            </a:pPr>
            <a:r>
              <a:rPr lang="en-GB" sz="1600">
                <a:solidFill>
                  <a:prstClr val="black"/>
                </a:solidFill>
                <a:cs typeface="Arial" charset="0"/>
              </a:rPr>
              <a:t>Miro Kim art</a:t>
            </a:r>
          </a:p>
          <a:p>
            <a:pPr marL="342900" indent="-342900" fontAlgn="base">
              <a:lnSpc>
                <a:spcPct val="80000"/>
              </a:lnSpc>
              <a:spcBef>
                <a:spcPct val="20000"/>
              </a:spcBef>
              <a:spcAft>
                <a:spcPct val="0"/>
              </a:spcAft>
              <a:buFontTx/>
              <a:buChar char="•"/>
            </a:pPr>
            <a:r>
              <a:rPr lang="en-GB" sz="1600">
                <a:solidFill>
                  <a:prstClr val="black"/>
                </a:solidFill>
                <a:cs typeface="Arial" charset="0"/>
              </a:rPr>
              <a:t>Karl Largerfeld fashion </a:t>
            </a:r>
          </a:p>
          <a:p>
            <a:pPr marL="342900" indent="-342900" fontAlgn="base">
              <a:lnSpc>
                <a:spcPct val="80000"/>
              </a:lnSpc>
              <a:spcBef>
                <a:spcPct val="20000"/>
              </a:spcBef>
              <a:spcAft>
                <a:spcPct val="0"/>
              </a:spcAft>
              <a:buFontTx/>
              <a:buChar char="•"/>
            </a:pPr>
            <a:r>
              <a:rPr lang="en-GB" sz="1600">
                <a:solidFill>
                  <a:prstClr val="black"/>
                </a:solidFill>
                <a:cs typeface="Arial" charset="0"/>
              </a:rPr>
              <a:t>Annie Leibovitz social doc</a:t>
            </a:r>
          </a:p>
          <a:p>
            <a:pPr marL="342900" indent="-342900" fontAlgn="base">
              <a:lnSpc>
                <a:spcPct val="80000"/>
              </a:lnSpc>
              <a:spcBef>
                <a:spcPct val="20000"/>
              </a:spcBef>
              <a:spcAft>
                <a:spcPct val="0"/>
              </a:spcAft>
              <a:buFontTx/>
              <a:buChar char="•"/>
            </a:pPr>
            <a:r>
              <a:rPr lang="en-GB" sz="1600">
                <a:solidFill>
                  <a:prstClr val="black"/>
                </a:solidFill>
                <a:cs typeface="Arial" charset="0"/>
              </a:rPr>
              <a:t>Robert Mappelthorpe </a:t>
            </a:r>
          </a:p>
          <a:p>
            <a:pPr marL="342900" indent="-342900" fontAlgn="base">
              <a:lnSpc>
                <a:spcPct val="80000"/>
              </a:lnSpc>
              <a:spcBef>
                <a:spcPct val="20000"/>
              </a:spcBef>
              <a:spcAft>
                <a:spcPct val="0"/>
              </a:spcAft>
              <a:buFontTx/>
              <a:buChar char="•"/>
            </a:pPr>
            <a:r>
              <a:rPr lang="en-GB" sz="1600">
                <a:solidFill>
                  <a:prstClr val="black"/>
                </a:solidFill>
                <a:cs typeface="Arial" charset="0"/>
              </a:rPr>
              <a:t>Helmut Newton fashion</a:t>
            </a:r>
          </a:p>
          <a:p>
            <a:pPr marL="342900" indent="-342900" fontAlgn="base">
              <a:lnSpc>
                <a:spcPct val="80000"/>
              </a:lnSpc>
              <a:spcBef>
                <a:spcPct val="20000"/>
              </a:spcBef>
              <a:spcAft>
                <a:spcPct val="0"/>
              </a:spcAft>
              <a:buFontTx/>
              <a:buChar char="•"/>
            </a:pPr>
            <a:r>
              <a:rPr lang="en-GB" sz="1600">
                <a:solidFill>
                  <a:prstClr val="black"/>
                </a:solidFill>
                <a:cs typeface="Arial" charset="0"/>
              </a:rPr>
              <a:t>Rankin fashion</a:t>
            </a:r>
          </a:p>
          <a:p>
            <a:pPr marL="342900" indent="-342900" fontAlgn="base">
              <a:lnSpc>
                <a:spcPct val="80000"/>
              </a:lnSpc>
              <a:spcBef>
                <a:spcPct val="20000"/>
              </a:spcBef>
              <a:spcAft>
                <a:spcPct val="0"/>
              </a:spcAft>
              <a:buFontTx/>
              <a:buChar char="•"/>
            </a:pPr>
            <a:r>
              <a:rPr lang="en-GB" sz="1600">
                <a:solidFill>
                  <a:prstClr val="black"/>
                </a:solidFill>
                <a:cs typeface="Arial" charset="0"/>
              </a:rPr>
              <a:t>Man Ray fashion, art</a:t>
            </a:r>
          </a:p>
          <a:p>
            <a:pPr marL="342900" indent="-342900" fontAlgn="base">
              <a:lnSpc>
                <a:spcPct val="80000"/>
              </a:lnSpc>
              <a:spcBef>
                <a:spcPct val="20000"/>
              </a:spcBef>
              <a:spcAft>
                <a:spcPct val="0"/>
              </a:spcAft>
              <a:buFontTx/>
              <a:buChar char="•"/>
            </a:pPr>
            <a:r>
              <a:rPr lang="en-GB" sz="1600">
                <a:solidFill>
                  <a:prstClr val="black"/>
                </a:solidFill>
                <a:cs typeface="Arial" charset="0"/>
              </a:rPr>
              <a:t>Victor Sloan, art</a:t>
            </a:r>
          </a:p>
          <a:p>
            <a:pPr marL="342900" indent="-342900" fontAlgn="base">
              <a:lnSpc>
                <a:spcPct val="80000"/>
              </a:lnSpc>
              <a:spcBef>
                <a:spcPct val="20000"/>
              </a:spcBef>
              <a:spcAft>
                <a:spcPct val="0"/>
              </a:spcAft>
              <a:buFontTx/>
              <a:buChar char="•"/>
            </a:pPr>
            <a:r>
              <a:rPr lang="en-GB" sz="1600">
                <a:solidFill>
                  <a:prstClr val="black"/>
                </a:solidFill>
                <a:cs typeface="Arial" charset="0"/>
              </a:rPr>
              <a:t>Brian Ulrich art, doc</a:t>
            </a:r>
          </a:p>
          <a:p>
            <a:pPr marL="342900" indent="-342900" fontAlgn="base">
              <a:lnSpc>
                <a:spcPct val="80000"/>
              </a:lnSpc>
              <a:spcBef>
                <a:spcPct val="20000"/>
              </a:spcBef>
              <a:spcAft>
                <a:spcPct val="0"/>
              </a:spcAft>
              <a:buFontTx/>
              <a:buChar char="•"/>
            </a:pPr>
            <a:r>
              <a:rPr lang="en-GB" sz="1600">
                <a:solidFill>
                  <a:prstClr val="black"/>
                </a:solidFill>
                <a:cs typeface="Arial" charset="0"/>
              </a:rPr>
              <a:t>Minor White land</a:t>
            </a:r>
          </a:p>
          <a:p>
            <a:pPr marL="342900" indent="-342900" fontAlgn="base">
              <a:lnSpc>
                <a:spcPct val="80000"/>
              </a:lnSpc>
              <a:spcBef>
                <a:spcPct val="20000"/>
              </a:spcBef>
              <a:spcAft>
                <a:spcPct val="0"/>
              </a:spcAft>
              <a:buFontTx/>
              <a:buChar char="•"/>
            </a:pPr>
            <a:endParaRPr lang="en-GB" sz="1600">
              <a:solidFill>
                <a:prstClr val="black"/>
              </a:solidFill>
              <a:cs typeface="Arial" charset="0"/>
            </a:endParaRPr>
          </a:p>
          <a:p>
            <a:pPr marL="342900" indent="-342900" fontAlgn="base">
              <a:lnSpc>
                <a:spcPct val="80000"/>
              </a:lnSpc>
              <a:spcBef>
                <a:spcPct val="20000"/>
              </a:spcBef>
              <a:spcAft>
                <a:spcPct val="0"/>
              </a:spcAft>
              <a:buFontTx/>
              <a:buChar char="•"/>
            </a:pPr>
            <a:endParaRPr lang="en-GB" sz="1600">
              <a:solidFill>
                <a:prstClr val="black"/>
              </a:solidFill>
              <a:cs typeface="Arial" charset="0"/>
            </a:endParaRPr>
          </a:p>
        </p:txBody>
      </p:sp>
      <p:pic>
        <p:nvPicPr>
          <p:cNvPr id="5" name="Picture 4" descr="A drawing of a face&#10;&#10;Description automatically generated">
            <a:extLst>
              <a:ext uri="{FF2B5EF4-FFF2-40B4-BE49-F238E27FC236}">
                <a16:creationId xmlns:a16="http://schemas.microsoft.com/office/drawing/2014/main" id="{9645BF8C-5476-CC41-9284-36D7355CD72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49867" y="79110"/>
            <a:ext cx="2400300" cy="603250"/>
          </a:xfrm>
          <a:prstGeom prst="rect">
            <a:avLst/>
          </a:prstGeom>
        </p:spPr>
      </p:pic>
    </p:spTree>
    <p:extLst>
      <p:ext uri="{BB962C8B-B14F-4D97-AF65-F5344CB8AC3E}">
        <p14:creationId xmlns:p14="http://schemas.microsoft.com/office/powerpoint/2010/main" val="337033483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83479" y="1094638"/>
            <a:ext cx="4008521" cy="5763362"/>
          </a:xfrm>
          <a:prstGeom prst="rect">
            <a:avLst/>
          </a:prstGeom>
        </p:spPr>
      </p:pic>
      <p:sp>
        <p:nvSpPr>
          <p:cNvPr id="5" name="TextBox 4"/>
          <p:cNvSpPr txBox="1"/>
          <p:nvPr/>
        </p:nvSpPr>
        <p:spPr>
          <a:xfrm>
            <a:off x="244699" y="228935"/>
            <a:ext cx="2921834" cy="461665"/>
          </a:xfrm>
          <a:prstGeom prst="rect">
            <a:avLst/>
          </a:prstGeom>
          <a:noFill/>
          <a:ln>
            <a:solidFill>
              <a:schemeClr val="accent1"/>
            </a:solidFill>
          </a:ln>
        </p:spPr>
        <p:txBody>
          <a:bodyPr wrap="square" rtlCol="0">
            <a:spAutoFit/>
          </a:bodyPr>
          <a:lstStyle/>
          <a:p>
            <a:r>
              <a:rPr lang="en-GB" sz="2400"/>
              <a:t>Peter </a:t>
            </a:r>
            <a:r>
              <a:rPr lang="en-GB" sz="2400" err="1"/>
              <a:t>Callesan</a:t>
            </a:r>
            <a:endParaRPr lang="en-GB" sz="2400"/>
          </a:p>
        </p:txBody>
      </p:sp>
      <p:pic>
        <p:nvPicPr>
          <p:cNvPr id="6" name="Picture 5"/>
          <p:cNvPicPr>
            <a:picLocks noChangeAspect="1"/>
          </p:cNvPicPr>
          <p:nvPr/>
        </p:nvPicPr>
        <p:blipFill>
          <a:blip r:embed="rId3"/>
          <a:stretch>
            <a:fillRect/>
          </a:stretch>
        </p:blipFill>
        <p:spPr>
          <a:xfrm>
            <a:off x="4494728" y="3283041"/>
            <a:ext cx="3303900" cy="3303900"/>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5630" y="1221677"/>
            <a:ext cx="4161851" cy="5410406"/>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297481" y="78183"/>
            <a:ext cx="3823415" cy="2599712"/>
          </a:xfrm>
          <a:prstGeom prst="rect">
            <a:avLst/>
          </a:prstGeom>
        </p:spPr>
      </p:pic>
      <p:pic>
        <p:nvPicPr>
          <p:cNvPr id="10" name="Picture 9" descr="A close up of a logo&#10;&#10;Description automatically generated">
            <a:extLst>
              <a:ext uri="{FF2B5EF4-FFF2-40B4-BE49-F238E27FC236}">
                <a16:creationId xmlns:a16="http://schemas.microsoft.com/office/drawing/2014/main" id="{77DC4E26-E271-024F-BA54-C5580793C76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564255" y="121506"/>
            <a:ext cx="3246967" cy="419261"/>
          </a:xfrm>
          <a:prstGeom prst="rect">
            <a:avLst/>
          </a:prstGeom>
        </p:spPr>
      </p:pic>
    </p:spTree>
    <p:extLst>
      <p:ext uri="{BB962C8B-B14F-4D97-AF65-F5344CB8AC3E}">
        <p14:creationId xmlns:p14="http://schemas.microsoft.com/office/powerpoint/2010/main" val="20278251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866155" y="196018"/>
            <a:ext cx="4184178" cy="2835432"/>
          </a:xfrm>
          <a:prstGeom prst="rect">
            <a:avLst/>
          </a:prstGeom>
        </p:spPr>
      </p:pic>
      <p:pic>
        <p:nvPicPr>
          <p:cNvPr id="5" name="Picture 4"/>
          <p:cNvPicPr>
            <a:picLocks noChangeAspect="1"/>
          </p:cNvPicPr>
          <p:nvPr/>
        </p:nvPicPr>
        <p:blipFill>
          <a:blip r:embed="rId3"/>
          <a:stretch>
            <a:fillRect/>
          </a:stretch>
        </p:blipFill>
        <p:spPr>
          <a:xfrm>
            <a:off x="193988" y="3227468"/>
            <a:ext cx="3901494" cy="3521264"/>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625204" y="3412134"/>
            <a:ext cx="4485199" cy="3012078"/>
          </a:xfrm>
          <a:prstGeom prst="rect">
            <a:avLst/>
          </a:prstGeom>
        </p:spPr>
      </p:pic>
      <p:sp>
        <p:nvSpPr>
          <p:cNvPr id="7" name="TextBox 6"/>
          <p:cNvSpPr txBox="1"/>
          <p:nvPr/>
        </p:nvSpPr>
        <p:spPr>
          <a:xfrm>
            <a:off x="193988" y="193183"/>
            <a:ext cx="4021445" cy="461665"/>
          </a:xfrm>
          <a:prstGeom prst="rect">
            <a:avLst/>
          </a:prstGeom>
          <a:noFill/>
          <a:ln>
            <a:solidFill>
              <a:schemeClr val="accent1"/>
            </a:solidFill>
          </a:ln>
        </p:spPr>
        <p:txBody>
          <a:bodyPr wrap="square" rtlCol="0">
            <a:spAutoFit/>
          </a:bodyPr>
          <a:lstStyle/>
          <a:p>
            <a:r>
              <a:rPr lang="en-GB" sz="2400"/>
              <a:t>Maud </a:t>
            </a:r>
            <a:r>
              <a:rPr lang="en-GB" sz="2400" err="1"/>
              <a:t>Vantours</a:t>
            </a:r>
            <a:endParaRPr lang="en-GB" sz="2400"/>
          </a:p>
        </p:txBody>
      </p:sp>
      <p:pic>
        <p:nvPicPr>
          <p:cNvPr id="8" name="Picture 7"/>
          <p:cNvPicPr>
            <a:picLocks noChangeAspect="1"/>
          </p:cNvPicPr>
          <p:nvPr/>
        </p:nvPicPr>
        <p:blipFill>
          <a:blip r:embed="rId5"/>
          <a:stretch>
            <a:fillRect/>
          </a:stretch>
        </p:blipFill>
        <p:spPr>
          <a:xfrm>
            <a:off x="3548314" y="452555"/>
            <a:ext cx="4021445" cy="2642249"/>
          </a:xfrm>
          <a:prstGeom prst="rect">
            <a:avLst/>
          </a:prstGeom>
        </p:spPr>
      </p:pic>
      <p:pic>
        <p:nvPicPr>
          <p:cNvPr id="9" name="Picture 8"/>
          <p:cNvPicPr>
            <a:picLocks noChangeAspect="1"/>
          </p:cNvPicPr>
          <p:nvPr/>
        </p:nvPicPr>
        <p:blipFill>
          <a:blip r:embed="rId6"/>
          <a:stretch>
            <a:fillRect/>
          </a:stretch>
        </p:blipFill>
        <p:spPr>
          <a:xfrm>
            <a:off x="193988" y="800006"/>
            <a:ext cx="3649384" cy="2162135"/>
          </a:xfrm>
          <a:prstGeom prst="rect">
            <a:avLst/>
          </a:prstGeom>
        </p:spPr>
      </p:pic>
      <p:pic>
        <p:nvPicPr>
          <p:cNvPr id="11" name="Picture 10" descr="A close up of a logo&#10;&#10;Description automatically generated">
            <a:extLst>
              <a:ext uri="{FF2B5EF4-FFF2-40B4-BE49-F238E27FC236}">
                <a16:creationId xmlns:a16="http://schemas.microsoft.com/office/drawing/2014/main" id="{B94CF51B-9D24-DC43-A92B-35A0ADDAC21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751045" y="6063458"/>
            <a:ext cx="3246967" cy="503840"/>
          </a:xfrm>
          <a:prstGeom prst="rect">
            <a:avLst/>
          </a:prstGeom>
        </p:spPr>
      </p:pic>
    </p:spTree>
    <p:extLst>
      <p:ext uri="{BB962C8B-B14F-4D97-AF65-F5344CB8AC3E}">
        <p14:creationId xmlns:p14="http://schemas.microsoft.com/office/powerpoint/2010/main" val="26427480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466" y="0"/>
            <a:ext cx="10515600" cy="1325563"/>
          </a:xfrm>
        </p:spPr>
        <p:txBody>
          <a:bodyPr/>
          <a:lstStyle/>
          <a:p>
            <a:r>
              <a:rPr lang="en-GB" err="1"/>
              <a:t>Mercello</a:t>
            </a:r>
            <a:r>
              <a:rPr lang="en-GB"/>
              <a:t> Monreal</a:t>
            </a:r>
          </a:p>
        </p:txBody>
      </p:sp>
      <p:sp>
        <p:nvSpPr>
          <p:cNvPr id="3" name="Content Placeholder 2"/>
          <p:cNvSpPr>
            <a:spLocks noGrp="1"/>
          </p:cNvSpPr>
          <p:nvPr>
            <p:ph idx="1"/>
          </p:nvPr>
        </p:nvSpPr>
        <p:spPr/>
        <p:txBody>
          <a:bodyPr/>
          <a:lstStyle/>
          <a:p>
            <a:endParaRPr lang="en-GB"/>
          </a:p>
        </p:txBody>
      </p:sp>
      <p:pic>
        <p:nvPicPr>
          <p:cNvPr id="4" name="Picture 3"/>
          <p:cNvPicPr>
            <a:picLocks noChangeAspect="1"/>
          </p:cNvPicPr>
          <p:nvPr/>
        </p:nvPicPr>
        <p:blipFill>
          <a:blip r:embed="rId2"/>
          <a:stretch>
            <a:fillRect/>
          </a:stretch>
        </p:blipFill>
        <p:spPr>
          <a:xfrm>
            <a:off x="218641" y="1027906"/>
            <a:ext cx="5381625" cy="5381625"/>
          </a:xfrm>
          <a:prstGeom prst="rect">
            <a:avLst/>
          </a:prstGeom>
        </p:spPr>
      </p:pic>
      <p:pic>
        <p:nvPicPr>
          <p:cNvPr id="5" name="Picture 4"/>
          <p:cNvPicPr>
            <a:picLocks noChangeAspect="1"/>
          </p:cNvPicPr>
          <p:nvPr/>
        </p:nvPicPr>
        <p:blipFill>
          <a:blip r:embed="rId3"/>
          <a:stretch>
            <a:fillRect/>
          </a:stretch>
        </p:blipFill>
        <p:spPr>
          <a:xfrm>
            <a:off x="5972175" y="1027905"/>
            <a:ext cx="5381625" cy="5381625"/>
          </a:xfrm>
          <a:prstGeom prst="rect">
            <a:avLst/>
          </a:prstGeom>
        </p:spPr>
      </p:pic>
      <p:pic>
        <p:nvPicPr>
          <p:cNvPr id="6" name="Picture 5" descr="A close up of a logo&#10;&#10;Description automatically generated">
            <a:extLst>
              <a:ext uri="{FF2B5EF4-FFF2-40B4-BE49-F238E27FC236}">
                <a16:creationId xmlns:a16="http://schemas.microsoft.com/office/drawing/2014/main" id="{F4A5D30A-E568-4F4D-8C39-03000B54040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91813" y="355071"/>
            <a:ext cx="3246967" cy="503840"/>
          </a:xfrm>
          <a:prstGeom prst="rect">
            <a:avLst/>
          </a:prstGeom>
        </p:spPr>
      </p:pic>
    </p:spTree>
    <p:extLst>
      <p:ext uri="{BB962C8B-B14F-4D97-AF65-F5344CB8AC3E}">
        <p14:creationId xmlns:p14="http://schemas.microsoft.com/office/powerpoint/2010/main" val="23173697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515600" cy="560033"/>
          </a:xfrm>
        </p:spPr>
        <p:txBody>
          <a:bodyPr>
            <a:normAutofit fontScale="90000"/>
          </a:bodyPr>
          <a:lstStyle/>
          <a:p>
            <a:r>
              <a:rPr lang="en-GB"/>
              <a:t>Ben Dickson</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8743" y="680621"/>
            <a:ext cx="1683844" cy="2708038"/>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94096" y="952484"/>
            <a:ext cx="3718616" cy="5113525"/>
          </a:xfrm>
          <a:prstGeom prst="rect">
            <a:avLst/>
          </a:prstGeom>
        </p:spPr>
      </p:pic>
      <p:pic>
        <p:nvPicPr>
          <p:cNvPr id="7" name="Picture 6"/>
          <p:cNvPicPr>
            <a:picLocks noChangeAspect="1"/>
          </p:cNvPicPr>
          <p:nvPr/>
        </p:nvPicPr>
        <p:blipFill>
          <a:blip r:embed="rId4"/>
          <a:stretch>
            <a:fillRect/>
          </a:stretch>
        </p:blipFill>
        <p:spPr>
          <a:xfrm>
            <a:off x="678743" y="3509247"/>
            <a:ext cx="1847850" cy="2971800"/>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324496" y="245969"/>
            <a:ext cx="4895852" cy="6285379"/>
          </a:xfrm>
          <a:prstGeom prst="rect">
            <a:avLst/>
          </a:prstGeom>
        </p:spPr>
      </p:pic>
      <p:pic>
        <p:nvPicPr>
          <p:cNvPr id="9" name="Picture 8" descr="A close up of a logo&#10;&#10;Description automatically generated">
            <a:extLst>
              <a:ext uri="{FF2B5EF4-FFF2-40B4-BE49-F238E27FC236}">
                <a16:creationId xmlns:a16="http://schemas.microsoft.com/office/drawing/2014/main" id="{61EF3F58-14C3-F84E-B4E9-619B7D953B4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849033" y="56193"/>
            <a:ext cx="3246967" cy="503840"/>
          </a:xfrm>
          <a:prstGeom prst="rect">
            <a:avLst/>
          </a:prstGeom>
        </p:spPr>
      </p:pic>
    </p:spTree>
    <p:extLst>
      <p:ext uri="{BB962C8B-B14F-4D97-AF65-F5344CB8AC3E}">
        <p14:creationId xmlns:p14="http://schemas.microsoft.com/office/powerpoint/2010/main" val="1726404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 y="339183"/>
            <a:ext cx="10515600" cy="678367"/>
          </a:xfrm>
        </p:spPr>
        <p:txBody>
          <a:bodyPr>
            <a:normAutofit fontScale="90000"/>
          </a:bodyPr>
          <a:lstStyle/>
          <a:p>
            <a:r>
              <a:rPr lang="en-GB"/>
              <a:t>Deborah Klein</a:t>
            </a:r>
            <a:br>
              <a:rPr lang="en-GB"/>
            </a:br>
            <a:r>
              <a:rPr lang="en-GB"/>
              <a:t>Inks</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285840"/>
            <a:ext cx="4163209" cy="4185237"/>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36644" y="1385492"/>
            <a:ext cx="3951571" cy="3985932"/>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61650" y="1389022"/>
            <a:ext cx="3930350" cy="3978873"/>
          </a:xfrm>
          <a:prstGeom prst="rect">
            <a:avLst/>
          </a:prstGeom>
        </p:spPr>
      </p:pic>
      <p:pic>
        <p:nvPicPr>
          <p:cNvPr id="7" name="Picture 6" descr="A close up of a logo&#10;&#10;Description automatically generated">
            <a:extLst>
              <a:ext uri="{FF2B5EF4-FFF2-40B4-BE49-F238E27FC236}">
                <a16:creationId xmlns:a16="http://schemas.microsoft.com/office/drawing/2014/main" id="{ACFD0D9C-68BB-4946-9092-9F8C198BA1B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350879" y="186480"/>
            <a:ext cx="3246967" cy="491887"/>
          </a:xfrm>
          <a:prstGeom prst="rect">
            <a:avLst/>
          </a:prstGeom>
        </p:spPr>
      </p:pic>
    </p:spTree>
    <p:extLst>
      <p:ext uri="{BB962C8B-B14F-4D97-AF65-F5344CB8AC3E}">
        <p14:creationId xmlns:p14="http://schemas.microsoft.com/office/powerpoint/2010/main" val="269324123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Michael English</a:t>
            </a:r>
            <a:br>
              <a:rPr lang="en-GB"/>
            </a:br>
            <a:r>
              <a:rPr lang="en-GB"/>
              <a:t>Acrylics </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275904" y="2197175"/>
            <a:ext cx="2737296" cy="3749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859867" y="1690688"/>
            <a:ext cx="7162800" cy="4762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A close up of a logo&#10;&#10;Description automatically generated">
            <a:extLst>
              <a:ext uri="{FF2B5EF4-FFF2-40B4-BE49-F238E27FC236}">
                <a16:creationId xmlns:a16="http://schemas.microsoft.com/office/drawing/2014/main" id="{62564636-52B5-5D42-A55F-F5A08F3930B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15145" y="420157"/>
            <a:ext cx="3246967" cy="503840"/>
          </a:xfrm>
          <a:prstGeom prst="rect">
            <a:avLst/>
          </a:prstGeom>
        </p:spPr>
      </p:pic>
    </p:spTree>
    <p:extLst>
      <p:ext uri="{BB962C8B-B14F-4D97-AF65-F5344CB8AC3E}">
        <p14:creationId xmlns:p14="http://schemas.microsoft.com/office/powerpoint/2010/main" val="149619898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Mary Jane Ansell</a:t>
            </a:r>
            <a:br>
              <a:rPr lang="en-GB"/>
            </a:br>
            <a:r>
              <a:rPr lang="en-GB"/>
              <a:t>Oil paints</a:t>
            </a:r>
          </a:p>
        </p:txBody>
      </p:sp>
      <p:pic>
        <p:nvPicPr>
          <p:cNvPr id="4" name="Picture 3"/>
          <p:cNvPicPr>
            <a:picLocks noChangeAspect="1"/>
          </p:cNvPicPr>
          <p:nvPr/>
        </p:nvPicPr>
        <p:blipFill>
          <a:blip r:embed="rId2"/>
          <a:stretch>
            <a:fillRect/>
          </a:stretch>
        </p:blipFill>
        <p:spPr>
          <a:xfrm>
            <a:off x="882903" y="1774461"/>
            <a:ext cx="1866900" cy="2447925"/>
          </a:xfrm>
          <a:prstGeom prst="rect">
            <a:avLst/>
          </a:prstGeom>
        </p:spPr>
      </p:pic>
      <p:pic>
        <p:nvPicPr>
          <p:cNvPr id="5" name="Picture 4"/>
          <p:cNvPicPr>
            <a:picLocks noChangeAspect="1"/>
          </p:cNvPicPr>
          <p:nvPr/>
        </p:nvPicPr>
        <p:blipFill>
          <a:blip r:embed="rId3"/>
          <a:stretch>
            <a:fillRect/>
          </a:stretch>
        </p:blipFill>
        <p:spPr>
          <a:xfrm>
            <a:off x="3043074" y="1690688"/>
            <a:ext cx="3544599" cy="3544599"/>
          </a:xfrm>
          <a:prstGeom prst="rect">
            <a:avLst/>
          </a:prstGeom>
        </p:spPr>
      </p:pic>
      <p:pic>
        <p:nvPicPr>
          <p:cNvPr id="6" name="Picture 5"/>
          <p:cNvPicPr>
            <a:picLocks noChangeAspect="1"/>
          </p:cNvPicPr>
          <p:nvPr/>
        </p:nvPicPr>
        <p:blipFill>
          <a:blip r:embed="rId4"/>
          <a:stretch>
            <a:fillRect/>
          </a:stretch>
        </p:blipFill>
        <p:spPr>
          <a:xfrm>
            <a:off x="6880945" y="2288164"/>
            <a:ext cx="4320000" cy="4320000"/>
          </a:xfrm>
          <a:prstGeom prst="rect">
            <a:avLst/>
          </a:prstGeom>
        </p:spPr>
      </p:pic>
      <p:pic>
        <p:nvPicPr>
          <p:cNvPr id="7" name="Picture 6" descr="A close up of a logo&#10;&#10;Description automatically generated">
            <a:extLst>
              <a:ext uri="{FF2B5EF4-FFF2-40B4-BE49-F238E27FC236}">
                <a16:creationId xmlns:a16="http://schemas.microsoft.com/office/drawing/2014/main" id="{9A5A7539-E5C7-CC4C-9B66-4F0EF6710C2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31019" y="5863093"/>
            <a:ext cx="3246967" cy="503840"/>
          </a:xfrm>
          <a:prstGeom prst="rect">
            <a:avLst/>
          </a:prstGeom>
        </p:spPr>
      </p:pic>
    </p:spTree>
    <p:extLst>
      <p:ext uri="{BB962C8B-B14F-4D97-AF65-F5344CB8AC3E}">
        <p14:creationId xmlns:p14="http://schemas.microsoft.com/office/powerpoint/2010/main" val="85299006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267" y="16933"/>
            <a:ext cx="10515600" cy="1325563"/>
          </a:xfrm>
        </p:spPr>
        <p:txBody>
          <a:bodyPr/>
          <a:lstStyle/>
          <a:p>
            <a:r>
              <a:rPr lang="en-GB"/>
              <a:t>Collin </a:t>
            </a:r>
            <a:r>
              <a:rPr lang="en-GB" err="1"/>
              <a:t>Chillag</a:t>
            </a:r>
            <a:br>
              <a:rPr lang="en-GB"/>
            </a:br>
            <a:r>
              <a:rPr lang="en-GB"/>
              <a:t>Acrylics</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67610" y="1325563"/>
            <a:ext cx="3715998" cy="5175249"/>
          </a:xfrm>
          <a:prstGeom prst="rect">
            <a:avLst/>
          </a:prstGeom>
        </p:spPr>
      </p:pic>
      <p:pic>
        <p:nvPicPr>
          <p:cNvPr id="5" name="Picture 4"/>
          <p:cNvPicPr>
            <a:picLocks noChangeAspect="1"/>
          </p:cNvPicPr>
          <p:nvPr/>
        </p:nvPicPr>
        <p:blipFill>
          <a:blip r:embed="rId3"/>
          <a:stretch>
            <a:fillRect/>
          </a:stretch>
        </p:blipFill>
        <p:spPr>
          <a:xfrm>
            <a:off x="5049592" y="690562"/>
            <a:ext cx="6858000" cy="5476875"/>
          </a:xfrm>
          <a:prstGeom prst="rect">
            <a:avLst/>
          </a:prstGeom>
        </p:spPr>
      </p:pic>
      <p:pic>
        <p:nvPicPr>
          <p:cNvPr id="6" name="Picture 5" descr="A close up of a logo&#10;&#10;Description automatically generated">
            <a:extLst>
              <a:ext uri="{FF2B5EF4-FFF2-40B4-BE49-F238E27FC236}">
                <a16:creationId xmlns:a16="http://schemas.microsoft.com/office/drawing/2014/main" id="{5B51C116-4402-8D48-A0E5-7CF0AE8F9DC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74879" y="5996972"/>
            <a:ext cx="3246967" cy="503840"/>
          </a:xfrm>
          <a:prstGeom prst="rect">
            <a:avLst/>
          </a:prstGeom>
        </p:spPr>
      </p:pic>
    </p:spTree>
    <p:extLst>
      <p:ext uri="{BB962C8B-B14F-4D97-AF65-F5344CB8AC3E}">
        <p14:creationId xmlns:p14="http://schemas.microsoft.com/office/powerpoint/2010/main" val="399785558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28936"/>
            <a:ext cx="10515600" cy="1325563"/>
          </a:xfrm>
        </p:spPr>
        <p:txBody>
          <a:bodyPr/>
          <a:lstStyle/>
          <a:p>
            <a:r>
              <a:rPr lang="en-GB"/>
              <a:t>Stephen Wright</a:t>
            </a:r>
            <a:br>
              <a:rPr lang="en-GB"/>
            </a:br>
            <a:r>
              <a:rPr lang="en-GB"/>
              <a:t>Oil paints</a:t>
            </a:r>
          </a:p>
        </p:txBody>
      </p:sp>
      <p:pic>
        <p:nvPicPr>
          <p:cNvPr id="4" name="Picture 3"/>
          <p:cNvPicPr>
            <a:picLocks noChangeAspect="1"/>
          </p:cNvPicPr>
          <p:nvPr/>
        </p:nvPicPr>
        <p:blipFill>
          <a:blip r:embed="rId2"/>
          <a:stretch>
            <a:fillRect/>
          </a:stretch>
        </p:blipFill>
        <p:spPr>
          <a:xfrm>
            <a:off x="8020275" y="3431900"/>
            <a:ext cx="3628800" cy="2880000"/>
          </a:xfrm>
          <a:prstGeom prst="rect">
            <a:avLst/>
          </a:prstGeom>
        </p:spPr>
      </p:pic>
      <p:pic>
        <p:nvPicPr>
          <p:cNvPr id="5" name="Picture 4"/>
          <p:cNvPicPr>
            <a:picLocks noChangeAspect="1"/>
          </p:cNvPicPr>
          <p:nvPr/>
        </p:nvPicPr>
        <p:blipFill>
          <a:blip r:embed="rId3"/>
          <a:stretch>
            <a:fillRect/>
          </a:stretch>
        </p:blipFill>
        <p:spPr>
          <a:xfrm>
            <a:off x="7616481" y="216037"/>
            <a:ext cx="4327869" cy="2880000"/>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61932" y="2676638"/>
            <a:ext cx="3567793" cy="3567793"/>
          </a:xfrm>
          <a:prstGeom prst="rect">
            <a:avLst/>
          </a:prstGeom>
        </p:spPr>
      </p:pic>
      <p:pic>
        <p:nvPicPr>
          <p:cNvPr id="7" name="Picture 6"/>
          <p:cNvPicPr>
            <a:picLocks noChangeAspect="1"/>
          </p:cNvPicPr>
          <p:nvPr/>
        </p:nvPicPr>
        <p:blipFill>
          <a:blip r:embed="rId5"/>
          <a:stretch>
            <a:fillRect/>
          </a:stretch>
        </p:blipFill>
        <p:spPr>
          <a:xfrm>
            <a:off x="247650" y="2676638"/>
            <a:ext cx="3498600" cy="3534059"/>
          </a:xfrm>
          <a:prstGeom prst="rect">
            <a:avLst/>
          </a:prstGeom>
        </p:spPr>
      </p:pic>
      <p:pic>
        <p:nvPicPr>
          <p:cNvPr id="8" name="Picture 7" descr="A close up of a logo&#10;&#10;Description automatically generated">
            <a:extLst>
              <a:ext uri="{FF2B5EF4-FFF2-40B4-BE49-F238E27FC236}">
                <a16:creationId xmlns:a16="http://schemas.microsoft.com/office/drawing/2014/main" id="{398E3559-C440-664C-923B-C494F54DB94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10915" y="425096"/>
            <a:ext cx="3246967" cy="503840"/>
          </a:xfrm>
          <a:prstGeom prst="rect">
            <a:avLst/>
          </a:prstGeom>
        </p:spPr>
      </p:pic>
    </p:spTree>
    <p:extLst>
      <p:ext uri="{BB962C8B-B14F-4D97-AF65-F5344CB8AC3E}">
        <p14:creationId xmlns:p14="http://schemas.microsoft.com/office/powerpoint/2010/main" val="273237177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Elly Smallwood</a:t>
            </a:r>
          </a:p>
        </p:txBody>
      </p:sp>
      <p:sp>
        <p:nvSpPr>
          <p:cNvPr id="3" name="Content Placeholder 2"/>
          <p:cNvSpPr>
            <a:spLocks noGrp="1"/>
          </p:cNvSpPr>
          <p:nvPr>
            <p:ph idx="1"/>
          </p:nvPr>
        </p:nvSpPr>
        <p:spPr/>
        <p:txBody>
          <a:bodyPr/>
          <a:lstStyle/>
          <a:p>
            <a:endParaRPr lang="en-GB"/>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34050" y="387193"/>
            <a:ext cx="5619750" cy="6214497"/>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3888" y="1690688"/>
            <a:ext cx="4706983" cy="5052218"/>
          </a:xfrm>
          <a:prstGeom prst="rect">
            <a:avLst/>
          </a:prstGeom>
        </p:spPr>
      </p:pic>
      <p:pic>
        <p:nvPicPr>
          <p:cNvPr id="6" name="Picture 5" descr="A close up of a logo&#10;&#10;Description automatically generated">
            <a:extLst>
              <a:ext uri="{FF2B5EF4-FFF2-40B4-BE49-F238E27FC236}">
                <a16:creationId xmlns:a16="http://schemas.microsoft.com/office/drawing/2014/main" id="{39AEDCD6-F62C-9844-96C4-9B8A8500E72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8200" y="177197"/>
            <a:ext cx="3246967" cy="503840"/>
          </a:xfrm>
          <a:prstGeom prst="rect">
            <a:avLst/>
          </a:prstGeom>
        </p:spPr>
      </p:pic>
    </p:spTree>
    <p:extLst>
      <p:ext uri="{BB962C8B-B14F-4D97-AF65-F5344CB8AC3E}">
        <p14:creationId xmlns:p14="http://schemas.microsoft.com/office/powerpoint/2010/main" val="2248635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5468" y="17"/>
            <a:ext cx="10426018" cy="4770537"/>
          </a:xfrm>
          <a:prstGeom prst="rect">
            <a:avLst/>
          </a:prstGeom>
        </p:spPr>
        <p:txBody>
          <a:bodyPr wrap="square">
            <a:spAutoFit/>
          </a:bodyPr>
          <a:lstStyle/>
          <a:p>
            <a:r>
              <a:rPr lang="en-GB" sz="1600" b="1">
                <a:solidFill>
                  <a:srgbClr val="7030A0"/>
                </a:solidFill>
              </a:rPr>
              <a:t>PHOTOGRAPHIC TECHNIQUES PHOTOGRAPHERS AND ARTISTS:</a:t>
            </a:r>
          </a:p>
          <a:p>
            <a:r>
              <a:rPr lang="en-GB" sz="1600" b="1"/>
              <a:t>What style do you like in a photograph? </a:t>
            </a:r>
            <a:r>
              <a:rPr lang="en-GB" sz="1600" b="1" i="1"/>
              <a:t>Explore…JUST A FEW IDEAS THEN!! Lovely!</a:t>
            </a:r>
          </a:p>
          <a:p>
            <a:endParaRPr lang="en-GB" sz="1600" b="1"/>
          </a:p>
          <a:p>
            <a:r>
              <a:rPr lang="en-GB" sz="1600"/>
              <a:t>Erwin Elliot, Alex Rodchenko, Cecil Beaton, Henri Cartier Bresson, Edouard Boubat and Eugene Atget </a:t>
            </a:r>
            <a:r>
              <a:rPr lang="en-GB" sz="1600" i="1"/>
              <a:t>(Monochrome and classic)</a:t>
            </a:r>
          </a:p>
          <a:p>
            <a:r>
              <a:rPr lang="en-GB" sz="1600"/>
              <a:t>David Hockney, Ian Rankin, John Stezaker and Robert Rauchenberg </a:t>
            </a:r>
            <a:r>
              <a:rPr lang="en-GB" sz="1600" i="1"/>
              <a:t>(Cubist collage, portraiture)</a:t>
            </a:r>
          </a:p>
          <a:p>
            <a:r>
              <a:rPr lang="en-GB" sz="1600"/>
              <a:t>Man Ray, Bill Brandt, Antonio Mora, Ouka Lee, Tuen Hocks, Sam Taylor Wood, Phillipe Halsman </a:t>
            </a:r>
            <a:r>
              <a:rPr lang="en-GB" sz="1600" i="1"/>
              <a:t>(Surreal)</a:t>
            </a:r>
          </a:p>
          <a:p>
            <a:r>
              <a:rPr lang="en-GB" sz="1600"/>
              <a:t>Sophie Calle, Cindy Sherman, Gillian Wearing, Richard Billingham, Martin Parr and Robert Frank </a:t>
            </a:r>
            <a:r>
              <a:rPr lang="en-GB" sz="1600" i="1"/>
              <a:t>(Documentary) JIM KAZANJIAN</a:t>
            </a:r>
            <a:r>
              <a:rPr lang="en-GB" sz="1600"/>
              <a:t> </a:t>
            </a:r>
            <a:r>
              <a:rPr lang="en-GB" sz="1600" i="1"/>
              <a:t>(surreal  fantasy landscapes)</a:t>
            </a:r>
          </a:p>
          <a:p>
            <a:r>
              <a:rPr lang="en-GB" sz="1600"/>
              <a:t>Alyssia Monks, Irving Penn </a:t>
            </a:r>
            <a:r>
              <a:rPr lang="en-GB" sz="1600" i="1"/>
              <a:t>(Photo-real portraiture.)</a:t>
            </a:r>
          </a:p>
          <a:p>
            <a:r>
              <a:rPr lang="en-GB" sz="1600"/>
              <a:t>Frederick H Evans, Linnaeus Tripe </a:t>
            </a:r>
            <a:r>
              <a:rPr lang="en-GB" sz="1600" i="1"/>
              <a:t>(Classic monochrome architecture)</a:t>
            </a:r>
          </a:p>
          <a:p>
            <a:pPr lvl="0"/>
            <a:r>
              <a:rPr lang="en-GB" sz="1600"/>
              <a:t>Jerry N Ulsmann, Ansel Adams, Edward Weston, Susan Derges,  </a:t>
            </a:r>
            <a:r>
              <a:rPr lang="en-GB" sz="1400">
                <a:solidFill>
                  <a:prstClr val="black"/>
                </a:solidFill>
                <a:latin typeface="Arial "/>
              </a:rPr>
              <a:t>Killian Schoenberger</a:t>
            </a:r>
          </a:p>
          <a:p>
            <a:r>
              <a:rPr lang="en-GB" sz="1600"/>
              <a:t>and Tacita Dean  (</a:t>
            </a:r>
            <a:r>
              <a:rPr lang="en-GB" sz="1600" i="1"/>
              <a:t>Monochrome landscapes surreal and reflections)</a:t>
            </a:r>
          </a:p>
          <a:p>
            <a:r>
              <a:rPr lang="en-GB" sz="1600"/>
              <a:t>Laura Letinsky, Vladimir Shipulin and Margareth Perfonico  (</a:t>
            </a:r>
            <a:r>
              <a:rPr lang="en-GB" sz="1600" i="1"/>
              <a:t>Still life photography)</a:t>
            </a:r>
          </a:p>
          <a:p>
            <a:r>
              <a:rPr lang="en-GB" sz="1600"/>
              <a:t>Yann Arthus Bertrand and Floris Neususs  </a:t>
            </a:r>
            <a:r>
              <a:rPr lang="en-GB" sz="1600" i="1"/>
              <a:t>(Aerial/ silhouette photography.)</a:t>
            </a:r>
          </a:p>
          <a:p>
            <a:r>
              <a:rPr lang="en-GB" sz="1600"/>
              <a:t>Philipe Saint Laudy &amp; Lincoln Harris </a:t>
            </a:r>
            <a:r>
              <a:rPr lang="en-GB" sz="1600" i="1"/>
              <a:t>(Colour landscape)</a:t>
            </a:r>
          </a:p>
          <a:p>
            <a:r>
              <a:rPr lang="en-GB" sz="1600"/>
              <a:t>Melissa Zexter </a:t>
            </a:r>
            <a:r>
              <a:rPr lang="en-GB" sz="1600" i="1"/>
              <a:t>(stitch)</a:t>
            </a:r>
          </a:p>
          <a:p>
            <a:r>
              <a:rPr lang="en-GB" sz="1600"/>
              <a:t>Jennifer Steinkamp (</a:t>
            </a:r>
            <a:r>
              <a:rPr lang="en-GB" sz="1600" i="1"/>
              <a:t>light photography)</a:t>
            </a:r>
          </a:p>
          <a:p>
            <a:r>
              <a:rPr lang="en-GB" sz="1600"/>
              <a:t>Mike Moats, Karl Blossfeldt </a:t>
            </a:r>
            <a:r>
              <a:rPr lang="en-GB" sz="1600" i="1"/>
              <a:t>(Up close natural forms)</a:t>
            </a:r>
          </a:p>
        </p:txBody>
      </p:sp>
      <p:pic>
        <p:nvPicPr>
          <p:cNvPr id="1026" name="Picture 2" descr="Amangansett, New York by Elliott Erwitt"/>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31511" y="4700011"/>
            <a:ext cx="2870707" cy="1978159"/>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lexichelle.com/wp-content/uploads/2014/01/Man-Ray-9.jpg">
            <a:hlinkClick r:id="rId3"/>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30409" y="4737389"/>
            <a:ext cx="2710568" cy="1940764"/>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http://www.juxtapoz.com/images_old/stories/2012/June2012/June05/wake.jpg">
            <a:hlinkClick r:id="rId5"/>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544523" y="4737389"/>
            <a:ext cx="3016954" cy="1940764"/>
          </a:xfrm>
          <a:prstGeom prst="rect">
            <a:avLst/>
          </a:prstGeom>
          <a:noFill/>
          <a:extLst>
            <a:ext uri="{909E8E84-426E-40DD-AFC4-6F175D3DCCD1}">
              <a14:hiddenFill xmlns:a14="http://schemas.microsoft.com/office/drawing/2010/main">
                <a:solidFill>
                  <a:srgbClr val="FFFFFF"/>
                </a:solidFill>
              </a14:hiddenFill>
            </a:ext>
          </a:extLst>
        </p:spPr>
      </p:pic>
      <p:pic>
        <p:nvPicPr>
          <p:cNvPr id="1069" name="Picture 45"/>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908411" y="2204864"/>
            <a:ext cx="1589774" cy="23747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AutoShape 47" descr="http://40.media.tumblr.com/72805b950704187d86aef580b8e43cd3/tumblr_mszkrfYOWV1qdt6e2o6_1280.jpg"/>
          <p:cNvSpPr>
            <a:spLocks noChangeAspect="1" noChangeArrowheads="1"/>
          </p:cNvSpPr>
          <p:nvPr/>
        </p:nvSpPr>
        <p:spPr bwMode="auto">
          <a:xfrm>
            <a:off x="1587500" y="-136525"/>
            <a:ext cx="9505950" cy="62579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73" name="Picture 49" descr="http://40.media.tumblr.com/72805b950704187d86aef580b8e43cd3/tumblr_mszkrfYOWV1qdt6e2o6_1280.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544531" y="3861048"/>
            <a:ext cx="1222927" cy="718582"/>
          </a:xfrm>
          <a:prstGeom prst="rect">
            <a:avLst/>
          </a:prstGeom>
          <a:noFill/>
          <a:extLst>
            <a:ext uri="{909E8E84-426E-40DD-AFC4-6F175D3DCCD1}">
              <a14:hiddenFill xmlns:a14="http://schemas.microsoft.com/office/drawing/2010/main">
                <a:solidFill>
                  <a:srgbClr val="FFFFFF"/>
                </a:solidFill>
              </a14:hiddenFill>
            </a:ext>
          </a:extLst>
        </p:spPr>
      </p:pic>
      <p:pic>
        <p:nvPicPr>
          <p:cNvPr id="1075" name="Picture 51" descr="http://i.dailymail.co.uk/i/pix/2011/08/30/article-2031704-0DA1234F00000578-426_1024x615_large.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267751" y="3861049"/>
            <a:ext cx="1196132" cy="74241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565054" y="6595396"/>
            <a:ext cx="7465499" cy="276999"/>
          </a:xfrm>
          <a:prstGeom prst="rect">
            <a:avLst/>
          </a:prstGeom>
        </p:spPr>
        <p:txBody>
          <a:bodyPr wrap="square">
            <a:spAutoFit/>
          </a:bodyPr>
          <a:lstStyle/>
          <a:p>
            <a:r>
              <a:rPr lang="en-GB" sz="1200"/>
              <a:t>http://www.studentartguide.com/featured/a-level-photography-futuristic</a:t>
            </a:r>
          </a:p>
        </p:txBody>
      </p:sp>
      <p:pic>
        <p:nvPicPr>
          <p:cNvPr id="11" name="Picture 10" descr="A drawing of a face&#10;&#10;Description automatically generated">
            <a:extLst>
              <a:ext uri="{FF2B5EF4-FFF2-40B4-BE49-F238E27FC236}">
                <a16:creationId xmlns:a16="http://schemas.microsoft.com/office/drawing/2014/main" id="{F4684072-3182-3E40-92F1-57FE80524222}"/>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9404350" y="78397"/>
            <a:ext cx="2400300" cy="603250"/>
          </a:xfrm>
          <a:prstGeom prst="rect">
            <a:avLst/>
          </a:prstGeom>
        </p:spPr>
      </p:pic>
    </p:spTree>
    <p:extLst>
      <p:ext uri="{BB962C8B-B14F-4D97-AF65-F5344CB8AC3E}">
        <p14:creationId xmlns:p14="http://schemas.microsoft.com/office/powerpoint/2010/main" val="204654576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3533" y="681037"/>
            <a:ext cx="10515600" cy="1325563"/>
          </a:xfrm>
        </p:spPr>
        <p:txBody>
          <a:bodyPr/>
          <a:lstStyle/>
          <a:p>
            <a:r>
              <a:rPr lang="en-GB"/>
              <a:t>Rachel Rickert</a:t>
            </a:r>
            <a:br>
              <a:rPr lang="en-GB"/>
            </a:br>
            <a:r>
              <a:rPr lang="en-GB"/>
              <a:t>Acrylics</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90950" y="2028544"/>
            <a:ext cx="3712936" cy="4486931"/>
          </a:xfrm>
          <a:prstGeom prst="rect">
            <a:avLst/>
          </a:prstGeom>
        </p:spPr>
      </p:pic>
      <p:pic>
        <p:nvPicPr>
          <p:cNvPr id="5" name="Picture 4"/>
          <p:cNvPicPr>
            <a:picLocks noChangeAspect="1"/>
          </p:cNvPicPr>
          <p:nvPr/>
        </p:nvPicPr>
        <p:blipFill>
          <a:blip r:embed="rId3"/>
          <a:stretch>
            <a:fillRect/>
          </a:stretch>
        </p:blipFill>
        <p:spPr>
          <a:xfrm>
            <a:off x="340405" y="2271713"/>
            <a:ext cx="2952750" cy="3905250"/>
          </a:xfrm>
          <a:prstGeom prst="rect">
            <a:avLst/>
          </a:prstGeom>
        </p:spPr>
      </p:pic>
      <p:pic>
        <p:nvPicPr>
          <p:cNvPr id="6" name="Picture 5"/>
          <p:cNvPicPr>
            <a:picLocks noChangeAspect="1"/>
          </p:cNvPicPr>
          <p:nvPr/>
        </p:nvPicPr>
        <p:blipFill>
          <a:blip r:embed="rId4"/>
          <a:stretch>
            <a:fillRect/>
          </a:stretch>
        </p:blipFill>
        <p:spPr>
          <a:xfrm>
            <a:off x="8001681" y="1780066"/>
            <a:ext cx="2796948" cy="4396897"/>
          </a:xfrm>
          <a:prstGeom prst="rect">
            <a:avLst/>
          </a:prstGeom>
        </p:spPr>
      </p:pic>
      <p:pic>
        <p:nvPicPr>
          <p:cNvPr id="7" name="Picture 6" descr="A close up of a logo&#10;&#10;Description automatically generated">
            <a:extLst>
              <a:ext uri="{FF2B5EF4-FFF2-40B4-BE49-F238E27FC236}">
                <a16:creationId xmlns:a16="http://schemas.microsoft.com/office/drawing/2014/main" id="{EE6053E9-B2E2-324E-8884-480B6F39F37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53533" y="217539"/>
            <a:ext cx="3246967" cy="503840"/>
          </a:xfrm>
          <a:prstGeom prst="rect">
            <a:avLst/>
          </a:prstGeom>
        </p:spPr>
      </p:pic>
    </p:spTree>
    <p:extLst>
      <p:ext uri="{BB962C8B-B14F-4D97-AF65-F5344CB8AC3E}">
        <p14:creationId xmlns:p14="http://schemas.microsoft.com/office/powerpoint/2010/main" val="283313297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Duarte Vitoria</a:t>
            </a:r>
          </a:p>
        </p:txBody>
      </p:sp>
      <p:pic>
        <p:nvPicPr>
          <p:cNvPr id="5" name="Content Placeholder 4"/>
          <p:cNvPicPr>
            <a:picLocks noGrp="1" noChangeAspect="1"/>
          </p:cNvPicPr>
          <p:nvPr>
            <p:ph idx="1"/>
          </p:nvPr>
        </p:nvPicPr>
        <p:blipFill>
          <a:blip r:embed="rId2"/>
          <a:stretch>
            <a:fillRect/>
          </a:stretch>
        </p:blipFill>
        <p:spPr>
          <a:xfrm>
            <a:off x="307975" y="1638121"/>
            <a:ext cx="3718034" cy="4382610"/>
          </a:xfrm>
          <a:prstGeom prst="rect">
            <a:avLst/>
          </a:prstGeom>
        </p:spPr>
      </p:pic>
      <p:sp>
        <p:nvSpPr>
          <p:cNvPr id="6" name="AutoShape 4" descr="Image result for duarte vitori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7" name="Picture 6"/>
          <p:cNvPicPr>
            <a:picLocks noChangeAspect="1"/>
          </p:cNvPicPr>
          <p:nvPr/>
        </p:nvPicPr>
        <p:blipFill>
          <a:blip r:embed="rId3"/>
          <a:stretch>
            <a:fillRect/>
          </a:stretch>
        </p:blipFill>
        <p:spPr>
          <a:xfrm>
            <a:off x="4411881" y="1638121"/>
            <a:ext cx="3368237" cy="2806864"/>
          </a:xfrm>
          <a:prstGeom prst="rect">
            <a:avLst/>
          </a:prstGeom>
        </p:spPr>
      </p:pic>
      <p:pic>
        <p:nvPicPr>
          <p:cNvPr id="1030" name="Picture 6" descr="Image result for duarte vitoria"/>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26849" y="1056290"/>
            <a:ext cx="3957176" cy="538547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 close up of a logo&#10;&#10;Description automatically generated">
            <a:extLst>
              <a:ext uri="{FF2B5EF4-FFF2-40B4-BE49-F238E27FC236}">
                <a16:creationId xmlns:a16="http://schemas.microsoft.com/office/drawing/2014/main" id="{AE449E7B-EFAA-C441-90F5-B9DB1FA8DC9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79042" y="160338"/>
            <a:ext cx="3246967" cy="503840"/>
          </a:xfrm>
          <a:prstGeom prst="rect">
            <a:avLst/>
          </a:prstGeom>
        </p:spPr>
      </p:pic>
    </p:spTree>
    <p:extLst>
      <p:ext uri="{BB962C8B-B14F-4D97-AF65-F5344CB8AC3E}">
        <p14:creationId xmlns:p14="http://schemas.microsoft.com/office/powerpoint/2010/main" val="322216862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6665F96-A5E7-4C45-80E1-D94A2366DB38}"/>
              </a:ext>
            </a:extLst>
          </p:cNvPr>
          <p:cNvPicPr>
            <a:picLocks noChangeAspect="1"/>
          </p:cNvPicPr>
          <p:nvPr/>
        </p:nvPicPr>
        <p:blipFill>
          <a:blip r:embed="rId2"/>
          <a:stretch>
            <a:fillRect/>
          </a:stretch>
        </p:blipFill>
        <p:spPr>
          <a:xfrm>
            <a:off x="1828801" y="0"/>
            <a:ext cx="9172140" cy="655152"/>
          </a:xfrm>
          <a:prstGeom prst="rect">
            <a:avLst/>
          </a:prstGeom>
        </p:spPr>
      </p:pic>
      <p:sp>
        <p:nvSpPr>
          <p:cNvPr id="5" name="Rectangle 4">
            <a:extLst>
              <a:ext uri="{FF2B5EF4-FFF2-40B4-BE49-F238E27FC236}">
                <a16:creationId xmlns:a16="http://schemas.microsoft.com/office/drawing/2014/main" id="{9007B8B9-FA49-A343-9DC7-D6124DEEC7EE}"/>
              </a:ext>
            </a:extLst>
          </p:cNvPr>
          <p:cNvSpPr/>
          <p:nvPr/>
        </p:nvSpPr>
        <p:spPr>
          <a:xfrm>
            <a:off x="430440" y="588759"/>
            <a:ext cx="11560552" cy="6502036"/>
          </a:xfrm>
          <a:prstGeom prst="rect">
            <a:avLst/>
          </a:prstGeom>
        </p:spPr>
        <p:txBody>
          <a:bodyPr wrap="square">
            <a:spAutoFit/>
          </a:bodyPr>
          <a:lstStyle/>
          <a:p>
            <a:pPr algn="ctr">
              <a:spcAft>
                <a:spcPts val="0"/>
              </a:spcAft>
            </a:pPr>
            <a:r>
              <a:rPr lang="en-GB" b="1" u="sng">
                <a:effectLst/>
                <a:latin typeface="Century Gothic" panose="020B0502020202020204" pitchFamily="34" charset="0"/>
                <a:ea typeface="Times New Roman" panose="02020603050405020304" pitchFamily="18" charset="0"/>
              </a:rPr>
              <a:t>Analysing the work of artists or photographers.       Art and Design</a:t>
            </a:r>
            <a:endParaRPr lang="en-GB" sz="1600">
              <a:latin typeface="Arial" panose="020B0604020202020204" pitchFamily="34" charset="0"/>
              <a:ea typeface="Times New Roman" panose="02020603050405020304" pitchFamily="18" charset="0"/>
            </a:endParaRPr>
          </a:p>
          <a:p>
            <a:pPr algn="ctr">
              <a:spcAft>
                <a:spcPts val="0"/>
              </a:spcAft>
            </a:pPr>
            <a:r>
              <a:rPr lang="en-GB" sz="1600" b="1">
                <a:latin typeface="Century Gothic" panose="020B0502020202020204" pitchFamily="34" charset="0"/>
                <a:ea typeface="Times New Roman" panose="02020603050405020304" pitchFamily="18" charset="0"/>
              </a:rPr>
              <a:t> </a:t>
            </a:r>
            <a:endParaRPr lang="en-GB" sz="1600">
              <a:latin typeface="Arial" panose="020B0604020202020204" pitchFamily="34" charset="0"/>
              <a:ea typeface="Times New Roman" panose="02020603050405020304" pitchFamily="18" charset="0"/>
            </a:endParaRPr>
          </a:p>
          <a:p>
            <a:pPr algn="just">
              <a:lnSpc>
                <a:spcPct val="115000"/>
              </a:lnSpc>
              <a:spcAft>
                <a:spcPts val="0"/>
              </a:spcAft>
            </a:pPr>
            <a:r>
              <a:rPr lang="en-GB" sz="1600" b="1">
                <a:latin typeface="Century Gothic" panose="020B0502020202020204" pitchFamily="34" charset="0"/>
                <a:ea typeface="Times New Roman" panose="02020603050405020304" pitchFamily="18" charset="0"/>
              </a:rPr>
              <a:t>Write an analysis of the artist’s work. </a:t>
            </a:r>
            <a:r>
              <a:rPr lang="en-GB" sz="1600" b="1" u="sng">
                <a:latin typeface="Century Gothic" panose="020B0502020202020204" pitchFamily="34" charset="0"/>
                <a:ea typeface="Times New Roman" panose="02020603050405020304" pitchFamily="18" charset="0"/>
              </a:rPr>
              <a:t>Write in paragraph form</a:t>
            </a:r>
            <a:r>
              <a:rPr lang="en-GB" sz="1600" b="1">
                <a:latin typeface="Century Gothic" panose="020B0502020202020204" pitchFamily="34" charset="0"/>
                <a:ea typeface="Times New Roman" panose="02020603050405020304" pitchFamily="18" charset="0"/>
              </a:rPr>
              <a:t> in ‘MS Word’ (so that your writing can be edited) but use the following format to help you. Present in an artistic manner- with colour&amp; images</a:t>
            </a:r>
            <a:endParaRPr lang="en-GB" sz="1600">
              <a:latin typeface="Arial" panose="020B0604020202020204" pitchFamily="34" charset="0"/>
              <a:ea typeface="Times New Roman" panose="02020603050405020304" pitchFamily="18" charset="0"/>
            </a:endParaRPr>
          </a:p>
          <a:p>
            <a:pPr algn="just">
              <a:lnSpc>
                <a:spcPct val="115000"/>
              </a:lnSpc>
              <a:spcAft>
                <a:spcPts val="0"/>
              </a:spcAft>
            </a:pPr>
            <a:r>
              <a:rPr lang="en-GB" sz="1600" b="1">
                <a:latin typeface="Century Gothic" panose="020B0502020202020204" pitchFamily="34" charset="0"/>
                <a:ea typeface="Times New Roman" panose="02020603050405020304" pitchFamily="18" charset="0"/>
              </a:rPr>
              <a:t> </a:t>
            </a:r>
            <a:endParaRPr lang="en-GB" sz="1600">
              <a:latin typeface="Arial" panose="020B0604020202020204" pitchFamily="34" charset="0"/>
              <a:ea typeface="Times New Roman" panose="02020603050405020304" pitchFamily="18" charset="0"/>
            </a:endParaRPr>
          </a:p>
          <a:p>
            <a:pPr algn="just">
              <a:lnSpc>
                <a:spcPct val="115000"/>
              </a:lnSpc>
              <a:spcAft>
                <a:spcPts val="0"/>
              </a:spcAft>
            </a:pPr>
            <a:r>
              <a:rPr lang="en-GB" sz="1600" b="1">
                <a:latin typeface="Century Gothic" panose="020B0502020202020204" pitchFamily="34" charset="0"/>
                <a:ea typeface="Times New Roman" panose="02020603050405020304" pitchFamily="18" charset="0"/>
              </a:rPr>
              <a:t>CONTENT and TECHNIQUE- select one photo or piece of artwork to analyse</a:t>
            </a:r>
          </a:p>
          <a:p>
            <a:pPr algn="just">
              <a:lnSpc>
                <a:spcPct val="115000"/>
              </a:lnSpc>
              <a:spcAft>
                <a:spcPts val="0"/>
              </a:spcAft>
            </a:pPr>
            <a:endParaRPr lang="en-GB" sz="1600">
              <a:latin typeface="Arial" panose="020B0604020202020204" pitchFamily="34" charset="0"/>
              <a:ea typeface="Times New Roman" panose="02020603050405020304" pitchFamily="18" charset="0"/>
            </a:endParaRPr>
          </a:p>
          <a:p>
            <a:pPr marL="342900" lvl="0" indent="-342900" algn="just">
              <a:lnSpc>
                <a:spcPct val="115000"/>
              </a:lnSpc>
              <a:spcAft>
                <a:spcPts val="0"/>
              </a:spcAft>
              <a:buFont typeface="+mj-lt"/>
              <a:buAutoNum type="alphaLcParenR"/>
              <a:tabLst>
                <a:tab pos="466725" algn="l"/>
              </a:tabLst>
            </a:pPr>
            <a:r>
              <a:rPr lang="en-GB" sz="1600">
                <a:latin typeface="Century Gothic" panose="020B0502020202020204" pitchFamily="34" charset="0"/>
                <a:ea typeface="Times New Roman" panose="02020603050405020304" pitchFamily="18" charset="0"/>
              </a:rPr>
              <a:t>What do you think the piece is about; describe the most striking features.</a:t>
            </a:r>
            <a:endParaRPr lang="en-GB" sz="1600">
              <a:latin typeface="Arial" panose="020B0604020202020204" pitchFamily="34" charset="0"/>
              <a:ea typeface="Times New Roman" panose="02020603050405020304" pitchFamily="18" charset="0"/>
            </a:endParaRPr>
          </a:p>
          <a:p>
            <a:pPr marL="342900" lvl="0" indent="-342900" algn="just">
              <a:lnSpc>
                <a:spcPct val="115000"/>
              </a:lnSpc>
              <a:spcAft>
                <a:spcPts val="0"/>
              </a:spcAft>
              <a:buFont typeface="+mj-lt"/>
              <a:buAutoNum type="alphaLcParenR"/>
              <a:tabLst>
                <a:tab pos="466725" algn="l"/>
              </a:tabLst>
            </a:pPr>
            <a:r>
              <a:rPr lang="en-GB" sz="1600">
                <a:latin typeface="Century Gothic" panose="020B0502020202020204" pitchFamily="34" charset="0"/>
                <a:ea typeface="Times New Roman" panose="02020603050405020304" pitchFamily="18" charset="0"/>
              </a:rPr>
              <a:t>What do you think reinforces the ideas behind the work? </a:t>
            </a:r>
            <a:r>
              <a:rPr lang="fr-FR" sz="1600">
                <a:latin typeface="Century Gothic" panose="020B0502020202020204" pitchFamily="34" charset="0"/>
                <a:ea typeface="Times New Roman" panose="02020603050405020304" pitchFamily="18" charset="0"/>
              </a:rPr>
              <a:t>(Content, colour scheme, materials, techniques used etc?)  </a:t>
            </a:r>
            <a:r>
              <a:rPr lang="en-GB" sz="1600">
                <a:latin typeface="Century Gothic" panose="020B0502020202020204" pitchFamily="34" charset="0"/>
                <a:ea typeface="Times New Roman" panose="02020603050405020304" pitchFamily="18" charset="0"/>
              </a:rPr>
              <a:t>What other messages do you think are being inferred (these may not be obvious and might require some background research to discover)?</a:t>
            </a:r>
            <a:endParaRPr lang="en-GB" sz="1600">
              <a:latin typeface="Arial" panose="020B0604020202020204" pitchFamily="34" charset="0"/>
              <a:ea typeface="Times New Roman" panose="02020603050405020304" pitchFamily="18" charset="0"/>
            </a:endParaRPr>
          </a:p>
          <a:p>
            <a:pPr marL="342900" lvl="0" indent="-342900" algn="just">
              <a:lnSpc>
                <a:spcPct val="115000"/>
              </a:lnSpc>
              <a:spcAft>
                <a:spcPts val="0"/>
              </a:spcAft>
              <a:buFont typeface="+mj-lt"/>
              <a:buAutoNum type="alphaLcParenR"/>
              <a:tabLst>
                <a:tab pos="466725" algn="l"/>
              </a:tabLst>
            </a:pPr>
            <a:r>
              <a:rPr lang="en-GB" sz="1600">
                <a:latin typeface="Century Gothic" panose="020B0502020202020204" pitchFamily="34" charset="0"/>
                <a:ea typeface="Times New Roman" panose="02020603050405020304" pitchFamily="18" charset="0"/>
              </a:rPr>
              <a:t>Describe the materials and techniques that have been used, how do you think these strengthen what the artist is trying to say or do?</a:t>
            </a:r>
            <a:endParaRPr lang="en-GB" sz="1600">
              <a:latin typeface="Arial" panose="020B0604020202020204" pitchFamily="34" charset="0"/>
              <a:ea typeface="Times New Roman" panose="02020603050405020304" pitchFamily="18" charset="0"/>
            </a:endParaRPr>
          </a:p>
          <a:p>
            <a:pPr marL="342900" lvl="0" indent="-342900" algn="just">
              <a:lnSpc>
                <a:spcPct val="115000"/>
              </a:lnSpc>
              <a:spcAft>
                <a:spcPts val="0"/>
              </a:spcAft>
              <a:buFont typeface="+mj-lt"/>
              <a:buAutoNum type="alphaLcParenR"/>
              <a:tabLst>
                <a:tab pos="466725" algn="l"/>
              </a:tabLst>
            </a:pPr>
            <a:r>
              <a:rPr lang="en-GB" sz="1600">
                <a:latin typeface="Century Gothic" panose="020B0502020202020204" pitchFamily="34" charset="0"/>
                <a:ea typeface="Times New Roman" panose="02020603050405020304" pitchFamily="18" charset="0"/>
              </a:rPr>
              <a:t>Is the choice of medium/technique integral to the success of the work; why is this?</a:t>
            </a:r>
            <a:endParaRPr lang="en-GB" sz="1600">
              <a:latin typeface="Arial" panose="020B0604020202020204" pitchFamily="34" charset="0"/>
              <a:ea typeface="Times New Roman" panose="02020603050405020304" pitchFamily="18" charset="0"/>
            </a:endParaRPr>
          </a:p>
          <a:p>
            <a:pPr marL="342900" lvl="0" indent="-342900" algn="just">
              <a:lnSpc>
                <a:spcPct val="115000"/>
              </a:lnSpc>
              <a:spcAft>
                <a:spcPts val="0"/>
              </a:spcAft>
              <a:buFont typeface="+mj-lt"/>
              <a:buAutoNum type="alphaLcParenR"/>
              <a:tabLst>
                <a:tab pos="466725" algn="l"/>
              </a:tabLst>
            </a:pPr>
            <a:r>
              <a:rPr lang="en-GB" sz="1600">
                <a:latin typeface="Century Gothic" panose="020B0502020202020204" pitchFamily="34" charset="0"/>
                <a:ea typeface="Times New Roman" panose="02020603050405020304" pitchFamily="18" charset="0"/>
              </a:rPr>
              <a:t>Does the work remind you of any other pieces that you have seen?</a:t>
            </a:r>
            <a:endParaRPr lang="en-GB" sz="1600">
              <a:latin typeface="Arial" panose="020B0604020202020204" pitchFamily="34" charset="0"/>
              <a:ea typeface="Times New Roman" panose="02020603050405020304" pitchFamily="18" charset="0"/>
            </a:endParaRPr>
          </a:p>
          <a:p>
            <a:pPr marL="228600" algn="just">
              <a:lnSpc>
                <a:spcPct val="115000"/>
              </a:lnSpc>
              <a:spcAft>
                <a:spcPts val="0"/>
              </a:spcAft>
            </a:pPr>
            <a:r>
              <a:rPr lang="en-GB" sz="1400">
                <a:effectLst/>
                <a:latin typeface="Century Gothic" panose="020B0502020202020204" pitchFamily="34" charset="0"/>
                <a:ea typeface="Times New Roman" panose="02020603050405020304" pitchFamily="18" charset="0"/>
              </a:rPr>
              <a:t> </a:t>
            </a:r>
            <a:endParaRPr lang="en-GB" sz="1600">
              <a:latin typeface="Arial" panose="020B0604020202020204" pitchFamily="34" charset="0"/>
              <a:ea typeface="Times New Roman" panose="02020603050405020304" pitchFamily="18" charset="0"/>
            </a:endParaRPr>
          </a:p>
          <a:p>
            <a:pPr algn="just">
              <a:lnSpc>
                <a:spcPct val="115000"/>
              </a:lnSpc>
              <a:spcAft>
                <a:spcPts val="0"/>
              </a:spcAft>
            </a:pPr>
            <a:r>
              <a:rPr lang="en-GB" sz="1600" b="1">
                <a:latin typeface="Century Gothic" panose="020B0502020202020204" pitchFamily="34" charset="0"/>
                <a:ea typeface="Times New Roman" panose="02020603050405020304" pitchFamily="18" charset="0"/>
              </a:rPr>
              <a:t>Word bank – some words to use when describing art work:-</a:t>
            </a:r>
            <a:endParaRPr lang="en-GB" sz="1600">
              <a:latin typeface="Arial" panose="020B0604020202020204" pitchFamily="34" charset="0"/>
              <a:ea typeface="Times New Roman" panose="02020603050405020304" pitchFamily="18" charset="0"/>
            </a:endParaRPr>
          </a:p>
          <a:p>
            <a:pPr>
              <a:lnSpc>
                <a:spcPct val="115000"/>
              </a:lnSpc>
              <a:spcAft>
                <a:spcPts val="0"/>
              </a:spcAft>
            </a:pPr>
            <a:r>
              <a:rPr lang="en-GB" sz="1600" i="1">
                <a:latin typeface="Century Gothic" panose="020B0502020202020204" pitchFamily="34" charset="0"/>
                <a:ea typeface="Times New Roman" panose="02020603050405020304" pitchFamily="18" charset="0"/>
              </a:rPr>
              <a:t>Curved, soft, jagged, aggressive, delicate, exaggerate, angular, swirly calm, rough, dark brooding, dappled, light, airy, flat, blended, expressive, textured, atmospheric,	bright, sharp, solid,	spatial, clear, realistic, imaginative, unreal, inspiring, detailed,	decorative, graphic, simplified, geometric, naturalistic, wild, controlled, surface,</a:t>
            </a:r>
          </a:p>
          <a:p>
            <a:pPr>
              <a:lnSpc>
                <a:spcPct val="115000"/>
              </a:lnSpc>
              <a:spcAft>
                <a:spcPts val="0"/>
              </a:spcAft>
            </a:pPr>
            <a:r>
              <a:rPr lang="en-GB" sz="1600" i="1">
                <a:latin typeface="Century Gothic" panose="020B0502020202020204" pitchFamily="34" charset="0"/>
                <a:ea typeface="Times New Roman" panose="02020603050405020304" pitchFamily="18" charset="0"/>
              </a:rPr>
              <a:t>thick, layered, tones, scale, shapes, angular, geometric, textured, abstract, patterned, careful, bold, impressive, composition, arrangement, modified, perspective, focal-point</a:t>
            </a:r>
            <a:endParaRPr lang="en-GB" sz="1600">
              <a:latin typeface="Arial" panose="020B0604020202020204" pitchFamily="34" charset="0"/>
              <a:ea typeface="Times New Roman" panose="02020603050405020304" pitchFamily="18" charset="0"/>
            </a:endParaRPr>
          </a:p>
          <a:p>
            <a:pPr algn="just">
              <a:lnSpc>
                <a:spcPct val="115000"/>
              </a:lnSpc>
              <a:spcAft>
                <a:spcPts val="0"/>
              </a:spcAft>
            </a:pPr>
            <a:endParaRPr lang="en-GB">
              <a:latin typeface="Arial" panose="020B0604020202020204" pitchFamily="34" charset="0"/>
              <a:ea typeface="Times New Roman" panose="02020603050405020304" pitchFamily="18" charset="0"/>
            </a:endParaRPr>
          </a:p>
        </p:txBody>
      </p:sp>
    </p:spTree>
    <p:extLst>
      <p:ext uri="{BB962C8B-B14F-4D97-AF65-F5344CB8AC3E}">
        <p14:creationId xmlns:p14="http://schemas.microsoft.com/office/powerpoint/2010/main" val="260663435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C3C1FB-3189-844D-8F38-4DCF056CD637}"/>
              </a:ext>
            </a:extLst>
          </p:cNvPr>
          <p:cNvSpPr/>
          <p:nvPr/>
        </p:nvSpPr>
        <p:spPr>
          <a:xfrm>
            <a:off x="237066" y="635767"/>
            <a:ext cx="11717867" cy="5586466"/>
          </a:xfrm>
          <a:prstGeom prst="rect">
            <a:avLst/>
          </a:prstGeom>
        </p:spPr>
        <p:txBody>
          <a:bodyPr wrap="square">
            <a:spAutoFit/>
          </a:bodyPr>
          <a:lstStyle/>
          <a:p>
            <a:pPr algn="just">
              <a:lnSpc>
                <a:spcPct val="115000"/>
              </a:lnSpc>
              <a:spcAft>
                <a:spcPts val="0"/>
              </a:spcAft>
            </a:pPr>
            <a:r>
              <a:rPr lang="en-GB" sz="1600" b="1">
                <a:effectLst/>
                <a:latin typeface="Century Gothic" panose="020B0502020202020204" pitchFamily="34" charset="0"/>
                <a:ea typeface="Times New Roman" panose="02020603050405020304" pitchFamily="18" charset="0"/>
              </a:rPr>
              <a:t>INFLUENCE/CONTEXT</a:t>
            </a:r>
            <a:endParaRPr lang="en-GB">
              <a:latin typeface="Arial" panose="020B0604020202020204" pitchFamily="34" charset="0"/>
              <a:ea typeface="Times New Roman" panose="02020603050405020304" pitchFamily="18" charset="0"/>
            </a:endParaRPr>
          </a:p>
          <a:p>
            <a:pPr marL="457200" algn="just">
              <a:lnSpc>
                <a:spcPct val="115000"/>
              </a:lnSpc>
              <a:spcAft>
                <a:spcPts val="0"/>
              </a:spcAft>
            </a:pPr>
            <a:r>
              <a:rPr lang="en-GB">
                <a:latin typeface="Century Gothic" panose="020B0502020202020204" pitchFamily="34" charset="0"/>
                <a:ea typeface="Times New Roman" panose="02020603050405020304" pitchFamily="18" charset="0"/>
              </a:rPr>
              <a:t>What do you think has influenced the artist/ photographer – (e.g. does the work relate to politics, social trends, world events, the media, other cultures, a personal experience or tragedy)?</a:t>
            </a:r>
            <a:endParaRPr lang="en-GB">
              <a:latin typeface="Arial" panose="020B0604020202020204" pitchFamily="34" charset="0"/>
              <a:ea typeface="Times New Roman" panose="02020603050405020304" pitchFamily="18" charset="0"/>
            </a:endParaRPr>
          </a:p>
          <a:p>
            <a:pPr marL="457200" algn="just">
              <a:lnSpc>
                <a:spcPct val="115000"/>
              </a:lnSpc>
              <a:spcAft>
                <a:spcPts val="0"/>
              </a:spcAft>
            </a:pPr>
            <a:r>
              <a:rPr lang="en-GB" sz="1600">
                <a:effectLst/>
                <a:latin typeface="Century Gothic" panose="020B0502020202020204" pitchFamily="34" charset="0"/>
                <a:ea typeface="Times New Roman" panose="02020603050405020304" pitchFamily="18" charset="0"/>
              </a:rPr>
              <a:t> </a:t>
            </a:r>
            <a:endParaRPr lang="en-GB">
              <a:latin typeface="Arial" panose="020B0604020202020204" pitchFamily="34" charset="0"/>
              <a:ea typeface="Times New Roman" panose="02020603050405020304" pitchFamily="18" charset="0"/>
            </a:endParaRPr>
          </a:p>
          <a:p>
            <a:pPr algn="just">
              <a:lnSpc>
                <a:spcPct val="115000"/>
              </a:lnSpc>
              <a:spcAft>
                <a:spcPts val="0"/>
              </a:spcAft>
            </a:pPr>
            <a:r>
              <a:rPr lang="en-GB" sz="1600" b="1">
                <a:effectLst/>
                <a:latin typeface="Century Gothic" panose="020B0502020202020204" pitchFamily="34" charset="0"/>
                <a:ea typeface="Times New Roman" panose="02020603050405020304" pitchFamily="18" charset="0"/>
              </a:rPr>
              <a:t>MOOD/OPINION</a:t>
            </a:r>
            <a:endParaRPr lang="en-GB">
              <a:latin typeface="Arial" panose="020B0604020202020204" pitchFamily="34" charset="0"/>
              <a:ea typeface="Times New Roman" panose="02020603050405020304" pitchFamily="18" charset="0"/>
            </a:endParaRPr>
          </a:p>
          <a:p>
            <a:pPr marL="457200" indent="-228600" algn="just">
              <a:lnSpc>
                <a:spcPct val="115000"/>
              </a:lnSpc>
              <a:spcAft>
                <a:spcPts val="0"/>
              </a:spcAft>
            </a:pPr>
            <a:r>
              <a:rPr lang="en-GB" sz="1600">
                <a:effectLst/>
                <a:latin typeface="Century Gothic" panose="020B0502020202020204" pitchFamily="34" charset="0"/>
                <a:ea typeface="Times New Roman" panose="02020603050405020304" pitchFamily="18" charset="0"/>
              </a:rPr>
              <a:t>     </a:t>
            </a:r>
            <a:r>
              <a:rPr lang="en-GB">
                <a:latin typeface="Century Gothic" panose="020B0502020202020204" pitchFamily="34" charset="0"/>
                <a:ea typeface="Times New Roman" panose="02020603050405020304" pitchFamily="18" charset="0"/>
              </a:rPr>
              <a:t>What do you think are the over-riding moods created by the piece? How does it make you feel? What parts of the work create these impressions? Which aspects of the work of this artist could you use or develop further in your own work and why? (Make sure that you always give your reasons).</a:t>
            </a:r>
            <a:endParaRPr lang="en-GB">
              <a:latin typeface="Arial" panose="020B0604020202020204" pitchFamily="34" charset="0"/>
              <a:ea typeface="Times New Roman" panose="02020603050405020304" pitchFamily="18" charset="0"/>
            </a:endParaRPr>
          </a:p>
          <a:p>
            <a:pPr marL="457200" indent="-228600" algn="just">
              <a:lnSpc>
                <a:spcPct val="115000"/>
              </a:lnSpc>
              <a:spcAft>
                <a:spcPts val="0"/>
              </a:spcAft>
            </a:pPr>
            <a:r>
              <a:rPr lang="en-GB" sz="1600">
                <a:effectLst/>
                <a:latin typeface="Century Gothic" panose="020B0502020202020204" pitchFamily="34" charset="0"/>
                <a:ea typeface="Times New Roman" panose="02020603050405020304" pitchFamily="18" charset="0"/>
              </a:rPr>
              <a:t> </a:t>
            </a:r>
            <a:endParaRPr lang="en-GB">
              <a:latin typeface="Arial" panose="020B0604020202020204" pitchFamily="34" charset="0"/>
              <a:ea typeface="Times New Roman" panose="02020603050405020304" pitchFamily="18" charset="0"/>
            </a:endParaRPr>
          </a:p>
          <a:p>
            <a:pPr>
              <a:lnSpc>
                <a:spcPct val="115000"/>
              </a:lnSpc>
              <a:spcAft>
                <a:spcPts val="0"/>
              </a:spcAft>
            </a:pPr>
            <a:r>
              <a:rPr lang="en-GB" i="1">
                <a:latin typeface="Century Gothic" panose="020B0502020202020204" pitchFamily="34" charset="0"/>
                <a:ea typeface="Times New Roman" panose="02020603050405020304" pitchFamily="18" charset="0"/>
              </a:rPr>
              <a:t>Menacing, subverted, positive, negative, confusing, exuberant, stylistic, humorous, imposing, shocking, subtle, spontaneous, bold, complex, simplistic, joyful, playful, mocking, dark, depressing, exciting, thoughtful.</a:t>
            </a:r>
            <a:endParaRPr lang="en-GB">
              <a:latin typeface="Arial" panose="020B0604020202020204" pitchFamily="34" charset="0"/>
              <a:ea typeface="Times New Roman" panose="02020603050405020304" pitchFamily="18" charset="0"/>
            </a:endParaRPr>
          </a:p>
          <a:p>
            <a:pPr marL="457200" algn="just">
              <a:lnSpc>
                <a:spcPct val="115000"/>
              </a:lnSpc>
              <a:spcAft>
                <a:spcPts val="0"/>
              </a:spcAft>
            </a:pPr>
            <a:r>
              <a:rPr lang="en-GB" sz="1600" b="1">
                <a:effectLst/>
                <a:latin typeface="Century Gothic" panose="020B0502020202020204" pitchFamily="34" charset="0"/>
                <a:ea typeface="Times New Roman" panose="02020603050405020304" pitchFamily="18" charset="0"/>
              </a:rPr>
              <a:t> </a:t>
            </a:r>
            <a:endParaRPr lang="en-GB">
              <a:latin typeface="Arial" panose="020B0604020202020204" pitchFamily="34" charset="0"/>
              <a:ea typeface="Times New Roman" panose="02020603050405020304" pitchFamily="18" charset="0"/>
            </a:endParaRPr>
          </a:p>
          <a:p>
            <a:pPr algn="just">
              <a:lnSpc>
                <a:spcPct val="115000"/>
              </a:lnSpc>
              <a:spcAft>
                <a:spcPts val="0"/>
              </a:spcAft>
            </a:pPr>
            <a:r>
              <a:rPr lang="en-GB" sz="1600" b="1">
                <a:effectLst/>
                <a:latin typeface="Century Gothic" panose="020B0502020202020204" pitchFamily="34" charset="0"/>
                <a:ea typeface="Times New Roman" panose="02020603050405020304" pitchFamily="18" charset="0"/>
              </a:rPr>
              <a:t>COMPARE/CONTRAST</a:t>
            </a:r>
            <a:endParaRPr lang="en-GB">
              <a:latin typeface="Arial" panose="020B0604020202020204" pitchFamily="34" charset="0"/>
              <a:ea typeface="Times New Roman" panose="02020603050405020304" pitchFamily="18" charset="0"/>
            </a:endParaRPr>
          </a:p>
          <a:p>
            <a:pPr marL="457200" algn="just">
              <a:lnSpc>
                <a:spcPct val="115000"/>
              </a:lnSpc>
              <a:spcAft>
                <a:spcPts val="0"/>
              </a:spcAft>
            </a:pPr>
            <a:r>
              <a:rPr lang="en-GB">
                <a:latin typeface="Century Gothic" panose="020B0502020202020204" pitchFamily="34" charset="0"/>
                <a:ea typeface="Times New Roman" panose="02020603050405020304" pitchFamily="18" charset="0"/>
              </a:rPr>
              <a:t>Is the work similar or different to other artworks/artists/ photographers that you have studied? Think carefully about the connections between the works or the differences that you can identify. Try to form your own option based up the information that you have researched. You could comment on the works content/ composition/ materials/ scale/ style/ texture/ colour/ mood. </a:t>
            </a:r>
            <a:endParaRPr lang="en-GB">
              <a:latin typeface="Arial" panose="020B0604020202020204" pitchFamily="34" charset="0"/>
              <a:ea typeface="Times New Roman" panose="02020603050405020304" pitchFamily="18" charset="0"/>
            </a:endParaRPr>
          </a:p>
        </p:txBody>
      </p:sp>
    </p:spTree>
    <p:extLst>
      <p:ext uri="{BB962C8B-B14F-4D97-AF65-F5344CB8AC3E}">
        <p14:creationId xmlns:p14="http://schemas.microsoft.com/office/powerpoint/2010/main" val="41607746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7867" y="234500"/>
            <a:ext cx="8077200" cy="6186309"/>
          </a:xfrm>
          <a:prstGeom prst="rect">
            <a:avLst/>
          </a:prstGeom>
          <a:ln>
            <a:solidFill>
              <a:schemeClr val="accent1"/>
            </a:solidFill>
          </a:ln>
        </p:spPr>
        <p:txBody>
          <a:bodyPr wrap="square">
            <a:spAutoFit/>
          </a:bodyPr>
          <a:lstStyle/>
          <a:p>
            <a:r>
              <a:rPr lang="en-GB" sz="1600" b="1">
                <a:ln w="1905"/>
                <a:effectLst>
                  <a:innerShdw blurRad="69850" dist="43180" dir="5400000">
                    <a:srgbClr val="000000">
                      <a:alpha val="65000"/>
                    </a:srgbClr>
                  </a:innerShdw>
                </a:effectLst>
              </a:rPr>
              <a:t>Here are some </a:t>
            </a:r>
            <a:r>
              <a:rPr lang="en-GB" sz="1600" b="1">
                <a:ln w="1905"/>
                <a:solidFill>
                  <a:srgbClr val="FF0000"/>
                </a:solidFill>
                <a:effectLst>
                  <a:innerShdw blurRad="69850" dist="43180" dir="5400000">
                    <a:srgbClr val="000000">
                      <a:alpha val="65000"/>
                    </a:srgbClr>
                  </a:innerShdw>
                </a:effectLst>
              </a:rPr>
              <a:t>artists </a:t>
            </a:r>
            <a:r>
              <a:rPr lang="en-GB" sz="1600" b="1">
                <a:ln w="1905"/>
                <a:effectLst>
                  <a:innerShdw blurRad="69850" dist="43180" dir="5400000">
                    <a:srgbClr val="000000">
                      <a:alpha val="65000"/>
                    </a:srgbClr>
                  </a:innerShdw>
                </a:effectLst>
              </a:rPr>
              <a:t>and </a:t>
            </a:r>
            <a:r>
              <a:rPr lang="en-GB" sz="1600" b="1">
                <a:ln w="1905"/>
                <a:solidFill>
                  <a:srgbClr val="FF0000"/>
                </a:solidFill>
                <a:effectLst>
                  <a:innerShdw blurRad="69850" dist="43180" dir="5400000">
                    <a:srgbClr val="000000">
                      <a:alpha val="65000"/>
                    </a:srgbClr>
                  </a:innerShdw>
                </a:effectLst>
              </a:rPr>
              <a:t>photographers</a:t>
            </a:r>
            <a:r>
              <a:rPr lang="en-GB" sz="1600" b="1">
                <a:ln w="1905"/>
                <a:effectLst>
                  <a:innerShdw blurRad="69850" dist="43180" dir="5400000">
                    <a:srgbClr val="000000">
                      <a:alpha val="65000"/>
                    </a:srgbClr>
                  </a:innerShdw>
                </a:effectLst>
              </a:rPr>
              <a:t> to get you started with ideas for your project:</a:t>
            </a:r>
          </a:p>
          <a:p>
            <a:endParaRPr lang="en-GB" sz="1600" b="1">
              <a:ln w="1905"/>
              <a:effectLst>
                <a:innerShdw blurRad="69850" dist="43180" dir="5400000">
                  <a:srgbClr val="000000">
                    <a:alpha val="65000"/>
                  </a:srgbClr>
                </a:innerShdw>
              </a:effectLst>
            </a:endParaRPr>
          </a:p>
          <a:p>
            <a:r>
              <a:rPr lang="en-GB" sz="1400" b="1" u="sng">
                <a:ln w="1905"/>
                <a:solidFill>
                  <a:srgbClr val="FF0000"/>
                </a:solidFill>
                <a:effectLst>
                  <a:innerShdw blurRad="69850" dist="43180" dir="5400000">
                    <a:srgbClr val="000000">
                      <a:alpha val="65000"/>
                    </a:srgbClr>
                  </a:innerShdw>
                </a:effectLst>
              </a:rPr>
              <a:t>Centre of Interest/ Composition Artists: </a:t>
            </a:r>
            <a:r>
              <a:rPr lang="en-GB" sz="1400" b="1">
                <a:ln w="1905"/>
                <a:solidFill>
                  <a:srgbClr val="FF0000"/>
                </a:solidFill>
                <a:effectLst>
                  <a:innerShdw blurRad="69850" dist="43180" dir="5400000">
                    <a:srgbClr val="000000">
                      <a:alpha val="65000"/>
                    </a:srgbClr>
                  </a:innerShdw>
                </a:effectLst>
              </a:rPr>
              <a:t>  </a:t>
            </a:r>
            <a:r>
              <a:rPr lang="en-GB" sz="1400">
                <a:ln w="1905"/>
                <a:effectLst>
                  <a:innerShdw blurRad="69850" dist="43180" dir="5400000">
                    <a:srgbClr val="000000">
                      <a:alpha val="65000"/>
                    </a:srgbClr>
                  </a:innerShdw>
                </a:effectLst>
              </a:rPr>
              <a:t>Laszio Moholy- Nagy and David Hockney</a:t>
            </a:r>
          </a:p>
          <a:p>
            <a:endParaRPr lang="en-GB" sz="1400">
              <a:ln w="1905"/>
              <a:effectLst>
                <a:innerShdw blurRad="69850" dist="43180" dir="5400000">
                  <a:srgbClr val="000000">
                    <a:alpha val="65000"/>
                  </a:srgbClr>
                </a:innerShdw>
              </a:effectLst>
            </a:endParaRPr>
          </a:p>
          <a:p>
            <a:r>
              <a:rPr lang="en-GB" sz="1400" b="1" u="sng">
                <a:ln w="1905"/>
                <a:solidFill>
                  <a:srgbClr val="FF0000"/>
                </a:solidFill>
                <a:effectLst>
                  <a:innerShdw blurRad="69850" dist="43180" dir="5400000">
                    <a:srgbClr val="000000">
                      <a:alpha val="65000"/>
                    </a:srgbClr>
                  </a:innerShdw>
                </a:effectLst>
              </a:rPr>
              <a:t>Narrative Artists: </a:t>
            </a:r>
            <a:r>
              <a:rPr lang="en-GB" sz="1400" b="1">
                <a:ln w="1905"/>
                <a:solidFill>
                  <a:srgbClr val="FF0000"/>
                </a:solidFill>
                <a:effectLst>
                  <a:innerShdw blurRad="69850" dist="43180" dir="5400000">
                    <a:srgbClr val="000000">
                      <a:alpha val="65000"/>
                    </a:srgbClr>
                  </a:innerShdw>
                </a:effectLst>
              </a:rPr>
              <a:t> </a:t>
            </a:r>
            <a:r>
              <a:rPr lang="en-GB" sz="1400">
                <a:ln w="1905"/>
                <a:effectLst>
                  <a:innerShdw blurRad="69850" dist="43180" dir="5400000">
                    <a:srgbClr val="000000">
                      <a:alpha val="65000"/>
                    </a:srgbClr>
                  </a:innerShdw>
                </a:effectLst>
              </a:rPr>
              <a:t>Christian Stoll, Susan Derges, Tacita Dean, Jill Greenberg, Danielle Buetti, William Eggleston, Cindy Sherman, Richard Billingham and Martin Parr.</a:t>
            </a:r>
          </a:p>
          <a:p>
            <a:endParaRPr lang="en-GB" sz="1400">
              <a:ln w="1905"/>
              <a:effectLst>
                <a:innerShdw blurRad="69850" dist="43180" dir="5400000">
                  <a:srgbClr val="000000">
                    <a:alpha val="65000"/>
                  </a:srgbClr>
                </a:innerShdw>
              </a:effectLst>
            </a:endParaRPr>
          </a:p>
          <a:p>
            <a:r>
              <a:rPr lang="en-GB" sz="1400" b="1" u="sng">
                <a:ln w="1905"/>
                <a:solidFill>
                  <a:srgbClr val="FF0000"/>
                </a:solidFill>
                <a:effectLst>
                  <a:innerShdw blurRad="69850" dist="43180" dir="5400000">
                    <a:srgbClr val="000000">
                      <a:alpha val="65000"/>
                    </a:srgbClr>
                  </a:innerShdw>
                </a:effectLst>
              </a:rPr>
              <a:t>Viewpoint/ Close Up Artists</a:t>
            </a:r>
            <a:r>
              <a:rPr lang="en-GB" sz="1400" b="1">
                <a:ln w="1905"/>
                <a:solidFill>
                  <a:srgbClr val="FF0000"/>
                </a:solidFill>
                <a:effectLst>
                  <a:innerShdw blurRad="69850" dist="43180" dir="5400000">
                    <a:srgbClr val="000000">
                      <a:alpha val="65000"/>
                    </a:srgbClr>
                  </a:innerShdw>
                </a:effectLst>
              </a:rPr>
              <a:t>: </a:t>
            </a:r>
            <a:r>
              <a:rPr lang="en-GB" sz="1400">
                <a:ln w="1905"/>
                <a:effectLst>
                  <a:innerShdw blurRad="69850" dist="43180" dir="5400000">
                    <a:srgbClr val="000000">
                      <a:alpha val="65000"/>
                    </a:srgbClr>
                  </a:innerShdw>
                </a:effectLst>
              </a:rPr>
              <a:t>Jed Devine, Jan Groover, Laura Letinsky and Yann Arthus Bertrand.</a:t>
            </a:r>
          </a:p>
          <a:p>
            <a:endParaRPr lang="en-GB" sz="1400" b="1" u="sng">
              <a:ln w="1905"/>
              <a:solidFill>
                <a:srgbClr val="FF0000"/>
              </a:solidFill>
              <a:effectLst>
                <a:innerShdw blurRad="69850" dist="43180" dir="5400000">
                  <a:srgbClr val="000000">
                    <a:alpha val="65000"/>
                  </a:srgbClr>
                </a:innerShdw>
              </a:effectLst>
            </a:endParaRPr>
          </a:p>
          <a:p>
            <a:r>
              <a:rPr lang="en-GB" sz="1400" b="1" u="sng">
                <a:ln w="1905"/>
                <a:solidFill>
                  <a:srgbClr val="FF0000"/>
                </a:solidFill>
                <a:effectLst>
                  <a:innerShdw blurRad="69850" dist="43180" dir="5400000">
                    <a:srgbClr val="000000">
                      <a:alpha val="65000"/>
                    </a:srgbClr>
                  </a:innerShdw>
                </a:effectLst>
              </a:rPr>
              <a:t>Texture Artists: </a:t>
            </a:r>
            <a:r>
              <a:rPr lang="en-GB" sz="1400">
                <a:ln w="1905"/>
                <a:effectLst>
                  <a:innerShdw blurRad="69850" dist="43180" dir="5400000">
                    <a:srgbClr val="000000">
                      <a:alpha val="65000"/>
                    </a:srgbClr>
                  </a:innerShdw>
                </a:effectLst>
              </a:rPr>
              <a:t>Ansel Adams, Edward Weston, Andreas Feininger, Luke Jerram, Ernst Haeckel, Robert Mapplethorpe, Karl Blossfeldt and Sally Mankus.</a:t>
            </a:r>
          </a:p>
          <a:p>
            <a:endParaRPr lang="en-GB" sz="1400" b="1" u="sng">
              <a:ln w="1905"/>
              <a:solidFill>
                <a:srgbClr val="FF0000"/>
              </a:solidFill>
              <a:effectLst>
                <a:innerShdw blurRad="69850" dist="43180" dir="5400000">
                  <a:srgbClr val="000000">
                    <a:alpha val="65000"/>
                  </a:srgbClr>
                </a:innerShdw>
              </a:effectLst>
            </a:endParaRPr>
          </a:p>
          <a:p>
            <a:r>
              <a:rPr lang="en-GB" sz="1400" b="1" u="sng">
                <a:ln w="1905"/>
                <a:solidFill>
                  <a:srgbClr val="FF0000"/>
                </a:solidFill>
                <a:effectLst>
                  <a:innerShdw blurRad="69850" dist="43180" dir="5400000">
                    <a:srgbClr val="000000">
                      <a:alpha val="65000"/>
                    </a:srgbClr>
                  </a:innerShdw>
                </a:effectLst>
              </a:rPr>
              <a:t>Rule of Thirds Artists: </a:t>
            </a:r>
            <a:r>
              <a:rPr lang="en-GB" sz="1400">
                <a:ln w="1905"/>
                <a:effectLst>
                  <a:innerShdw blurRad="69850" dist="43180" dir="5400000">
                    <a:srgbClr val="000000">
                      <a:alpha val="65000"/>
                    </a:srgbClr>
                  </a:innerShdw>
                </a:effectLst>
              </a:rPr>
              <a:t>John Stezaker and Henri Cartier Bresson. See websites and blogs for further examples e.g. Pinterest and google images search.</a:t>
            </a:r>
          </a:p>
          <a:p>
            <a:endParaRPr lang="en-GB" sz="1400" b="1" u="sng">
              <a:ln w="1905"/>
              <a:solidFill>
                <a:srgbClr val="FF0000"/>
              </a:solidFill>
              <a:effectLst>
                <a:innerShdw blurRad="69850" dist="43180" dir="5400000">
                  <a:srgbClr val="000000">
                    <a:alpha val="65000"/>
                  </a:srgbClr>
                </a:innerShdw>
              </a:effectLst>
            </a:endParaRPr>
          </a:p>
          <a:p>
            <a:r>
              <a:rPr lang="en-GB" sz="1400" b="1" u="sng">
                <a:ln w="1905"/>
                <a:solidFill>
                  <a:srgbClr val="FF0000"/>
                </a:solidFill>
                <a:effectLst>
                  <a:innerShdw blurRad="69850" dist="43180" dir="5400000">
                    <a:srgbClr val="000000">
                      <a:alpha val="65000"/>
                    </a:srgbClr>
                  </a:innerShdw>
                </a:effectLst>
              </a:rPr>
              <a:t>Leading Lines Artists</a:t>
            </a:r>
            <a:r>
              <a:rPr lang="en-GB" sz="1400">
                <a:ln w="1905"/>
                <a:solidFill>
                  <a:srgbClr val="FF0000"/>
                </a:solidFill>
                <a:effectLst>
                  <a:innerShdw blurRad="69850" dist="43180" dir="5400000">
                    <a:srgbClr val="000000">
                      <a:alpha val="65000"/>
                    </a:srgbClr>
                  </a:innerShdw>
                </a:effectLst>
              </a:rPr>
              <a:t>: </a:t>
            </a:r>
            <a:r>
              <a:rPr lang="en-GB" sz="1400">
                <a:ln w="1905"/>
                <a:effectLst>
                  <a:innerShdw blurRad="69850" dist="43180" dir="5400000">
                    <a:srgbClr val="000000">
                      <a:alpha val="65000"/>
                    </a:srgbClr>
                  </a:innerShdw>
                </a:effectLst>
              </a:rPr>
              <a:t>Lois Greenfield, Muybridge, Christian Stoll, Yann Arthus Bertrand, Jane Frank, Leah Evans and Tacita Dean.</a:t>
            </a:r>
          </a:p>
          <a:p>
            <a:endParaRPr lang="en-GB" sz="1400" b="1" u="sng">
              <a:ln w="1905"/>
              <a:solidFill>
                <a:srgbClr val="FF0000"/>
              </a:solidFill>
              <a:effectLst>
                <a:innerShdw blurRad="69850" dist="43180" dir="5400000">
                  <a:srgbClr val="000000">
                    <a:alpha val="65000"/>
                  </a:srgbClr>
                </a:innerShdw>
              </a:effectLst>
            </a:endParaRPr>
          </a:p>
          <a:p>
            <a:r>
              <a:rPr lang="en-GB" sz="1400" b="1" u="sng">
                <a:ln w="1905"/>
                <a:solidFill>
                  <a:srgbClr val="FF0000"/>
                </a:solidFill>
                <a:effectLst>
                  <a:innerShdw blurRad="69850" dist="43180" dir="5400000">
                    <a:srgbClr val="000000">
                      <a:alpha val="65000"/>
                    </a:srgbClr>
                  </a:innerShdw>
                </a:effectLst>
              </a:rPr>
              <a:t>Light and Shadows Artists: </a:t>
            </a:r>
            <a:r>
              <a:rPr lang="en-GB" sz="1400" b="1">
                <a:ln w="1905"/>
                <a:solidFill>
                  <a:srgbClr val="FF0000"/>
                </a:solidFill>
                <a:effectLst>
                  <a:innerShdw blurRad="69850" dist="43180" dir="5400000">
                    <a:srgbClr val="000000">
                      <a:alpha val="65000"/>
                    </a:srgbClr>
                  </a:innerShdw>
                </a:effectLst>
              </a:rPr>
              <a:t>  </a:t>
            </a:r>
            <a:r>
              <a:rPr lang="en-GB" sz="1400">
                <a:ln w="1905"/>
                <a:effectLst>
                  <a:innerShdw blurRad="69850" dist="43180" dir="5400000">
                    <a:srgbClr val="000000">
                      <a:alpha val="65000"/>
                    </a:srgbClr>
                  </a:innerShdw>
                </a:effectLst>
              </a:rPr>
              <a:t>Henri Cartier Bresson, Robert Frank, Slinkachu, David Hockney, Gillian Wearing, Lois Neville, Escher, Floris Neussus, Adam Fuss, Meghann Riepenhots, Jean Jaques Bernier, Gary Fabien Miller, Jennifer Steinkamp, Christopher Ries and Christian Boltenski.</a:t>
            </a:r>
          </a:p>
          <a:p>
            <a:endParaRPr lang="en-GB" sz="1400" b="1" u="sng">
              <a:ln w="1905"/>
              <a:solidFill>
                <a:srgbClr val="FF0000"/>
              </a:solidFill>
              <a:effectLst>
                <a:innerShdw blurRad="69850" dist="43180" dir="5400000">
                  <a:srgbClr val="000000">
                    <a:alpha val="65000"/>
                  </a:srgbClr>
                </a:innerShdw>
              </a:effectLst>
            </a:endParaRPr>
          </a:p>
          <a:p>
            <a:r>
              <a:rPr lang="en-GB" sz="1400" b="1" u="sng">
                <a:ln w="1905"/>
                <a:solidFill>
                  <a:srgbClr val="FF0000"/>
                </a:solidFill>
                <a:effectLst>
                  <a:innerShdw blurRad="69850" dist="43180" dir="5400000">
                    <a:srgbClr val="000000">
                      <a:alpha val="65000"/>
                    </a:srgbClr>
                  </a:innerShdw>
                </a:effectLst>
              </a:rPr>
              <a:t>Repetition, Pattern and Movement Artists</a:t>
            </a:r>
            <a:r>
              <a:rPr lang="en-GB" sz="1400" b="1">
                <a:ln w="1905"/>
                <a:solidFill>
                  <a:srgbClr val="FF0000"/>
                </a:solidFill>
                <a:effectLst>
                  <a:innerShdw blurRad="69850" dist="43180" dir="5400000">
                    <a:srgbClr val="000000">
                      <a:alpha val="65000"/>
                    </a:srgbClr>
                  </a:innerShdw>
                </a:effectLst>
              </a:rPr>
              <a:t>:  </a:t>
            </a:r>
            <a:r>
              <a:rPr lang="en-GB" sz="1400">
                <a:ln w="1905"/>
                <a:effectLst>
                  <a:innerShdw blurRad="69850" dist="43180" dir="5400000">
                    <a:srgbClr val="000000">
                      <a:alpha val="65000"/>
                    </a:srgbClr>
                  </a:innerShdw>
                </a:effectLst>
              </a:rPr>
              <a:t>Muybridge, Damien Hirst (psalm 27), Zofia Kulik, Jurgia Remelkyte, Bridget Riley, Andy Goldsworthy, Doris Salcedo (chairs) and Tony Soulie.</a:t>
            </a:r>
            <a:r>
              <a:rPr lang="en-GB" sz="1400" b="1" u="sng">
                <a:ln w="1905"/>
                <a:solidFill>
                  <a:srgbClr val="FF0000"/>
                </a:solidFill>
                <a:effectLst>
                  <a:innerShdw blurRad="69850" dist="43180" dir="5400000">
                    <a:srgbClr val="000000">
                      <a:alpha val="65000"/>
                    </a:srgbClr>
                  </a:innerShdw>
                </a:effectLst>
              </a:rPr>
              <a:t> </a:t>
            </a:r>
          </a:p>
          <a:p>
            <a:endParaRPr lang="en-GB" sz="1400" b="1" u="sng">
              <a:ln w="1905"/>
              <a:solidFill>
                <a:srgbClr val="FF0000"/>
              </a:solidFill>
              <a:effectLst>
                <a:innerShdw blurRad="69850" dist="43180" dir="5400000">
                  <a:srgbClr val="000000">
                    <a:alpha val="65000"/>
                  </a:srgbClr>
                </a:innerShdw>
              </a:effectLst>
            </a:endParaRPr>
          </a:p>
          <a:p>
            <a:r>
              <a:rPr lang="en-GB" sz="1400" b="1" u="sng">
                <a:ln w="1905"/>
                <a:solidFill>
                  <a:srgbClr val="FF0000"/>
                </a:solidFill>
                <a:effectLst>
                  <a:innerShdw blurRad="69850" dist="43180" dir="5400000">
                    <a:srgbClr val="000000">
                      <a:alpha val="65000"/>
                    </a:srgbClr>
                  </a:innerShdw>
                </a:effectLst>
              </a:rPr>
              <a:t>Framing and Disguise Artists:</a:t>
            </a:r>
            <a:r>
              <a:rPr lang="en-GB" sz="1400" b="1">
                <a:ln w="1905"/>
                <a:solidFill>
                  <a:srgbClr val="FF0000"/>
                </a:solidFill>
                <a:effectLst>
                  <a:innerShdw blurRad="69850" dist="43180" dir="5400000">
                    <a:srgbClr val="000000">
                      <a:alpha val="65000"/>
                    </a:srgbClr>
                  </a:innerShdw>
                </a:effectLst>
              </a:rPr>
              <a:t>  </a:t>
            </a:r>
            <a:r>
              <a:rPr lang="en-GB" sz="1400">
                <a:ln w="1905"/>
                <a:effectLst>
                  <a:innerShdw blurRad="69850" dist="43180" dir="5400000">
                    <a:srgbClr val="000000">
                      <a:alpha val="65000"/>
                    </a:srgbClr>
                  </a:innerShdw>
                </a:effectLst>
              </a:rPr>
              <a:t>Lee  Friedlander, Dragan Todorovic, Kai Ziehl, Richard Burbridge, Inge Moram and Saul Steinberg.</a:t>
            </a:r>
          </a:p>
          <a:p>
            <a:r>
              <a:rPr lang="en-GB" sz="1400" b="1" u="sng">
                <a:ln w="1905"/>
                <a:solidFill>
                  <a:srgbClr val="FF0000"/>
                </a:solidFill>
                <a:effectLst>
                  <a:innerShdw blurRad="69850" dist="43180" dir="5400000">
                    <a:srgbClr val="000000">
                      <a:alpha val="65000"/>
                    </a:srgbClr>
                  </a:innerShdw>
                </a:effectLst>
              </a:rPr>
              <a:t>Colour and Monochrome Artists:</a:t>
            </a:r>
            <a:r>
              <a:rPr lang="en-GB" sz="1400" b="1">
                <a:ln w="1905"/>
                <a:solidFill>
                  <a:srgbClr val="FF0000"/>
                </a:solidFill>
                <a:effectLst>
                  <a:innerShdw blurRad="69850" dist="43180" dir="5400000">
                    <a:srgbClr val="000000">
                      <a:alpha val="65000"/>
                    </a:srgbClr>
                  </a:innerShdw>
                </a:effectLst>
              </a:rPr>
              <a:t> </a:t>
            </a:r>
            <a:r>
              <a:rPr lang="en-GB" sz="1400">
                <a:ln w="1905"/>
                <a:effectLst>
                  <a:innerShdw blurRad="69850" dist="43180" dir="5400000">
                    <a:srgbClr val="000000">
                      <a:alpha val="65000"/>
                    </a:srgbClr>
                  </a:innerShdw>
                </a:effectLst>
              </a:rPr>
              <a:t>William Eggleston and Mike Finley. See also all classical photographers.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31247" y="3429000"/>
            <a:ext cx="2172887" cy="3153102"/>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866714" y="161075"/>
            <a:ext cx="2037420" cy="2960501"/>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612610" y="671249"/>
            <a:ext cx="1613281" cy="2147999"/>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781776" y="3813518"/>
            <a:ext cx="1444115" cy="1972733"/>
          </a:xfrm>
          <a:prstGeom prst="rect">
            <a:avLst/>
          </a:prstGeom>
        </p:spPr>
      </p:pic>
      <p:pic>
        <p:nvPicPr>
          <p:cNvPr id="9" name="Picture 8" descr="A drawing of a face&#10;&#10;Description automatically generated">
            <a:extLst>
              <a:ext uri="{FF2B5EF4-FFF2-40B4-BE49-F238E27FC236}">
                <a16:creationId xmlns:a16="http://schemas.microsoft.com/office/drawing/2014/main" id="{B14E4BBD-040A-4541-AE63-D1209EEC51C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503834" y="6093675"/>
            <a:ext cx="2400300" cy="603250"/>
          </a:xfrm>
          <a:prstGeom prst="rect">
            <a:avLst/>
          </a:prstGeom>
        </p:spPr>
      </p:pic>
    </p:spTree>
    <p:extLst>
      <p:ext uri="{BB962C8B-B14F-4D97-AF65-F5344CB8AC3E}">
        <p14:creationId xmlns:p14="http://schemas.microsoft.com/office/powerpoint/2010/main" val="35358094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226141" y="2638552"/>
            <a:ext cx="3688917" cy="36725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184233" y="3377263"/>
            <a:ext cx="2361440" cy="31243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44072" y="2341954"/>
            <a:ext cx="3466397" cy="41596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1"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387827" y="204126"/>
            <a:ext cx="1954252" cy="2910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01800" y="1659194"/>
            <a:ext cx="3744416" cy="646331"/>
          </a:xfrm>
          <a:prstGeom prst="rect">
            <a:avLst/>
          </a:prstGeom>
          <a:noFill/>
        </p:spPr>
        <p:txBody>
          <a:bodyPr wrap="square" rtlCol="0">
            <a:spAutoFit/>
          </a:bodyPr>
          <a:lstStyle/>
          <a:p>
            <a:r>
              <a:rPr lang="en-GB" sz="3600">
                <a:solidFill>
                  <a:prstClr val="black"/>
                </a:solidFill>
                <a:latin typeface="Calibri"/>
              </a:rPr>
              <a:t>Horst P Horst</a:t>
            </a:r>
          </a:p>
        </p:txBody>
      </p:sp>
      <p:sp>
        <p:nvSpPr>
          <p:cNvPr id="2" name="Rectangle 1">
            <a:extLst>
              <a:ext uri="{FF2B5EF4-FFF2-40B4-BE49-F238E27FC236}">
                <a16:creationId xmlns:a16="http://schemas.microsoft.com/office/drawing/2014/main" id="{6B08A44D-C6A9-BD48-8DBC-1ACD1823D6EE}"/>
              </a:ext>
            </a:extLst>
          </p:cNvPr>
          <p:cNvSpPr/>
          <p:nvPr/>
        </p:nvSpPr>
        <p:spPr>
          <a:xfrm>
            <a:off x="301800" y="806584"/>
            <a:ext cx="1659109" cy="707886"/>
          </a:xfrm>
          <a:prstGeom prst="rect">
            <a:avLst/>
          </a:prstGeom>
        </p:spPr>
        <p:txBody>
          <a:bodyPr wrap="none">
            <a:spAutoFit/>
          </a:bodyPr>
          <a:lstStyle/>
          <a:p>
            <a:r>
              <a:rPr lang="en-GB" sz="4000">
                <a:solidFill>
                  <a:srgbClr val="C00000"/>
                </a:solidFill>
              </a:rPr>
              <a:t>Surreal</a:t>
            </a:r>
            <a:endParaRPr lang="en-US" sz="4000">
              <a:solidFill>
                <a:srgbClr val="C00000"/>
              </a:solidFill>
            </a:endParaRPr>
          </a:p>
        </p:txBody>
      </p:sp>
      <p:pic>
        <p:nvPicPr>
          <p:cNvPr id="8" name="Picture 7" descr="A drawing of a face&#10;&#10;Description automatically generated">
            <a:extLst>
              <a:ext uri="{FF2B5EF4-FFF2-40B4-BE49-F238E27FC236}">
                <a16:creationId xmlns:a16="http://schemas.microsoft.com/office/drawing/2014/main" id="{3A5697F5-21D5-5645-B98C-16B5AD6AEDF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63727" y="39901"/>
            <a:ext cx="2400300" cy="603250"/>
          </a:xfrm>
          <a:prstGeom prst="rect">
            <a:avLst/>
          </a:prstGeom>
        </p:spPr>
      </p:pic>
    </p:spTree>
    <p:extLst>
      <p:ext uri="{BB962C8B-B14F-4D97-AF65-F5344CB8AC3E}">
        <p14:creationId xmlns:p14="http://schemas.microsoft.com/office/powerpoint/2010/main" val="21987775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 xmlns="d4ef18c4-b113-4804-98bd-9a53b9d444d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054B7DBDF4BA9409A5C5D7797933F7F" ma:contentTypeVersion="13" ma:contentTypeDescription="Create a new document." ma:contentTypeScope="" ma:versionID="e4da622bd6858b78e621c2ea942b4a29">
  <xsd:schema xmlns:xsd="http://www.w3.org/2001/XMLSchema" xmlns:xs="http://www.w3.org/2001/XMLSchema" xmlns:p="http://schemas.microsoft.com/office/2006/metadata/properties" xmlns:ns2="d4ef18c4-b113-4804-98bd-9a53b9d444db" xmlns:ns3="18fc9a34-bd67-4aeb-af0c-dbcce0fead03" targetNamespace="http://schemas.microsoft.com/office/2006/metadata/properties" ma:root="true" ma:fieldsID="4d5d536d6284d112cdf0d6fc6631a303" ns2:_="" ns3:_="">
    <xsd:import namespace="d4ef18c4-b113-4804-98bd-9a53b9d444db"/>
    <xsd:import namespace="18fc9a34-bd67-4aeb-af0c-dbcce0fead03"/>
    <xsd:element name="properties">
      <xsd:complexType>
        <xsd:sequence>
          <xsd:element name="documentManagement">
            <xsd:complexType>
              <xsd:all>
                <xsd:element ref="ns2:Description" minOccurs="0"/>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ef18c4-b113-4804-98bd-9a53b9d444db" elementFormDefault="qualified">
    <xsd:import namespace="http://schemas.microsoft.com/office/2006/documentManagement/types"/>
    <xsd:import namespace="http://schemas.microsoft.com/office/infopath/2007/PartnerControls"/>
    <xsd:element name="Description" ma:index="8" nillable="true" ma:displayName="Description" ma:format="Dropdown" ma:internalName="Description">
      <xsd:simpleType>
        <xsd:restriction base="dms:Note">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8fc9a34-bd67-4aeb-af0c-dbcce0fead03"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B8E2AAF-720E-45D7-9333-AAEEF78BAC0D}">
  <ds:schemaRefs>
    <ds:schemaRef ds:uri="d4ef18c4-b113-4804-98bd-9a53b9d444db"/>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3DF8F0E-BBCC-41F4-B431-3CC994750A9A}"/>
</file>

<file path=customXml/itemProps3.xml><?xml version="1.0" encoding="utf-8"?>
<ds:datastoreItem xmlns:ds="http://schemas.openxmlformats.org/officeDocument/2006/customXml" ds:itemID="{59E48933-221A-4BBD-A6FF-2BD2ECD14A2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73</Slides>
  <Notes>6</Notes>
  <HiddenSlides>0</HiddenSlides>
  <ScaleCrop>false</ScaleCrop>
  <HeadingPairs>
    <vt:vector size="4" baseType="variant">
      <vt:variant>
        <vt:lpstr>Theme</vt:lpstr>
      </vt:variant>
      <vt:variant>
        <vt:i4>1</vt:i4>
      </vt:variant>
      <vt:variant>
        <vt:lpstr>Slide Titles</vt:lpstr>
      </vt:variant>
      <vt:variant>
        <vt:i4>73</vt:i4>
      </vt:variant>
    </vt:vector>
  </HeadingPairs>
  <TitlesOfParts>
    <vt:vector size="74" baseType="lpstr">
      <vt:lpstr>Office Theme</vt:lpstr>
      <vt:lpstr>PowerPoint Presentation</vt:lpstr>
      <vt:lpstr>PowerPoint Presentation</vt:lpstr>
      <vt:lpstr>PowerPoint Presentation</vt:lpstr>
      <vt:lpstr>Designing your own photography shots</vt:lpstr>
      <vt:lpstr>Designing your own photography shots</vt:lpstr>
      <vt:lpstr>Possible photographers for research…</vt:lpstr>
      <vt:lpstr>PowerPoint Presentation</vt:lpstr>
      <vt:lpstr>PowerPoint Presentation</vt:lpstr>
      <vt:lpstr>PowerPoint Presentation</vt:lpstr>
      <vt:lpstr>Tommy  Ingberg</vt:lpstr>
      <vt:lpstr>Kevin Corrado</vt:lpstr>
      <vt:lpstr>Dragan Todorovic</vt:lpstr>
      <vt:lpstr>PowerPoint Presentation</vt:lpstr>
      <vt:lpstr>Louie Palu</vt:lpstr>
      <vt:lpstr>PowerPoint Presentation</vt:lpstr>
      <vt:lpstr>Jill Greenburg </vt:lpstr>
      <vt:lpstr>Cecilia Paredes</vt:lpstr>
      <vt:lpstr>Andrea Tese</vt:lpstr>
      <vt:lpstr>Tara Sellios </vt:lpstr>
      <vt:lpstr>Tomas Teodosijev</vt:lpstr>
      <vt:lpstr>Edward Weston</vt:lpstr>
      <vt:lpstr>PowerPoint Presentation</vt:lpstr>
      <vt:lpstr>Joan Fontcuberta</vt:lpstr>
      <vt:lpstr>Rachel Levy</vt:lpstr>
      <vt:lpstr>PowerPoint Presentation</vt:lpstr>
      <vt:lpstr>Miki Takahashi</vt:lpstr>
      <vt:lpstr>Tom Hunter</vt:lpstr>
      <vt:lpstr>Tom Wood</vt:lpstr>
      <vt:lpstr>Lorna Simpson</vt:lpstr>
      <vt:lpstr>PowerPoint Presentation</vt:lpstr>
      <vt:lpstr>Maurizio Galimberti</vt:lpstr>
      <vt:lpstr>PowerPoint Presentation</vt:lpstr>
      <vt:lpstr>PowerPoint Presentation</vt:lpstr>
      <vt:lpstr>PowerPoint Presentation</vt:lpstr>
      <vt:lpstr>PowerPoint Presentation</vt:lpstr>
      <vt:lpstr>PowerPoint Presentation</vt:lpstr>
      <vt:lpstr>PowerPoint Presentation</vt:lpstr>
      <vt:lpstr>Kris Trappaniers </vt:lpstr>
      <vt:lpstr>Andrea Joseph</vt:lpstr>
      <vt:lpstr>Lisa Kokin</vt:lpstr>
      <vt:lpstr>Debbie Smyth –drawing with thread </vt:lpstr>
      <vt:lpstr>PAINTING ARTIST LINKS</vt:lpstr>
      <vt:lpstr>PowerPoint Presentation</vt:lpstr>
      <vt:lpstr>PowerPoint Presentation</vt:lpstr>
      <vt:lpstr>PowerPoint Presentation</vt:lpstr>
      <vt:lpstr>Media To Consider: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Manny Robertson</vt:lpstr>
      <vt:lpstr>Rosana Jones</vt:lpstr>
      <vt:lpstr>John Rankin</vt:lpstr>
      <vt:lpstr>Collage: Travis Bedel</vt:lpstr>
      <vt:lpstr>PowerPoint Presentation</vt:lpstr>
      <vt:lpstr>PowerPoint Presentation</vt:lpstr>
      <vt:lpstr>Mercello Monreal</vt:lpstr>
      <vt:lpstr>Ben Dickson</vt:lpstr>
      <vt:lpstr>Deborah Klein Inks</vt:lpstr>
      <vt:lpstr>Michael English Acrylics </vt:lpstr>
      <vt:lpstr>Mary Jane Ansell Oil paints</vt:lpstr>
      <vt:lpstr>Collin Chillag Acrylics</vt:lpstr>
      <vt:lpstr>Stephen Wright Oil paints</vt:lpstr>
      <vt:lpstr>Elly Smallwood</vt:lpstr>
      <vt:lpstr>Rachel Rickert Acrylics</vt:lpstr>
      <vt:lpstr>Duarte Vitoria</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revision>1</cp:revision>
  <dcterms:created xsi:type="dcterms:W3CDTF">2020-04-28T13:47:54Z</dcterms:created>
  <dcterms:modified xsi:type="dcterms:W3CDTF">2020-04-28T15:19:32Z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0x010100A054B7DBDF4BA9409A5C5D7797933F7F</vt:lpwstr>
  </property>
</Properties>
</file>